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9" r:id="rId3"/>
    <p:sldId id="280" r:id="rId4"/>
    <p:sldId id="281" r:id="rId5"/>
    <p:sldId id="282" r:id="rId6"/>
    <p:sldId id="267" r:id="rId7"/>
    <p:sldId id="284" r:id="rId8"/>
    <p:sldId id="285" r:id="rId9"/>
    <p:sldId id="286" r:id="rId10"/>
    <p:sldId id="287" r:id="rId11"/>
    <p:sldId id="288" r:id="rId12"/>
    <p:sldId id="298" r:id="rId13"/>
    <p:sldId id="293" r:id="rId14"/>
    <p:sldId id="289" r:id="rId15"/>
    <p:sldId id="291" r:id="rId16"/>
    <p:sldId id="294" r:id="rId17"/>
    <p:sldId id="292" r:id="rId18"/>
    <p:sldId id="296" r:id="rId19"/>
    <p:sldId id="299" r:id="rId20"/>
    <p:sldId id="297" r:id="rId21"/>
    <p:sldId id="301" r:id="rId22"/>
    <p:sldId id="300" r:id="rId23"/>
    <p:sldId id="305" r:id="rId24"/>
    <p:sldId id="303" r:id="rId25"/>
    <p:sldId id="302" r:id="rId26"/>
    <p:sldId id="306" r:id="rId27"/>
    <p:sldId id="274" r:id="rId28"/>
    <p:sldId id="276" r:id="rId29"/>
    <p:sldId id="278" r:id="rId30"/>
    <p:sldId id="307" r:id="rId31"/>
  </p:sldIdLst>
  <p:sldSz cx="9144000" cy="6858000" type="screen4x3"/>
  <p:notesSz cx="6858000" cy="9199563"/>
  <p:kinsoku lang="ko-KR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6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0000FF"/>
    <a:srgbClr val="EA8B00"/>
    <a:srgbClr val="CCECFF"/>
    <a:srgbClr val="CCCCFF"/>
    <a:srgbClr val="99CCFF"/>
    <a:srgbClr val="FF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4" autoAdjust="0"/>
    <p:restoredTop sz="90994" autoAdjust="0"/>
  </p:normalViewPr>
  <p:slideViewPr>
    <p:cSldViewPr snapToGrid="0" snapToObjects="1">
      <p:cViewPr varScale="1">
        <p:scale>
          <a:sx n="82" d="100"/>
          <a:sy n="82" d="100"/>
        </p:scale>
        <p:origin x="618" y="96"/>
      </p:cViewPr>
      <p:guideLst>
        <p:guide orient="horz"/>
        <p:guide pos="26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632" y="-120"/>
      </p:cViewPr>
      <p:guideLst>
        <p:guide orient="horz" pos="289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68800"/>
            <a:ext cx="5030787" cy="414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843" tIns="47921" rIns="95843" bIns="47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95325"/>
            <a:ext cx="4583112" cy="3436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74077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169" tIns="0" rIns="19169" bIns="0" anchor="b"/>
          <a:lstStyle>
            <a:lvl1pPr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99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ko-KR" sz="1000" b="0" i="1">
                <a:latin typeface="Times New Roman" panose="02020603050405020304" pitchFamily="18" charset="0"/>
                <a:ea typeface="굴림" panose="020B0600000101010101" pitchFamily="50" charset="-127"/>
              </a:rPr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740775"/>
            <a:ext cx="297021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ko-KR" altLang="en-US"/>
          </a:p>
        </p:txBody>
      </p:sp>
      <p:sp>
        <p:nvSpPr>
          <p:cNvPr id="51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71975"/>
            <a:ext cx="5030787" cy="41370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7" tIns="49519" rIns="99037" bIns="49519"/>
          <a:lstStyle/>
          <a:p>
            <a:pPr defTabSz="974725"/>
            <a:endParaRPr lang="en-US" altLang="ko-KR" dirty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In more detail, it constructs united vector by summing the global descriptor vectors or pseudo inversing the global descriptor vectors.</a:t>
            </a:r>
            <a:r>
              <a:rPr lang="ko-KR" altLang="en-US" dirty="0"/>
              <a:t> </a:t>
            </a:r>
            <a:r>
              <a:rPr lang="en-US" altLang="ko-KR" dirty="0"/>
              <a:t>also</a:t>
            </a:r>
            <a:r>
              <a:rPr lang="ko-KR" altLang="en-US" dirty="0"/>
              <a:t> </a:t>
            </a:r>
            <a:r>
              <a:rPr lang="en-US" altLang="ko-KR" dirty="0"/>
              <a:t>they</a:t>
            </a:r>
            <a:r>
              <a:rPr lang="ko-KR" altLang="en-US" dirty="0"/>
              <a:t> </a:t>
            </a:r>
            <a:r>
              <a:rPr lang="en-US" altLang="ko-KR" dirty="0"/>
              <a:t>tried</a:t>
            </a:r>
            <a:r>
              <a:rPr lang="ko-KR" altLang="en-US" dirty="0"/>
              <a:t> </a:t>
            </a:r>
            <a:r>
              <a:rPr lang="en-US" altLang="ko-KR" dirty="0"/>
              <a:t>explicit</a:t>
            </a:r>
            <a:r>
              <a:rPr lang="ko-KR" altLang="en-US" dirty="0"/>
              <a:t> </a:t>
            </a:r>
            <a:r>
              <a:rPr lang="en-US" altLang="ko-KR" dirty="0"/>
              <a:t>panorama construction by creating a panorama image from perspective images and extract a descriptor from the panorama.</a:t>
            </a:r>
          </a:p>
        </p:txBody>
      </p:sp>
    </p:spTree>
    <p:extLst>
      <p:ext uri="{BB962C8B-B14F-4D97-AF65-F5344CB8AC3E}">
        <p14:creationId xmlns:p14="http://schemas.microsoft.com/office/powerpoint/2010/main" val="3475415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3618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5649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7409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9875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So in summary, they contributed by approaching ~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9868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suspicious</a:t>
            </a:r>
          </a:p>
          <a:p>
            <a:r>
              <a:rPr lang="en-US" altLang="ko-KR" dirty="0"/>
              <a:t>#beyond summary, the last remaining feelings that this paper gives to me was like</a:t>
            </a:r>
          </a:p>
          <a:p>
            <a:r>
              <a:rPr lang="en-US" altLang="ko-KR" dirty="0"/>
              <a:t>#I don’t know whether it works in real world but I feel like it’s worth to try this idea also in industry.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2215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2459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020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In more detail, it constructs united vector by summing the global descriptor vectors or pseudo inversing the global descriptor vectors.</a:t>
            </a:r>
            <a:r>
              <a:rPr lang="ko-KR" altLang="en-US" dirty="0"/>
              <a:t> </a:t>
            </a:r>
            <a:r>
              <a:rPr lang="en-US" altLang="ko-KR" dirty="0"/>
              <a:t>also</a:t>
            </a:r>
            <a:r>
              <a:rPr lang="ko-KR" altLang="en-US" dirty="0"/>
              <a:t> </a:t>
            </a:r>
            <a:r>
              <a:rPr lang="en-US" altLang="ko-KR" dirty="0"/>
              <a:t>they</a:t>
            </a:r>
            <a:r>
              <a:rPr lang="ko-KR" altLang="en-US" dirty="0"/>
              <a:t> </a:t>
            </a:r>
            <a:r>
              <a:rPr lang="en-US" altLang="ko-KR" dirty="0"/>
              <a:t>tried</a:t>
            </a:r>
            <a:r>
              <a:rPr lang="ko-KR" altLang="en-US" dirty="0"/>
              <a:t> </a:t>
            </a:r>
            <a:r>
              <a:rPr lang="en-US" altLang="ko-KR" dirty="0"/>
              <a:t>explicit</a:t>
            </a:r>
            <a:r>
              <a:rPr lang="ko-KR" altLang="en-US" dirty="0"/>
              <a:t> </a:t>
            </a:r>
            <a:r>
              <a:rPr lang="en-US" altLang="ko-KR" dirty="0"/>
              <a:t>panorama construction by creating a panorama image from perspective images and extract a descriptor from the panorama.</a:t>
            </a:r>
          </a:p>
        </p:txBody>
      </p:sp>
    </p:spTree>
    <p:extLst>
      <p:ext uri="{BB962C8B-B14F-4D97-AF65-F5344CB8AC3E}">
        <p14:creationId xmlns:p14="http://schemas.microsoft.com/office/powerpoint/2010/main" val="97672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In more detail, it constructs united vector by summing the global descriptor vectors or pseudo inversing the global descriptor vectors.</a:t>
            </a:r>
            <a:r>
              <a:rPr lang="ko-KR" altLang="en-US" dirty="0"/>
              <a:t> </a:t>
            </a:r>
            <a:r>
              <a:rPr lang="en-US" altLang="ko-KR" dirty="0"/>
              <a:t>also</a:t>
            </a:r>
            <a:r>
              <a:rPr lang="ko-KR" altLang="en-US" dirty="0"/>
              <a:t> </a:t>
            </a:r>
            <a:r>
              <a:rPr lang="en-US" altLang="ko-KR" dirty="0"/>
              <a:t>they</a:t>
            </a:r>
            <a:r>
              <a:rPr lang="ko-KR" altLang="en-US" dirty="0"/>
              <a:t> </a:t>
            </a:r>
            <a:r>
              <a:rPr lang="en-US" altLang="ko-KR" dirty="0"/>
              <a:t>tried</a:t>
            </a:r>
            <a:r>
              <a:rPr lang="ko-KR" altLang="en-US" dirty="0"/>
              <a:t> </a:t>
            </a:r>
            <a:r>
              <a:rPr lang="en-US" altLang="ko-KR" dirty="0"/>
              <a:t>explicit</a:t>
            </a:r>
            <a:r>
              <a:rPr lang="ko-KR" altLang="en-US" dirty="0"/>
              <a:t> </a:t>
            </a:r>
            <a:r>
              <a:rPr lang="en-US" altLang="ko-KR" dirty="0"/>
              <a:t>panorama construction by creating a panorama image from perspective images and extract a descriptor from the panorama.</a:t>
            </a:r>
          </a:p>
        </p:txBody>
      </p:sp>
    </p:spTree>
    <p:extLst>
      <p:ext uri="{BB962C8B-B14F-4D97-AF65-F5344CB8AC3E}">
        <p14:creationId xmlns:p14="http://schemas.microsoft.com/office/powerpoint/2010/main" val="496543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In more detail, it constructs united vector by summing the global descriptor vectors or pseudo inversing the global descriptor vectors.</a:t>
            </a:r>
            <a:r>
              <a:rPr lang="ko-KR" altLang="en-US" dirty="0"/>
              <a:t> </a:t>
            </a:r>
            <a:r>
              <a:rPr lang="en-US" altLang="ko-KR" dirty="0"/>
              <a:t>also</a:t>
            </a:r>
            <a:r>
              <a:rPr lang="ko-KR" altLang="en-US" dirty="0"/>
              <a:t> </a:t>
            </a:r>
            <a:r>
              <a:rPr lang="en-US" altLang="ko-KR" dirty="0"/>
              <a:t>they</a:t>
            </a:r>
            <a:r>
              <a:rPr lang="ko-KR" altLang="en-US" dirty="0"/>
              <a:t> </a:t>
            </a:r>
            <a:r>
              <a:rPr lang="en-US" altLang="ko-KR" dirty="0"/>
              <a:t>tried</a:t>
            </a:r>
            <a:r>
              <a:rPr lang="ko-KR" altLang="en-US" dirty="0"/>
              <a:t> </a:t>
            </a:r>
            <a:r>
              <a:rPr lang="en-US" altLang="ko-KR" dirty="0"/>
              <a:t>explicit</a:t>
            </a:r>
            <a:r>
              <a:rPr lang="ko-KR" altLang="en-US" dirty="0"/>
              <a:t> </a:t>
            </a:r>
            <a:r>
              <a:rPr lang="en-US" altLang="ko-KR" dirty="0"/>
              <a:t>panorama construction by creating a panorama image from perspective images and extract a descriptor from the panorama.</a:t>
            </a:r>
          </a:p>
        </p:txBody>
      </p:sp>
    </p:spTree>
    <p:extLst>
      <p:ext uri="{BB962C8B-B14F-4D97-AF65-F5344CB8AC3E}">
        <p14:creationId xmlns:p14="http://schemas.microsoft.com/office/powerpoint/2010/main" val="232922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In more detail, it constructs united vector by summing the global descriptor vectors or pseudo inversing the global descriptor vectors.</a:t>
            </a:r>
            <a:r>
              <a:rPr lang="ko-KR" altLang="en-US" dirty="0"/>
              <a:t> </a:t>
            </a:r>
            <a:r>
              <a:rPr lang="en-US" altLang="ko-KR" dirty="0"/>
              <a:t>also</a:t>
            </a:r>
            <a:r>
              <a:rPr lang="ko-KR" altLang="en-US" dirty="0"/>
              <a:t> </a:t>
            </a:r>
            <a:r>
              <a:rPr lang="en-US" altLang="ko-KR" dirty="0"/>
              <a:t>they</a:t>
            </a:r>
            <a:r>
              <a:rPr lang="ko-KR" altLang="en-US" dirty="0"/>
              <a:t> </a:t>
            </a:r>
            <a:r>
              <a:rPr lang="en-US" altLang="ko-KR" dirty="0"/>
              <a:t>tried</a:t>
            </a:r>
            <a:r>
              <a:rPr lang="ko-KR" altLang="en-US" dirty="0"/>
              <a:t> </a:t>
            </a:r>
            <a:r>
              <a:rPr lang="en-US" altLang="ko-KR" dirty="0"/>
              <a:t>explicit</a:t>
            </a:r>
            <a:r>
              <a:rPr lang="ko-KR" altLang="en-US" dirty="0"/>
              <a:t> </a:t>
            </a:r>
            <a:r>
              <a:rPr lang="en-US" altLang="ko-KR" dirty="0"/>
              <a:t>panorama construction by creating a panorama image from perspective images and extract a descriptor from the panorama.</a:t>
            </a:r>
          </a:p>
        </p:txBody>
      </p:sp>
    </p:spTree>
    <p:extLst>
      <p:ext uri="{BB962C8B-B14F-4D97-AF65-F5344CB8AC3E}">
        <p14:creationId xmlns:p14="http://schemas.microsoft.com/office/powerpoint/2010/main" val="1550958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In more detail, it constructs united vector by summing the global descriptor vectors or pseudo inversing the global descriptor vectors.</a:t>
            </a:r>
            <a:r>
              <a:rPr lang="ko-KR" altLang="en-US" dirty="0"/>
              <a:t> </a:t>
            </a:r>
            <a:r>
              <a:rPr lang="en-US" altLang="ko-KR" dirty="0"/>
              <a:t>also</a:t>
            </a:r>
            <a:r>
              <a:rPr lang="ko-KR" altLang="en-US" dirty="0"/>
              <a:t> </a:t>
            </a:r>
            <a:r>
              <a:rPr lang="en-US" altLang="ko-KR" dirty="0"/>
              <a:t>they</a:t>
            </a:r>
            <a:r>
              <a:rPr lang="ko-KR" altLang="en-US" dirty="0"/>
              <a:t> </a:t>
            </a:r>
            <a:r>
              <a:rPr lang="en-US" altLang="ko-KR" dirty="0"/>
              <a:t>tried</a:t>
            </a:r>
            <a:r>
              <a:rPr lang="ko-KR" altLang="en-US" dirty="0"/>
              <a:t> </a:t>
            </a:r>
            <a:r>
              <a:rPr lang="en-US" altLang="ko-KR" dirty="0"/>
              <a:t>explicit</a:t>
            </a:r>
            <a:r>
              <a:rPr lang="ko-KR" altLang="en-US" dirty="0"/>
              <a:t> </a:t>
            </a:r>
            <a:r>
              <a:rPr lang="en-US" altLang="ko-KR" dirty="0"/>
              <a:t>panorama construction by creating a panorama image from perspective images and extract a descriptor from the panorama.</a:t>
            </a:r>
          </a:p>
        </p:txBody>
      </p:sp>
    </p:spTree>
    <p:extLst>
      <p:ext uri="{BB962C8B-B14F-4D97-AF65-F5344CB8AC3E}">
        <p14:creationId xmlns:p14="http://schemas.microsoft.com/office/powerpoint/2010/main" val="1900026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In more detail, it constructs united vector by summing the global descriptor vectors or pseudo inversing the global descriptor vectors.</a:t>
            </a:r>
            <a:r>
              <a:rPr lang="ko-KR" altLang="en-US" dirty="0"/>
              <a:t> </a:t>
            </a:r>
            <a:r>
              <a:rPr lang="en-US" altLang="ko-KR" dirty="0"/>
              <a:t>also</a:t>
            </a:r>
            <a:r>
              <a:rPr lang="ko-KR" altLang="en-US" dirty="0"/>
              <a:t> </a:t>
            </a:r>
            <a:r>
              <a:rPr lang="en-US" altLang="ko-KR" dirty="0"/>
              <a:t>they</a:t>
            </a:r>
            <a:r>
              <a:rPr lang="ko-KR" altLang="en-US" dirty="0"/>
              <a:t> </a:t>
            </a:r>
            <a:r>
              <a:rPr lang="en-US" altLang="ko-KR" dirty="0"/>
              <a:t>tried</a:t>
            </a:r>
            <a:r>
              <a:rPr lang="ko-KR" altLang="en-US" dirty="0"/>
              <a:t> </a:t>
            </a:r>
            <a:r>
              <a:rPr lang="en-US" altLang="ko-KR" dirty="0"/>
              <a:t>explicit</a:t>
            </a:r>
            <a:r>
              <a:rPr lang="ko-KR" altLang="en-US" dirty="0"/>
              <a:t> </a:t>
            </a:r>
            <a:r>
              <a:rPr lang="en-US" altLang="ko-KR" dirty="0"/>
              <a:t>panorama construction by creating a panorama image from perspective images and extract a descriptor from the panorama.</a:t>
            </a:r>
          </a:p>
        </p:txBody>
      </p:sp>
    </p:spTree>
    <p:extLst>
      <p:ext uri="{BB962C8B-B14F-4D97-AF65-F5344CB8AC3E}">
        <p14:creationId xmlns:p14="http://schemas.microsoft.com/office/powerpoint/2010/main" val="4114449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In more detail, it constructs united vector by summing the global descriptor vectors or pseudo inversing the global descriptor vectors.</a:t>
            </a:r>
            <a:r>
              <a:rPr lang="ko-KR" altLang="en-US" dirty="0"/>
              <a:t> </a:t>
            </a:r>
            <a:r>
              <a:rPr lang="en-US" altLang="ko-KR" dirty="0"/>
              <a:t>also</a:t>
            </a:r>
            <a:r>
              <a:rPr lang="ko-KR" altLang="en-US" dirty="0"/>
              <a:t> </a:t>
            </a:r>
            <a:r>
              <a:rPr lang="en-US" altLang="ko-KR" dirty="0"/>
              <a:t>they</a:t>
            </a:r>
            <a:r>
              <a:rPr lang="ko-KR" altLang="en-US" dirty="0"/>
              <a:t> </a:t>
            </a:r>
            <a:r>
              <a:rPr lang="en-US" altLang="ko-KR" dirty="0"/>
              <a:t>tried</a:t>
            </a:r>
            <a:r>
              <a:rPr lang="ko-KR" altLang="en-US" dirty="0"/>
              <a:t> </a:t>
            </a:r>
            <a:r>
              <a:rPr lang="en-US" altLang="ko-KR" dirty="0"/>
              <a:t>explicit</a:t>
            </a:r>
            <a:r>
              <a:rPr lang="ko-KR" altLang="en-US" dirty="0"/>
              <a:t> </a:t>
            </a:r>
            <a:r>
              <a:rPr lang="en-US" altLang="ko-KR" dirty="0"/>
              <a:t>panorama construction by creating a panorama image from perspective images and extract a descriptor from the panorama.</a:t>
            </a:r>
          </a:p>
        </p:txBody>
      </p:sp>
    </p:spTree>
    <p:extLst>
      <p:ext uri="{BB962C8B-B14F-4D97-AF65-F5344CB8AC3E}">
        <p14:creationId xmlns:p14="http://schemas.microsoft.com/office/powerpoint/2010/main" val="1037077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In more detail, it constructs united vector by summing the global descriptor vectors or pseudo inversing the global descriptor vectors.</a:t>
            </a:r>
            <a:r>
              <a:rPr lang="ko-KR" altLang="en-US" dirty="0"/>
              <a:t> </a:t>
            </a:r>
            <a:r>
              <a:rPr lang="en-US" altLang="ko-KR" dirty="0"/>
              <a:t>also</a:t>
            </a:r>
            <a:r>
              <a:rPr lang="ko-KR" altLang="en-US" dirty="0"/>
              <a:t> </a:t>
            </a:r>
            <a:r>
              <a:rPr lang="en-US" altLang="ko-KR" dirty="0"/>
              <a:t>they</a:t>
            </a:r>
            <a:r>
              <a:rPr lang="ko-KR" altLang="en-US" dirty="0"/>
              <a:t> </a:t>
            </a:r>
            <a:r>
              <a:rPr lang="en-US" altLang="ko-KR" dirty="0"/>
              <a:t>tried</a:t>
            </a:r>
            <a:r>
              <a:rPr lang="ko-KR" altLang="en-US" dirty="0"/>
              <a:t> </a:t>
            </a:r>
            <a:r>
              <a:rPr lang="en-US" altLang="ko-KR" dirty="0"/>
              <a:t>explicit</a:t>
            </a:r>
            <a:r>
              <a:rPr lang="ko-KR" altLang="en-US" dirty="0"/>
              <a:t> </a:t>
            </a:r>
            <a:r>
              <a:rPr lang="en-US" altLang="ko-KR" dirty="0"/>
              <a:t>panorama construction by creating a panorama image from perspective images and extract a descriptor from the panorama.</a:t>
            </a:r>
          </a:p>
        </p:txBody>
      </p:sp>
    </p:spTree>
    <p:extLst>
      <p:ext uri="{BB962C8B-B14F-4D97-AF65-F5344CB8AC3E}">
        <p14:creationId xmlns:p14="http://schemas.microsoft.com/office/powerpoint/2010/main" val="99156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41161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0697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57975" y="298450"/>
            <a:ext cx="2079625" cy="63563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9100" y="298450"/>
            <a:ext cx="6086475" cy="63563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20249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9016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8906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1910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455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718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4712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5701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02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1848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8027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587500"/>
            <a:ext cx="83185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3663" y="6519863"/>
            <a:ext cx="307975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ko-KR" sz="1400" b="0">
                <a:ea typeface="굴림" panose="020B0600000101010101" pitchFamily="50" charset="-127"/>
              </a:rPr>
              <a:t> </a:t>
            </a:r>
            <a:fld id="{E4B1060E-3622-4921-AFBD-4294A2B20CCE}" type="slidenum">
              <a:rPr lang="en-US" altLang="ko-KR" sz="1400" b="0">
                <a:ea typeface="굴림" panose="020B0600000101010101" pitchFamily="50" charset="-127"/>
              </a:rPr>
              <a:pPr algn="l"/>
              <a:t>‹#›</a:t>
            </a:fld>
            <a:endParaRPr lang="en-US" altLang="ko-KR" sz="1400" b="0">
              <a:ea typeface="굴림" panose="020B0600000101010101" pitchFamily="50" charset="-127"/>
            </a:endParaRPr>
          </a:p>
        </p:txBody>
      </p:sp>
      <p:pic>
        <p:nvPicPr>
          <p:cNvPr id="1030" name="Picture 12" descr="KAIST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437313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419100" y="1250950"/>
            <a:ext cx="8305800" cy="96838"/>
          </a:xfrm>
          <a:prstGeom prst="rect">
            <a:avLst/>
          </a:prstGeom>
          <a:gradFill flip="none" rotWithShape="1">
            <a:gsLst>
              <a:gs pos="21000">
                <a:srgbClr val="0A64A8"/>
              </a:gs>
              <a:gs pos="0">
                <a:srgbClr val="004187"/>
              </a:gs>
              <a:gs pos="96000">
                <a:srgbClr val="1487C8"/>
              </a:gs>
            </a:gsLst>
            <a:lin ang="2700000" scaled="1"/>
            <a:tileRect/>
          </a:gradFill>
          <a:ln>
            <a:noFill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292100" indent="-292100" algn="l" rtl="0" eaLnBrk="0" fontAlgn="base" hangingPunct="0">
        <a:lnSpc>
          <a:spcPts val="2700"/>
        </a:lnSpc>
        <a:spcBef>
          <a:spcPts val="60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2pPr>
      <a:lvl3pPr marL="9144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0" y="877888"/>
            <a:ext cx="9144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4200"/>
              </a:lnSpc>
            </a:pPr>
            <a:r>
              <a:rPr lang="en-US" altLang="ko-KR" sz="2800" dirty="0" err="1">
                <a:solidFill>
                  <a:srgbClr val="0000FF"/>
                </a:solidFill>
                <a:ea typeface="굴림" panose="020B0600000101010101" pitchFamily="50" charset="-127"/>
              </a:rPr>
              <a:t>CS688</a:t>
            </a:r>
            <a:r>
              <a:rPr lang="en-US" altLang="ko-KR" sz="2800" dirty="0">
                <a:solidFill>
                  <a:srgbClr val="0000FF"/>
                </a:solidFill>
                <a:ea typeface="굴림" panose="020B0600000101010101" pitchFamily="50" charset="-127"/>
              </a:rPr>
              <a:t>: Large-Scale Image &amp; Video Retrieval</a:t>
            </a:r>
          </a:p>
          <a:p>
            <a:pPr>
              <a:lnSpc>
                <a:spcPts val="4200"/>
              </a:lnSpc>
            </a:pPr>
            <a:r>
              <a:rPr lang="en-US" altLang="ko-KR" sz="4000" dirty="0">
                <a:solidFill>
                  <a:srgbClr val="0000FF"/>
                </a:solidFill>
                <a:ea typeface="굴림" panose="020B0600000101010101" pitchFamily="50" charset="-127"/>
              </a:rPr>
              <a:t>Memory vectors for similarity search in high-dimensional spaces</a:t>
            </a: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96888" y="3679825"/>
            <a:ext cx="8153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</a:pPr>
            <a:r>
              <a:rPr lang="en-US" altLang="ko-KR" sz="3200" dirty="0" err="1">
                <a:solidFill>
                  <a:srgbClr val="EA8B00"/>
                </a:solidFill>
                <a:ea typeface="굴림" panose="020B0600000101010101" pitchFamily="50" charset="-127"/>
              </a:rPr>
              <a:t>Changho</a:t>
            </a:r>
            <a:r>
              <a:rPr lang="en-US" altLang="ko-KR" sz="3200" dirty="0">
                <a:solidFill>
                  <a:srgbClr val="EA8B00"/>
                </a:solidFill>
                <a:ea typeface="굴림" panose="020B0600000101010101" pitchFamily="50" charset="-127"/>
              </a:rPr>
              <a:t> Jo</a:t>
            </a:r>
          </a:p>
          <a:p>
            <a:pPr>
              <a:lnSpc>
                <a:spcPts val="2000"/>
              </a:lnSpc>
              <a:spcBef>
                <a:spcPct val="50000"/>
              </a:spcBef>
            </a:pPr>
            <a:r>
              <a:rPr lang="en-US" altLang="ko-KR" sz="3200" dirty="0">
                <a:solidFill>
                  <a:srgbClr val="EA8B00"/>
                </a:solidFill>
                <a:ea typeface="굴림" panose="020B0600000101010101" pitchFamily="50" charset="-127"/>
              </a:rPr>
              <a:t>(</a:t>
            </a:r>
            <a:r>
              <a:rPr lang="ko-KR" altLang="en-US" sz="3200" dirty="0">
                <a:solidFill>
                  <a:srgbClr val="EA8B00"/>
                </a:solidFill>
                <a:ea typeface="굴림" panose="020B0600000101010101" pitchFamily="50" charset="-127"/>
              </a:rPr>
              <a:t>조창호</a:t>
            </a:r>
            <a:r>
              <a:rPr lang="en-US" altLang="ko-KR" sz="3200" dirty="0">
                <a:solidFill>
                  <a:srgbClr val="EA8B00"/>
                </a:solidFill>
                <a:ea typeface="굴림" panose="020B0600000101010101" pitchFamily="50" charset="-127"/>
              </a:rPr>
              <a:t>)</a:t>
            </a:r>
          </a:p>
        </p:txBody>
      </p:sp>
      <p:pic>
        <p:nvPicPr>
          <p:cNvPr id="2054" name="Picture 28" descr="KAIS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13463"/>
            <a:ext cx="1927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2075" y="766763"/>
            <a:ext cx="8942388" cy="96837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0013" y="2857500"/>
            <a:ext cx="8943975" cy="96838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483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67C388-0B27-4355-A8A0-B930C9E2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Previous works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2D1514-879A-448C-AC85-5742C827C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ko-KR" dirty="0"/>
              <a:t>Aggregate local features</a:t>
            </a:r>
          </a:p>
          <a:p>
            <a:pPr marL="1022350" lvl="1" indent="-514350"/>
            <a:r>
              <a:rPr lang="en-US" altLang="ko-KR" dirty="0"/>
              <a:t>VLAD(Vector of locally aggregated descriptors), BOW, </a:t>
            </a:r>
            <a:r>
              <a:rPr lang="en-US" altLang="ko-KR" dirty="0" err="1"/>
              <a:t>FV</a:t>
            </a:r>
            <a:endParaRPr lang="en-US" altLang="ko-KR" dirty="0"/>
          </a:p>
          <a:p>
            <a:pPr marL="1022350" lvl="1" indent="-514350"/>
            <a:endParaRPr lang="en-US" altLang="ko-KR" dirty="0"/>
          </a:p>
          <a:p>
            <a:pPr marL="514350" indent="-514350"/>
            <a:r>
              <a:rPr lang="en-US" altLang="ko-KR" dirty="0"/>
              <a:t>Authors </a:t>
            </a:r>
            <a:r>
              <a:rPr lang="en-US" altLang="ko-KR" dirty="0">
                <a:solidFill>
                  <a:srgbClr val="00B0F0"/>
                </a:solidFill>
              </a:rPr>
              <a:t>arguing</a:t>
            </a:r>
            <a:r>
              <a:rPr lang="en-US" altLang="ko-KR" dirty="0"/>
              <a:t> that “</a:t>
            </a:r>
            <a:r>
              <a:rPr lang="en-US" altLang="ko-KR" dirty="0" err="1"/>
              <a:t>pinv</a:t>
            </a:r>
            <a:r>
              <a:rPr lang="en-US" altLang="ko-KR" dirty="0"/>
              <a:t>” is different because</a:t>
            </a:r>
          </a:p>
          <a:p>
            <a:pPr marL="1022350" lvl="1" indent="-514350">
              <a:buFont typeface="+mj-lt"/>
              <a:buAutoNum type="arabicPeriod"/>
            </a:pPr>
            <a:r>
              <a:rPr lang="en-US" altLang="ko-KR" dirty="0"/>
              <a:t>Not local features -&gt; global, </a:t>
            </a:r>
            <a:r>
              <a:rPr lang="en-US" altLang="ko-KR" dirty="0">
                <a:solidFill>
                  <a:srgbClr val="00B0F0"/>
                </a:solidFill>
              </a:rPr>
              <a:t>global feature -&gt; group</a:t>
            </a:r>
          </a:p>
          <a:p>
            <a:pPr marL="1022350" lvl="1" indent="-514350">
              <a:buFont typeface="+mj-lt"/>
              <a:buAutoNum type="arabicPeriod"/>
            </a:pPr>
            <a:r>
              <a:rPr lang="en-US" altLang="ko-KR" dirty="0">
                <a:solidFill>
                  <a:srgbClr val="00B0F0"/>
                </a:solidFill>
              </a:rPr>
              <a:t>No semantic meanings</a:t>
            </a:r>
            <a:r>
              <a:rPr lang="en-US" altLang="ko-KR" dirty="0"/>
              <a:t> like them</a:t>
            </a:r>
          </a:p>
          <a:p>
            <a:pPr marL="1022350" lvl="1" indent="-514350">
              <a:buFont typeface="+mj-lt"/>
              <a:buAutoNum type="arabicPeriod"/>
            </a:pPr>
            <a:r>
              <a:rPr lang="en-US" altLang="ko-KR" dirty="0">
                <a:solidFill>
                  <a:srgbClr val="00B0F0"/>
                </a:solidFill>
              </a:rPr>
              <a:t>Keep the same descriptor dimension</a:t>
            </a:r>
            <a:r>
              <a:rPr lang="en-US" altLang="ko-KR" dirty="0"/>
              <a:t>(Not something like d: 1024-&gt; 256)</a:t>
            </a:r>
          </a:p>
          <a:p>
            <a:pPr marL="1022350" lvl="1" indent="-514350">
              <a:buFont typeface="+mj-lt"/>
              <a:buAutoNum type="arabicPeriod"/>
            </a:pPr>
            <a:endParaRPr lang="en-US" altLang="ko-KR" dirty="0"/>
          </a:p>
          <a:p>
            <a:pPr marL="514350" indent="-514350"/>
            <a:endParaRPr lang="en-US" altLang="ko-KR" dirty="0"/>
          </a:p>
          <a:p>
            <a:pPr marL="514350" indent="-514350">
              <a:buFont typeface="+mj-lt"/>
              <a:buAutoNum type="arabicPeriod" startAt="2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238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67C388-0B27-4355-A8A0-B930C9E2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Before the journey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2D1514-879A-448C-AC85-5742C827C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KEY IDEA: You should remember that purpose of “</a:t>
            </a:r>
            <a:r>
              <a:rPr lang="en-US" altLang="ko-KR" dirty="0" err="1"/>
              <a:t>pinv</a:t>
            </a:r>
            <a:r>
              <a:rPr lang="en-US" altLang="ko-KR" dirty="0"/>
              <a:t>” is same as making the variance bigger.</a:t>
            </a:r>
          </a:p>
          <a:p>
            <a:pPr marL="1022350" lvl="1" indent="-514350"/>
            <a:r>
              <a:rPr lang="en-US" altLang="ko-KR" dirty="0"/>
              <a:t>here the variance means variance of descriptors</a:t>
            </a:r>
          </a:p>
          <a:p>
            <a:pPr marL="1022350" lvl="1" indent="-514350"/>
            <a:endParaRPr lang="en-US" altLang="ko-KR" dirty="0"/>
          </a:p>
          <a:p>
            <a:pPr marL="514350" indent="-514350">
              <a:buFont typeface="+mj-lt"/>
              <a:buAutoNum type="arabicPeriod" startAt="2"/>
            </a:pPr>
            <a:endParaRPr lang="en-US" altLang="ko-KR" dirty="0"/>
          </a:p>
        </p:txBody>
      </p:sp>
      <p:pic>
        <p:nvPicPr>
          <p:cNvPr id="4" name="Picture 8" descr="https://github.com/ColumbiaDVMM/Spread-out_Local_Feature_Descriptor/raw/master/fig/Motivation.png">
            <a:extLst>
              <a:ext uri="{FF2B5EF4-FFF2-40B4-BE49-F238E27FC236}">
                <a16:creationId xmlns:a16="http://schemas.microsoft.com/office/drawing/2014/main" id="{2907D4C1-619C-4B27-91DB-E126B9177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08" y="3677464"/>
            <a:ext cx="3808071" cy="178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45AB3AD-57AC-46DE-BC9F-804FBFB5C25F}"/>
              </a:ext>
            </a:extLst>
          </p:cNvPr>
          <p:cNvSpPr/>
          <p:nvPr/>
        </p:nvSpPr>
        <p:spPr>
          <a:xfrm>
            <a:off x="1582615" y="6581001"/>
            <a:ext cx="5262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Learning Spread-out Local Feature Descriptors, </a:t>
            </a:r>
            <a:r>
              <a:rPr lang="en-US" altLang="ko-KR" sz="1200" dirty="0" err="1"/>
              <a:t>ICCV</a:t>
            </a:r>
            <a:r>
              <a:rPr lang="en-US" altLang="ko-KR" sz="1200" dirty="0"/>
              <a:t> 2017, X. Zhang</a:t>
            </a:r>
          </a:p>
        </p:txBody>
      </p:sp>
    </p:spTree>
    <p:extLst>
      <p:ext uri="{BB962C8B-B14F-4D97-AF65-F5344CB8AC3E}">
        <p14:creationId xmlns:p14="http://schemas.microsoft.com/office/powerpoint/2010/main" val="1857825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67C388-0B27-4355-A8A0-B930C9E2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Before the journey</a:t>
            </a:r>
            <a:endParaRPr lang="ko-KR" altLang="en-US" dirty="0"/>
          </a:p>
        </p:txBody>
      </p:sp>
      <p:sp>
        <p:nvSpPr>
          <p:cNvPr id="8" name="내용 개체 틀 6">
            <a:extLst>
              <a:ext uri="{FF2B5EF4-FFF2-40B4-BE49-F238E27FC236}">
                <a16:creationId xmlns:a16="http://schemas.microsoft.com/office/drawing/2014/main" id="{CC7E327B-FB62-4E72-A8CC-535DCAF17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87500"/>
            <a:ext cx="8318500" cy="5067300"/>
          </a:xfrm>
        </p:spPr>
        <p:txBody>
          <a:bodyPr/>
          <a:lstStyle/>
          <a:p>
            <a:r>
              <a:rPr lang="en-US" altLang="ko-KR" dirty="0"/>
              <a:t>You should not that descriptors are already calculated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Ex) we can think red stars as </a:t>
            </a:r>
            <a:r>
              <a:rPr lang="en-US" altLang="ko-KR" dirty="0" err="1"/>
              <a:t>M1</a:t>
            </a:r>
            <a:r>
              <a:rPr lang="en-US" altLang="ko-KR" dirty="0"/>
              <a:t>, yellow stars as </a:t>
            </a:r>
            <a:r>
              <a:rPr lang="en-US" altLang="ko-KR" dirty="0" err="1"/>
              <a:t>M2</a:t>
            </a:r>
            <a:r>
              <a:rPr lang="en-US" altLang="ko-KR" dirty="0"/>
              <a:t>, and so on...</a:t>
            </a:r>
          </a:p>
          <a:p>
            <a:endParaRPr lang="ko-KR" altLang="en-US" dirty="0"/>
          </a:p>
        </p:txBody>
      </p:sp>
      <p:pic>
        <p:nvPicPr>
          <p:cNvPr id="9" name="Picture 8" descr="https://github.com/ColumbiaDVMM/Spread-out_Local_Feature_Descriptor/raw/master/fig/Motivation.png">
            <a:extLst>
              <a:ext uri="{FF2B5EF4-FFF2-40B4-BE49-F238E27FC236}">
                <a16:creationId xmlns:a16="http://schemas.microsoft.com/office/drawing/2014/main" id="{8A4E684C-3C7B-45AC-82E9-2CD72460C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6" y="2535491"/>
            <a:ext cx="3808071" cy="178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6394DE6-3A07-4906-9679-992FD93D1586}"/>
              </a:ext>
            </a:extLst>
          </p:cNvPr>
          <p:cNvSpPr/>
          <p:nvPr/>
        </p:nvSpPr>
        <p:spPr>
          <a:xfrm>
            <a:off x="1582615" y="6581001"/>
            <a:ext cx="5262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Learning Spread-out Local Feature Descriptors, </a:t>
            </a:r>
            <a:r>
              <a:rPr lang="en-US" altLang="ko-KR" sz="1200" dirty="0" err="1"/>
              <a:t>ICCV</a:t>
            </a:r>
            <a:r>
              <a:rPr lang="en-US" altLang="ko-KR" sz="1200" dirty="0"/>
              <a:t> 2017, X. Zhang</a:t>
            </a:r>
          </a:p>
        </p:txBody>
      </p:sp>
    </p:spTree>
    <p:extLst>
      <p:ext uri="{BB962C8B-B14F-4D97-AF65-F5344CB8AC3E}">
        <p14:creationId xmlns:p14="http://schemas.microsoft.com/office/powerpoint/2010/main" val="161944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67C388-0B27-4355-A8A0-B930C9E2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Before the journey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2D1514-879A-448C-AC85-5742C827C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 will start from sum vector, because it gives motivation to apply pseudo-inverse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Before we move on, we need some definitions</a:t>
            </a:r>
          </a:p>
          <a:p>
            <a:pPr marL="514350" indent="-514350">
              <a:buFont typeface="+mj-lt"/>
              <a:buAutoNum type="arabicPeriod" startAt="2"/>
            </a:pP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187D6D3-A72D-4B2B-8255-45F3AE3E6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09" y="2429150"/>
            <a:ext cx="1739411" cy="8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77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67C388-0B27-4355-A8A0-B930C9E2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 formulation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2D1514-879A-448C-AC85-5742C827C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We have memory unit X={</a:t>
            </a:r>
            <a:r>
              <a:rPr lang="en-US" altLang="ko-KR" dirty="0" err="1"/>
              <a:t>x1</a:t>
            </a:r>
            <a:r>
              <a:rPr lang="en-US" altLang="ko-KR" dirty="0"/>
              <a:t>, </a:t>
            </a:r>
            <a:r>
              <a:rPr lang="en-US" altLang="ko-KR" dirty="0" err="1"/>
              <a:t>x2</a:t>
            </a:r>
            <a:r>
              <a:rPr lang="en-US" altLang="ko-KR" dirty="0"/>
              <a:t>, ..., </a:t>
            </a:r>
            <a:r>
              <a:rPr lang="en-US" altLang="ko-KR" dirty="0" err="1"/>
              <a:t>x</a:t>
            </a:r>
            <a:r>
              <a:rPr lang="en-US" altLang="ko-KR" dirty="0" err="1">
                <a:solidFill>
                  <a:srgbClr val="00B0F0"/>
                </a:solidFill>
              </a:rPr>
              <a:t>n</a:t>
            </a:r>
            <a:r>
              <a:rPr lang="en-US" altLang="ko-KR" dirty="0"/>
              <a:t>}</a:t>
            </a:r>
          </a:p>
          <a:p>
            <a:r>
              <a:rPr lang="en-US" altLang="ko-KR" dirty="0"/>
              <a:t>xi = </a:t>
            </a:r>
            <a:r>
              <a:rPr lang="en-US" altLang="ko-KR" dirty="0">
                <a:solidFill>
                  <a:srgbClr val="00B0F0"/>
                </a:solidFill>
              </a:rPr>
              <a:t>d</a:t>
            </a:r>
            <a:r>
              <a:rPr lang="en-US" altLang="ko-KR" dirty="0"/>
              <a:t> dimensional vector</a:t>
            </a:r>
          </a:p>
          <a:p>
            <a:r>
              <a:rPr lang="en-US" altLang="ko-KR" dirty="0"/>
              <a:t>We also have query vector y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||xi|| = 1, ||y|| = 1</a:t>
            </a:r>
          </a:p>
          <a:p>
            <a:r>
              <a:rPr lang="en-US" altLang="ko-KR" dirty="0"/>
              <a:t>vectors xi are </a:t>
            </a:r>
            <a:r>
              <a:rPr lang="en-US" altLang="ko-KR" dirty="0" err="1"/>
              <a:t>IID</a:t>
            </a:r>
            <a:r>
              <a:rPr lang="en-US" altLang="ko-KR" dirty="0"/>
              <a:t> samples from a uniform distribution on the d-dimensional unit hypersphere.</a:t>
            </a:r>
          </a:p>
          <a:p>
            <a:endParaRPr lang="en-US" altLang="ko-KR" dirty="0"/>
          </a:p>
          <a:p>
            <a:r>
              <a:rPr lang="en-US" altLang="ko-KR" dirty="0"/>
              <a:t>How many comparison needed for naive approach?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Picture 2" descr="https://www.crcv.ucf.edu/data/GMCP_Geolocalization/block.jpg">
            <a:extLst>
              <a:ext uri="{FF2B5EF4-FFF2-40B4-BE49-F238E27FC236}">
                <a16:creationId xmlns:a16="http://schemas.microsoft.com/office/drawing/2014/main" id="{02C88464-3443-41C4-9CB6-481E235BF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7" t="7189" r="35940" b="71719"/>
          <a:stretch/>
        </p:blipFill>
        <p:spPr bwMode="auto">
          <a:xfrm>
            <a:off x="5481858" y="2067254"/>
            <a:ext cx="594851" cy="4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335CF9D0-EC5D-4227-9246-FA247906D0A0}"/>
              </a:ext>
            </a:extLst>
          </p:cNvPr>
          <p:cNvCxnSpPr>
            <a:cxnSpLocks/>
          </p:cNvCxnSpPr>
          <p:nvPr/>
        </p:nvCxnSpPr>
        <p:spPr bwMode="auto">
          <a:xfrm flipV="1">
            <a:off x="5481858" y="2067254"/>
            <a:ext cx="594851" cy="462561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02AA3E1A-296E-4F12-A97D-30302317B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625" y="2067254"/>
            <a:ext cx="1537608" cy="1663413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3D2E80B7-69FE-4E57-91A3-7EEA7F3659A1}"/>
              </a:ext>
            </a:extLst>
          </p:cNvPr>
          <p:cNvSpPr/>
          <p:nvPr/>
        </p:nvSpPr>
        <p:spPr>
          <a:xfrm>
            <a:off x="1582615" y="6581001"/>
            <a:ext cx="5262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Learning Spread-out Local Feature Descriptors, </a:t>
            </a:r>
            <a:r>
              <a:rPr lang="en-US" altLang="ko-KR" sz="1200" dirty="0" err="1"/>
              <a:t>ICCV</a:t>
            </a:r>
            <a:r>
              <a:rPr lang="en-US" altLang="ko-KR" sz="1200" dirty="0"/>
              <a:t> 2017, X. Zhang</a:t>
            </a:r>
          </a:p>
        </p:txBody>
      </p:sp>
    </p:spTree>
    <p:extLst>
      <p:ext uri="{BB962C8B-B14F-4D97-AF65-F5344CB8AC3E}">
        <p14:creationId xmlns:p14="http://schemas.microsoft.com/office/powerpoint/2010/main" val="201832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5DE9A8-16D8-40F9-B13E-6224EF53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 formulation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B92ABB5-E3C9-4627-9761-71A9293488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We measure similarity by inner product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  <m:sup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ko-KR" i="1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And we want to find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ko-KR" dirty="0"/>
                  <a:t> which is “most similar”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/>
                  <a:t> for human, but it is ambiguous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So instead, we find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ko-KR" dirty="0"/>
                  <a:t> which satisfy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  <m:sup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ko-KR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Can u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/>
                  <a:t> on this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(hyper)sphere?</a:t>
                </a:r>
              </a:p>
              <a:p>
                <a:pPr lvl="1"/>
                <a:endParaRPr lang="ko-KR" altLang="en-US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B92ABB5-E3C9-4627-9761-71A9293488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0" t="-3005" r="-11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666B0879-00BE-417A-A92E-841788842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301" y="4371225"/>
            <a:ext cx="2298700" cy="248677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8721B96-D750-4043-8E6B-ABE1E166B402}"/>
              </a:ext>
            </a:extLst>
          </p:cNvPr>
          <p:cNvSpPr/>
          <p:nvPr/>
        </p:nvSpPr>
        <p:spPr>
          <a:xfrm>
            <a:off x="1582615" y="6581001"/>
            <a:ext cx="5262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Learning Spread-out Local Feature Descriptors, </a:t>
            </a:r>
            <a:r>
              <a:rPr lang="en-US" altLang="ko-KR" sz="1200" dirty="0" err="1"/>
              <a:t>ICCV</a:t>
            </a:r>
            <a:r>
              <a:rPr lang="en-US" altLang="ko-KR" sz="1200" dirty="0"/>
              <a:t> 2017, X. Zhang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1D39F033-FD25-41F1-905D-1F5A846A26F5}"/>
              </a:ext>
            </a:extLst>
          </p:cNvPr>
          <p:cNvSpPr/>
          <p:nvPr/>
        </p:nvSpPr>
        <p:spPr bwMode="auto">
          <a:xfrm>
            <a:off x="7857097" y="4371225"/>
            <a:ext cx="288000" cy="288000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CB04D-887A-435C-A468-94582DEFBDA5}"/>
              </a:ext>
            </a:extLst>
          </p:cNvPr>
          <p:cNvSpPr txBox="1"/>
          <p:nvPr/>
        </p:nvSpPr>
        <p:spPr>
          <a:xfrm>
            <a:off x="7850651" y="3890317"/>
            <a:ext cx="118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B0F0"/>
                </a:solidFill>
              </a:rPr>
              <a:t>query</a:t>
            </a:r>
            <a:endParaRPr lang="ko-KR" altLang="en-US" dirty="0">
              <a:solidFill>
                <a:srgbClr val="00B0F0"/>
              </a:solidFill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FA368E3-ED3D-4AC5-AC4F-12DEF30DC1A5}"/>
              </a:ext>
            </a:extLst>
          </p:cNvPr>
          <p:cNvCxnSpPr>
            <a:cxnSpLocks/>
          </p:cNvCxnSpPr>
          <p:nvPr/>
        </p:nvCxnSpPr>
        <p:spPr bwMode="auto">
          <a:xfrm>
            <a:off x="8012333" y="5134708"/>
            <a:ext cx="0" cy="479905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6F20DC5C-4D42-407A-9E52-70B14435C96D}"/>
                  </a:ext>
                </a:extLst>
              </p:cNvPr>
              <p:cNvSpPr/>
              <p:nvPr/>
            </p:nvSpPr>
            <p:spPr>
              <a:xfrm>
                <a:off x="7526081" y="5174424"/>
                <a:ext cx="48625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6F20DC5C-4D42-407A-9E52-70B14435C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081" y="5174424"/>
                <a:ext cx="486251" cy="461665"/>
              </a:xfrm>
              <a:prstGeom prst="rect">
                <a:avLst/>
              </a:prstGeom>
              <a:blipFill>
                <a:blip r:embed="rId4"/>
                <a:stretch>
                  <a:fillRect l="-11392" b="-26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8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5DE9A8-16D8-40F9-B13E-6224EF53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IDEA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B92ABB5-E3C9-4627-9761-71A9293488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For a sum memory vector 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Now we will solve</a:t>
                </a:r>
                <a:r>
                  <a:rPr lang="en-US" altLang="ko-KR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1" dirty="0" smtClean="0">
                        <a:latin typeface="Cambria Math" panose="02040503050406030204" pitchFamily="18" charset="0"/>
                      </a:rPr>
                      <m:t>Variation</m:t>
                    </m:r>
                    <m:r>
                      <a:rPr lang="en-US" altLang="ko-KR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i="1" dirty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ko-KR" b="1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i="1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ko-KR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ko-KR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is just a parameter; let’s ignore it as now</a:t>
                </a:r>
              </a:p>
              <a:p>
                <a:pPr marL="0" indent="0">
                  <a:buNone/>
                </a:pPr>
                <a:endParaRPr lang="en-US" altLang="ko-KR" dirty="0"/>
              </a:p>
              <a:p>
                <a:r>
                  <a:rPr lang="en-US" altLang="ko-KR" dirty="0"/>
                  <a:t>You are ready to solve, but I’ll show only hypothesis because the algebra takes lots of time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B92ABB5-E3C9-4627-9761-71A9293488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0" t="-28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>
            <a:extLst>
              <a:ext uri="{FF2B5EF4-FFF2-40B4-BE49-F238E27FC236}">
                <a16:creationId xmlns:a16="http://schemas.microsoft.com/office/drawing/2014/main" id="{13C60AA3-656C-4A27-A651-8A59CD1D1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200" y="1466362"/>
            <a:ext cx="1739411" cy="8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06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5DE9A8-16D8-40F9-B13E-6224EF53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Variation of descriptors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92ABB5-E3C9-4627-9761-71A929348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Hypothesis0</a:t>
            </a:r>
            <a:r>
              <a:rPr lang="en-US" altLang="ko-KR" dirty="0"/>
              <a:t>: Y is not related to any vector in X(uniformly distributed)</a:t>
            </a:r>
          </a:p>
          <a:p>
            <a:r>
              <a:rPr lang="en-US" altLang="ko-KR" dirty="0" err="1"/>
              <a:t>TL;DR</a:t>
            </a:r>
            <a:r>
              <a:rPr lang="en-US" altLang="ko-KR" dirty="0"/>
              <a:t>: (variation) =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 err="1"/>
              <a:t>Hypothesis1</a:t>
            </a:r>
            <a:r>
              <a:rPr lang="en-US" altLang="ko-KR" dirty="0"/>
              <a:t>: Y is related to one vector in X(Y = </a:t>
            </a:r>
            <a:r>
              <a:rPr lang="el-GR" altLang="ko-KR" dirty="0"/>
              <a:t>α</a:t>
            </a:r>
            <a:r>
              <a:rPr lang="en-US" altLang="ko-KR" dirty="0" err="1"/>
              <a:t>x1</a:t>
            </a:r>
            <a:r>
              <a:rPr lang="en-US" altLang="ko-KR" dirty="0"/>
              <a:t> + </a:t>
            </a:r>
            <a:r>
              <a:rPr lang="el-GR" altLang="ko-KR" dirty="0"/>
              <a:t>β</a:t>
            </a:r>
            <a:r>
              <a:rPr lang="en-US" altLang="ko-KR" dirty="0"/>
              <a:t>Z, Z is a random vector orthogonal to </a:t>
            </a:r>
            <a:r>
              <a:rPr lang="en-US" altLang="ko-KR" dirty="0" err="1"/>
              <a:t>x1</a:t>
            </a:r>
            <a:r>
              <a:rPr lang="en-US" altLang="ko-KR" dirty="0"/>
              <a:t> and ||z||=1)</a:t>
            </a:r>
          </a:p>
          <a:p>
            <a:r>
              <a:rPr lang="en-US" altLang="ko-KR" dirty="0" err="1"/>
              <a:t>TL;DR</a:t>
            </a:r>
            <a:r>
              <a:rPr lang="en-US" altLang="ko-KR" dirty="0"/>
              <a:t>: (variation) = </a:t>
            </a:r>
          </a:p>
          <a:p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412EAFE-937B-4D2B-8194-72C9B174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350" y="2310911"/>
            <a:ext cx="1390650" cy="51435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EEABCAA-8DC0-4B33-AD8F-F8420E09C2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03"/>
          <a:stretch/>
        </p:blipFill>
        <p:spPr>
          <a:xfrm>
            <a:off x="4490915" y="4447889"/>
            <a:ext cx="2247900" cy="51435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92CA94E-6B4C-4A74-A847-6FC5A1E4F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815" y="4400264"/>
            <a:ext cx="228990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12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5DE9A8-16D8-40F9-B13E-6224EF53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Variation of descriptors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92ABB5-E3C9-4627-9761-71A929348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(variation) =              or </a:t>
            </a:r>
          </a:p>
          <a:p>
            <a:endParaRPr lang="en-US" altLang="ko-KR" dirty="0"/>
          </a:p>
          <a:p>
            <a:r>
              <a:rPr lang="en-US" altLang="ko-KR" dirty="0"/>
              <a:t>You should note that we cannot control d(we cannot control curse of dimension)</a:t>
            </a:r>
          </a:p>
          <a:p>
            <a:endParaRPr lang="en-US" altLang="ko-KR" dirty="0"/>
          </a:p>
          <a:p>
            <a:r>
              <a:rPr lang="en-US" altLang="ko-KR" dirty="0"/>
              <a:t>But you can control ||m||, So the answer is ||m|| = 0?</a:t>
            </a:r>
          </a:p>
          <a:p>
            <a:endParaRPr lang="en-US" altLang="ko-KR" dirty="0"/>
          </a:p>
          <a:p>
            <a:r>
              <a:rPr lang="en-US" altLang="ko-KR" dirty="0"/>
              <a:t>Then memory vectors are destroyed..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412EAFE-937B-4D2B-8194-72C9B174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278" y="1501530"/>
            <a:ext cx="1390650" cy="51435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EEABCAA-8DC0-4B33-AD8F-F8420E09C2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03"/>
          <a:stretch/>
        </p:blipFill>
        <p:spPr>
          <a:xfrm>
            <a:off x="5100515" y="1514616"/>
            <a:ext cx="2247900" cy="5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61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5DE9A8-16D8-40F9-B13E-6224EF53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Variation of descriptors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B92ABB5-E3C9-4627-9761-71A9293488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(variation) =              or 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Constraints</a:t>
                </a:r>
              </a:p>
              <a:p>
                <a:pPr lvl="1"/>
                <a:r>
                  <a:rPr lang="en-US" altLang="ko-KR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altLang="ko-KR" dirty="0"/>
                  <a:t> is the length-n vector with all entries equal to 1</a:t>
                </a:r>
              </a:p>
              <a:p>
                <a:endParaRPr lang="en-US" altLang="ko-KR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ko-KR" dirty="0"/>
                  <a:t>It gives minimum ||m||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ko-KR" dirty="0"/>
                  <a:t>It gives direction of m(average of X or X’)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altLang="ko-KR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B92ABB5-E3C9-4627-9761-71A9293488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0" t="-28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5412EAFE-937B-4D2B-8194-72C9B174B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278" y="1501530"/>
            <a:ext cx="1390650" cy="51435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EEABCAA-8DC0-4B33-AD8F-F8420E09C2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903"/>
          <a:stretch/>
        </p:blipFill>
        <p:spPr>
          <a:xfrm>
            <a:off x="5100515" y="1514616"/>
            <a:ext cx="2247900" cy="51435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74FE74F-4B2A-40CB-8632-0F22A4C6E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821" y="2396880"/>
            <a:ext cx="19812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A95007-0315-47E4-A07C-50D096735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Object of today’s talk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6F79F7-B00A-433E-9E35-845068B23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87500"/>
            <a:ext cx="8318500" cy="5067300"/>
          </a:xfrm>
        </p:spPr>
        <p:txBody>
          <a:bodyPr/>
          <a:lstStyle/>
          <a:p>
            <a:r>
              <a:rPr lang="en-US" altLang="ko-KR" dirty="0"/>
              <a:t>Actually, I was going to present the paper “Learning Spread-out Local Feature Descriptors”(</a:t>
            </a:r>
            <a:r>
              <a:rPr lang="en-US" altLang="ko-KR" dirty="0" err="1"/>
              <a:t>ICCV</a:t>
            </a:r>
            <a:r>
              <a:rPr lang="en-US" altLang="ko-KR" dirty="0"/>
              <a:t> 2017, X. Zhang)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It learns to spread out all the points in the descriptor space so that the network fully utilize the descriptor space(searching will be more easier)</a:t>
            </a:r>
          </a:p>
        </p:txBody>
      </p:sp>
      <p:pic>
        <p:nvPicPr>
          <p:cNvPr id="1028" name="Picture 4" descr="https://github.com/ColumbiaDVMM/Spread-out_Local_Feature_Descriptor/raw/master/fig/extraction_pipeline.png">
            <a:extLst>
              <a:ext uri="{FF2B5EF4-FFF2-40B4-BE49-F238E27FC236}">
                <a16:creationId xmlns:a16="http://schemas.microsoft.com/office/drawing/2014/main" id="{EE7EA67F-7B52-41A3-A5EA-701BCFCA6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76" y="2699796"/>
            <a:ext cx="2824223" cy="210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github.com/ColumbiaDVMM/Spread-out_Local_Feature_Descriptor/raw/master/fig/Motivation.png">
            <a:extLst>
              <a:ext uri="{FF2B5EF4-FFF2-40B4-BE49-F238E27FC236}">
                <a16:creationId xmlns:a16="http://schemas.microsoft.com/office/drawing/2014/main" id="{DB0F1319-7D7D-4E95-A815-7961E9EE4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017707"/>
            <a:ext cx="3808071" cy="178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4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5DE9A8-16D8-40F9-B13E-6224EF53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Variation of descriptors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92ABB5-E3C9-4627-9761-71A929348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minimizing            </a:t>
            </a:r>
            <a:r>
              <a:rPr lang="en-US" altLang="ko-KR" dirty="0" err="1"/>
              <a:t>s.t.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The solution is pseudo-inverse!</a:t>
            </a:r>
          </a:p>
          <a:p>
            <a:r>
              <a:rPr lang="en-US" altLang="ko-KR" dirty="0"/>
              <a:t>sol</a:t>
            </a:r>
          </a:p>
          <a:p>
            <a:endParaRPr lang="en-US" altLang="ko-KR" dirty="0"/>
          </a:p>
          <a:p>
            <a:r>
              <a:rPr lang="en-US" altLang="ko-KR" dirty="0"/>
              <a:t>Since we are only considering high d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And it becomes minimizer of </a:t>
            </a:r>
          </a:p>
          <a:p>
            <a:pPr marL="0" indent="0">
              <a:buNone/>
            </a:pPr>
            <a:r>
              <a:rPr lang="en-US" altLang="ko-KR" dirty="0"/>
              <a:t>if no solution exists =&gt; linear regression problem!</a:t>
            </a:r>
          </a:p>
          <a:p>
            <a:endParaRPr lang="en-US" altLang="ko-KR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AD5FB0F-ABF9-40E3-AFB3-D9AA4BAAA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979"/>
          <a:stretch/>
        </p:blipFill>
        <p:spPr>
          <a:xfrm>
            <a:off x="2871420" y="1587500"/>
            <a:ext cx="973750" cy="5143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7657449-DAAC-4B9F-9CF1-8CF518D52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932" y="1603375"/>
            <a:ext cx="1981200" cy="5524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2BD39A4-6C52-4DE4-A94B-6DFABEC40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28" y="2871787"/>
            <a:ext cx="1971677" cy="55721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FAA7979-BC71-471A-B009-19FEABADF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28" y="4326616"/>
            <a:ext cx="3653214" cy="41973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D716C28-E32D-4BAD-815F-57E0592690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4875" y="5188764"/>
            <a:ext cx="27146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47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5DE9A8-16D8-40F9-B13E-6224EF53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Variation of descriptors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92ABB5-E3C9-4627-9761-71A929348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Also you can see the </a:t>
            </a:r>
            <a:r>
              <a:rPr lang="el-GR" altLang="ko-KR" dirty="0"/>
              <a:t>α0</a:t>
            </a:r>
            <a:r>
              <a:rPr lang="en-US" altLang="ko-KR" dirty="0"/>
              <a:t> as </a:t>
            </a:r>
            <a:r>
              <a:rPr lang="en-US" altLang="ko-KR" u="sng" dirty="0"/>
              <a:t>last</a:t>
            </a:r>
            <a:r>
              <a:rPr lang="en-US" altLang="ko-KR" dirty="0"/>
              <a:t> constraint.</a:t>
            </a:r>
          </a:p>
          <a:p>
            <a:r>
              <a:rPr lang="en-US" altLang="ko-KR" dirty="0"/>
              <a:t>In other words, we find calculated memory vectors which is enough(</a:t>
            </a:r>
            <a:r>
              <a:rPr lang="el-GR" altLang="ko-KR" dirty="0"/>
              <a:t>α0</a:t>
            </a:r>
            <a:r>
              <a:rPr lang="en-US" altLang="ko-KR" dirty="0"/>
              <a:t>) close to the query vector.</a:t>
            </a:r>
          </a:p>
          <a:p>
            <a:endParaRPr lang="en-US" altLang="ko-KR" dirty="0"/>
          </a:p>
          <a:p>
            <a:r>
              <a:rPr lang="en-US" altLang="ko-KR" dirty="0"/>
              <a:t>small </a:t>
            </a:r>
            <a:r>
              <a:rPr lang="el-GR" altLang="ko-KR" dirty="0"/>
              <a:t>α0</a:t>
            </a:r>
            <a:r>
              <a:rPr lang="en-US" altLang="ko-KR" dirty="0"/>
              <a:t> =&gt; need to compare lots of memory vectors</a:t>
            </a:r>
          </a:p>
          <a:p>
            <a:endParaRPr lang="en-US" altLang="ko-KR" dirty="0"/>
          </a:p>
          <a:p>
            <a:r>
              <a:rPr lang="en-US" altLang="ko-KR" dirty="0"/>
              <a:t>too large </a:t>
            </a:r>
            <a:r>
              <a:rPr lang="el-GR" altLang="ko-KR" dirty="0"/>
              <a:t>α0</a:t>
            </a:r>
            <a:r>
              <a:rPr lang="en-US" altLang="ko-KR" dirty="0"/>
              <a:t> =&gt; there’s no </a:t>
            </a:r>
          </a:p>
          <a:p>
            <a:pPr marL="0" indent="0">
              <a:buNone/>
            </a:pPr>
            <a:r>
              <a:rPr lang="en-US" altLang="ko-KR" dirty="0"/>
              <a:t>memory vector to compare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8721B96-D750-4043-8E6B-ABE1E166B402}"/>
              </a:ext>
            </a:extLst>
          </p:cNvPr>
          <p:cNvSpPr/>
          <p:nvPr/>
        </p:nvSpPr>
        <p:spPr>
          <a:xfrm>
            <a:off x="1582615" y="6581001"/>
            <a:ext cx="5262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Learning Spread-out Local Feature Descriptors, </a:t>
            </a:r>
            <a:r>
              <a:rPr lang="en-US" altLang="ko-KR" sz="1200" dirty="0" err="1"/>
              <a:t>ICCV</a:t>
            </a:r>
            <a:r>
              <a:rPr lang="en-US" altLang="ko-KR" sz="1200" dirty="0"/>
              <a:t> 2017, X. Zhang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160CB00-B3D7-42A2-A635-FF15BEE98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301" y="4371225"/>
            <a:ext cx="2298700" cy="24867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050F16-472D-4C03-BC7F-AD4B47E2EE03}"/>
              </a:ext>
            </a:extLst>
          </p:cNvPr>
          <p:cNvSpPr txBox="1"/>
          <p:nvPr/>
        </p:nvSpPr>
        <p:spPr>
          <a:xfrm>
            <a:off x="7850651" y="3890317"/>
            <a:ext cx="118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B0F0"/>
                </a:solidFill>
              </a:rPr>
              <a:t>query</a:t>
            </a:r>
            <a:endParaRPr lang="ko-KR" altLang="en-US" dirty="0">
              <a:solidFill>
                <a:srgbClr val="00B0F0"/>
              </a:solidFill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A81D7CAF-C757-4D50-8F9B-B102D773C49B}"/>
              </a:ext>
            </a:extLst>
          </p:cNvPr>
          <p:cNvCxnSpPr>
            <a:cxnSpLocks/>
          </p:cNvCxnSpPr>
          <p:nvPr/>
        </p:nvCxnSpPr>
        <p:spPr bwMode="auto">
          <a:xfrm>
            <a:off x="8012333" y="5134708"/>
            <a:ext cx="0" cy="479905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3E40117F-E77F-44C7-94A0-CE711706AB31}"/>
                  </a:ext>
                </a:extLst>
              </p:cNvPr>
              <p:cNvSpPr/>
              <p:nvPr/>
            </p:nvSpPr>
            <p:spPr>
              <a:xfrm>
                <a:off x="7526081" y="5174424"/>
                <a:ext cx="48625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3E40117F-E77F-44C7-94A0-CE711706A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081" y="5174424"/>
                <a:ext cx="486251" cy="461665"/>
              </a:xfrm>
              <a:prstGeom prst="rect">
                <a:avLst/>
              </a:prstGeom>
              <a:blipFill>
                <a:blip r:embed="rId3"/>
                <a:stretch>
                  <a:fillRect l="-11392" b="-26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타원 16">
            <a:extLst>
              <a:ext uri="{FF2B5EF4-FFF2-40B4-BE49-F238E27FC236}">
                <a16:creationId xmlns:a16="http://schemas.microsoft.com/office/drawing/2014/main" id="{51676477-8101-4A4F-AEF6-57E4BCBCB303}"/>
              </a:ext>
            </a:extLst>
          </p:cNvPr>
          <p:cNvSpPr/>
          <p:nvPr/>
        </p:nvSpPr>
        <p:spPr bwMode="auto">
          <a:xfrm>
            <a:off x="7857097" y="4371225"/>
            <a:ext cx="288000" cy="288000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48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5DE9A8-16D8-40F9-B13E-6224EF53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Variation of descriptors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92ABB5-E3C9-4627-9761-71A929348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B0F0"/>
                </a:solidFill>
              </a:rPr>
              <a:t>Explaining why they introduced pseudo inverse vector</a:t>
            </a:r>
          </a:p>
          <a:p>
            <a:pPr lvl="1"/>
            <a:r>
              <a:rPr lang="en-US" altLang="ko-KR" dirty="0">
                <a:solidFill>
                  <a:srgbClr val="00B0F0"/>
                </a:solidFill>
              </a:rPr>
              <a:t>It maximize variation </a:t>
            </a:r>
            <a:r>
              <a:rPr lang="en-US" altLang="ko-KR" dirty="0"/>
              <a:t>while we have some constraints, so that we can </a:t>
            </a:r>
            <a:r>
              <a:rPr lang="en-US" altLang="ko-KR" dirty="0">
                <a:solidFill>
                  <a:srgbClr val="00B0F0"/>
                </a:solidFill>
              </a:rPr>
              <a:t>spread out</a:t>
            </a:r>
            <a:r>
              <a:rPr lang="en-US" altLang="ko-KR" dirty="0"/>
              <a:t> the  memory vectors</a:t>
            </a:r>
          </a:p>
          <a:p>
            <a:r>
              <a:rPr lang="en-US" altLang="ko-KR" dirty="0"/>
              <a:t>Confirming with results</a:t>
            </a:r>
          </a:p>
        </p:txBody>
      </p:sp>
    </p:spTree>
    <p:extLst>
      <p:ext uri="{BB962C8B-B14F-4D97-AF65-F5344CB8AC3E}">
        <p14:creationId xmlns:p14="http://schemas.microsoft.com/office/powerpoint/2010/main" val="2964267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5DE9A8-16D8-40F9-B13E-6224EF53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92ABB5-E3C9-4627-9761-71A929348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Experiment setting</a:t>
            </a:r>
          </a:p>
          <a:p>
            <a:pPr lvl="1"/>
            <a:r>
              <a:rPr lang="en-US" altLang="ko-KR" dirty="0"/>
              <a:t>Dataset: </a:t>
            </a:r>
            <a:r>
              <a:rPr lang="en-US" altLang="ko-KR" dirty="0" err="1"/>
              <a:t>Inria</a:t>
            </a:r>
            <a:r>
              <a:rPr lang="en-US" altLang="ko-KR" dirty="0"/>
              <a:t> Holidays, </a:t>
            </a:r>
            <a:r>
              <a:rPr lang="en-US" altLang="ko-KR" dirty="0" err="1"/>
              <a:t>Oxford5k</a:t>
            </a:r>
            <a:r>
              <a:rPr lang="en-US" altLang="ko-KR" dirty="0"/>
              <a:t>, </a:t>
            </a:r>
            <a:r>
              <a:rPr lang="en-US" altLang="ko-KR" dirty="0" err="1"/>
              <a:t>UKB</a:t>
            </a:r>
            <a:r>
              <a:rPr lang="en-US" altLang="ko-KR" dirty="0"/>
              <a:t>, </a:t>
            </a:r>
            <a:r>
              <a:rPr lang="en-US" altLang="ko-KR" dirty="0" err="1"/>
              <a:t>Holidays+Flickr1M</a:t>
            </a:r>
            <a:r>
              <a:rPr lang="en-US" altLang="ko-KR" dirty="0"/>
              <a:t>, </a:t>
            </a:r>
            <a:r>
              <a:rPr lang="en-US" altLang="ko-KR" dirty="0" err="1"/>
              <a:t>Yahoo100M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Descriptor: triangular embedding descriptor[1](I don’t know either in detail, SOTA at 2017), VLAD descriptor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d=8064 for triangular embedding, d=1024 for VLAD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Another details need again algebra.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8721B96-D750-4043-8E6B-ABE1E166B402}"/>
              </a:ext>
            </a:extLst>
          </p:cNvPr>
          <p:cNvSpPr/>
          <p:nvPr/>
        </p:nvSpPr>
        <p:spPr>
          <a:xfrm>
            <a:off x="1582615" y="6392595"/>
            <a:ext cx="5262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[1]H. </a:t>
            </a:r>
            <a:r>
              <a:rPr lang="en-US" altLang="ko-KR" sz="1200" dirty="0" err="1"/>
              <a:t>Jegou</a:t>
            </a:r>
            <a:r>
              <a:rPr lang="en-US" altLang="ko-KR" sz="1200" dirty="0"/>
              <a:t> and A. Zisserman, “Triangulation embedding and democratic ´ kernels for image search,” in </a:t>
            </a:r>
            <a:r>
              <a:rPr lang="en-US" altLang="ko-KR" sz="1200" dirty="0" err="1"/>
              <a:t>CVPR</a:t>
            </a:r>
            <a:r>
              <a:rPr lang="en-US" altLang="ko-KR" sz="1200" dirty="0"/>
              <a:t>, June 2014.</a:t>
            </a:r>
          </a:p>
        </p:txBody>
      </p:sp>
    </p:spTree>
    <p:extLst>
      <p:ext uri="{BB962C8B-B14F-4D97-AF65-F5344CB8AC3E}">
        <p14:creationId xmlns:p14="http://schemas.microsoft.com/office/powerpoint/2010/main" val="28003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5DE9A8-16D8-40F9-B13E-6224EF53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92ABB5-E3C9-4627-9761-71A929348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 case the dataset have label: used it</a:t>
            </a:r>
          </a:p>
          <a:p>
            <a:r>
              <a:rPr lang="en-US" altLang="ko-KR" dirty="0"/>
              <a:t>Otherwise</a:t>
            </a:r>
          </a:p>
          <a:p>
            <a:pPr lvl="1"/>
            <a:r>
              <a:rPr lang="en-US" altLang="ko-KR" dirty="0"/>
              <a:t>Random assignment: they grouped N vectors to M units of </a:t>
            </a:r>
            <a:r>
              <a:rPr lang="en-US" altLang="ko-KR" dirty="0">
                <a:solidFill>
                  <a:srgbClr val="00B0F0"/>
                </a:solidFill>
              </a:rPr>
              <a:t>n</a:t>
            </a:r>
            <a:r>
              <a:rPr lang="en-US" altLang="ko-KR" dirty="0"/>
              <a:t> vectors randomly</a:t>
            </a:r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Ex) red stars: n=3, total M=6, total N=14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8721B96-D750-4043-8E6B-ABE1E166B402}"/>
              </a:ext>
            </a:extLst>
          </p:cNvPr>
          <p:cNvSpPr/>
          <p:nvPr/>
        </p:nvSpPr>
        <p:spPr>
          <a:xfrm>
            <a:off x="1582615" y="6581001"/>
            <a:ext cx="5262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Learning Spread-out Local Feature Descriptors, </a:t>
            </a:r>
            <a:r>
              <a:rPr lang="en-US" altLang="ko-KR" sz="1200" dirty="0" err="1"/>
              <a:t>ICCV</a:t>
            </a:r>
            <a:r>
              <a:rPr lang="en-US" altLang="ko-KR" sz="1200" dirty="0"/>
              <a:t> 2017, X. Zhang</a:t>
            </a:r>
          </a:p>
        </p:txBody>
      </p:sp>
      <p:pic>
        <p:nvPicPr>
          <p:cNvPr id="6" name="Picture 8" descr="https://github.com/ColumbiaDVMM/Spread-out_Local_Feature_Descriptor/raw/master/fig/Motivation.png">
            <a:extLst>
              <a:ext uri="{FF2B5EF4-FFF2-40B4-BE49-F238E27FC236}">
                <a16:creationId xmlns:a16="http://schemas.microsoft.com/office/drawing/2014/main" id="{6DA403A6-59CD-4924-AA1E-F039CF701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85" y="3498977"/>
            <a:ext cx="3775055" cy="177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29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5DE9A8-16D8-40F9-B13E-6224EF53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92ABB5-E3C9-4627-9761-71A929348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Random assignment: they grouped N vectors to M units of </a:t>
            </a:r>
            <a:r>
              <a:rPr lang="en-US" altLang="ko-KR" dirty="0">
                <a:solidFill>
                  <a:srgbClr val="00B0F0"/>
                </a:solidFill>
              </a:rPr>
              <a:t>n</a:t>
            </a:r>
            <a:r>
              <a:rPr lang="en-US" altLang="ko-KR" dirty="0"/>
              <a:t> vectors randomly</a:t>
            </a:r>
          </a:p>
          <a:p>
            <a:r>
              <a:rPr lang="en-US" altLang="ko-KR" dirty="0"/>
              <a:t>vertical axis: cost(memory) / cost(naive)</a:t>
            </a:r>
          </a:p>
          <a:p>
            <a:r>
              <a:rPr lang="en-US" altLang="ko-KR" dirty="0"/>
              <a:t>horizontal axis: </a:t>
            </a:r>
            <a:r>
              <a:rPr lang="en-US" altLang="ko-KR" dirty="0">
                <a:solidFill>
                  <a:srgbClr val="00B0F0"/>
                </a:solidFill>
              </a:rPr>
              <a:t>n</a:t>
            </a:r>
          </a:p>
          <a:p>
            <a:endParaRPr lang="en-US" altLang="ko-KR" dirty="0">
              <a:solidFill>
                <a:srgbClr val="00B0F0"/>
              </a:solidFill>
            </a:endParaRPr>
          </a:p>
          <a:p>
            <a:endParaRPr lang="en-US" altLang="ko-KR" dirty="0">
              <a:solidFill>
                <a:srgbClr val="00B0F0"/>
              </a:solidFill>
            </a:endParaRPr>
          </a:p>
          <a:p>
            <a:endParaRPr lang="en-US" altLang="ko-KR" dirty="0">
              <a:solidFill>
                <a:srgbClr val="00B0F0"/>
              </a:solidFill>
            </a:endParaRPr>
          </a:p>
          <a:p>
            <a:endParaRPr lang="en-US" altLang="ko-KR" dirty="0">
              <a:solidFill>
                <a:srgbClr val="00B0F0"/>
              </a:solidFill>
            </a:endParaRPr>
          </a:p>
          <a:p>
            <a:r>
              <a:rPr lang="en-US" altLang="ko-KR" dirty="0"/>
              <a:t>Red: sum, Blue: </a:t>
            </a:r>
            <a:r>
              <a:rPr lang="en-US" altLang="ko-KR" dirty="0" err="1"/>
              <a:t>pinv</a:t>
            </a:r>
            <a:endParaRPr lang="en-US" altLang="ko-KR" dirty="0"/>
          </a:p>
          <a:p>
            <a:r>
              <a:rPr lang="en-US" altLang="ko-KR" dirty="0"/>
              <a:t>darker color: higher </a:t>
            </a:r>
            <a:r>
              <a:rPr lang="el-GR" altLang="ko-KR" dirty="0"/>
              <a:t>α0</a:t>
            </a:r>
            <a:r>
              <a:rPr lang="en-US" altLang="ko-KR" dirty="0"/>
              <a:t>(0.5, 0.6, ..., 0.9)</a:t>
            </a:r>
          </a:p>
          <a:p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C2E4924-2C08-47D6-9BA4-35F67D098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3413125"/>
            <a:ext cx="46958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51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5DE9A8-16D8-40F9-B13E-6224EF53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92ABB5-E3C9-4627-9761-71A929348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ROC curves</a:t>
            </a:r>
          </a:p>
          <a:p>
            <a:r>
              <a:rPr lang="en-US" altLang="ko-KR" dirty="0"/>
              <a:t>Test performs better when </a:t>
            </a:r>
            <a:r>
              <a:rPr lang="el-GR" altLang="ko-KR" dirty="0"/>
              <a:t>α0</a:t>
            </a:r>
            <a:r>
              <a:rPr lang="en-US" altLang="ko-KR" dirty="0"/>
              <a:t> is closer to 1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Do you understand what two results mean?</a:t>
            </a:r>
          </a:p>
          <a:p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9BF3622-AC3F-4B89-A6AF-014F47EF3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5939"/>
            <a:ext cx="9144000" cy="229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07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2E9F96-02E6-4A7B-8086-98D192E9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ko-KR" dirty="0"/>
            </a:br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BE0817-3E5A-4349-95BF-C86E0F305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Explaining why they introduced pseudo inverse vector</a:t>
            </a:r>
          </a:p>
          <a:p>
            <a:pPr lvl="1"/>
            <a:r>
              <a:rPr lang="en-US" altLang="ko-KR" dirty="0"/>
              <a:t>It maximize variation while we have some constraints, so that we can spread out the  memory vectors</a:t>
            </a:r>
          </a:p>
          <a:p>
            <a:r>
              <a:rPr lang="en-US" altLang="ko-KR" dirty="0"/>
              <a:t>Confirming with results</a:t>
            </a:r>
          </a:p>
          <a:p>
            <a:pPr lvl="1"/>
            <a:r>
              <a:rPr lang="en-US" altLang="ko-KR" dirty="0"/>
              <a:t>Num of Comparison</a:t>
            </a:r>
          </a:p>
          <a:p>
            <a:pPr lvl="2"/>
            <a:r>
              <a:rPr lang="en-US" altLang="ko-KR" dirty="0"/>
              <a:t>Higher</a:t>
            </a:r>
            <a:r>
              <a:rPr lang="el-GR" altLang="ko-KR" dirty="0"/>
              <a:t> α0</a:t>
            </a:r>
            <a:r>
              <a:rPr lang="en-US" altLang="ko-KR" dirty="0"/>
              <a:t> =&gt; less comparison</a:t>
            </a:r>
          </a:p>
          <a:p>
            <a:pPr lvl="2"/>
            <a:r>
              <a:rPr lang="en-US" altLang="ko-KR" dirty="0" err="1"/>
              <a:t>Pinv</a:t>
            </a:r>
            <a:r>
              <a:rPr lang="en-US" altLang="ko-KR" dirty="0"/>
              <a:t> needs less comparison then Sum because the property of “spreading-out”</a:t>
            </a:r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93124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00FA2B-9A70-45FC-91F8-571E5007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F9758D-7838-45D2-BFFE-9BAD3D412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Contribution</a:t>
            </a:r>
          </a:p>
          <a:p>
            <a:pPr lvl="1"/>
            <a:r>
              <a:rPr lang="en-US" altLang="ko-KR" dirty="0"/>
              <a:t>Very algebraic approach of the paper “Learning Spread-out Local Feature Descriptors”(</a:t>
            </a:r>
            <a:r>
              <a:rPr lang="en-US" altLang="ko-KR" dirty="0" err="1"/>
              <a:t>ICCV</a:t>
            </a:r>
            <a:r>
              <a:rPr lang="en-US" altLang="ko-KR" dirty="0"/>
              <a:t> 2017, X. Zhang)</a:t>
            </a:r>
          </a:p>
        </p:txBody>
      </p:sp>
    </p:spTree>
    <p:extLst>
      <p:ext uri="{BB962C8B-B14F-4D97-AF65-F5344CB8AC3E}">
        <p14:creationId xmlns:p14="http://schemas.microsoft.com/office/powerpoint/2010/main" val="2258981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67C388-0B27-4355-A8A0-B930C9E2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Quiz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72D1514-879A-448C-AC85-5742C827C7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What is the maximum angle between memory vector(m) and descriptor vectors(X)?</a:t>
                </a:r>
              </a:p>
              <a:p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ko-KR" dirty="0" err="1"/>
                  <a:t>arccos</a:t>
                </a:r>
                <a:r>
                  <a:rPr lang="en-US" altLang="ko-KR" dirty="0"/>
                  <a:t>(</a:t>
                </a:r>
                <a:r>
                  <a:rPr lang="el-GR" altLang="ko-KR" dirty="0"/>
                  <a:t>α0</a:t>
                </a:r>
                <a:r>
                  <a:rPr lang="en-US" altLang="ko-KR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ko-KR" dirty="0"/>
                  <a:t>No limit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ko-KR" dirty="0"/>
                  <a:t>90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ko-KR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72D1514-879A-448C-AC85-5742C827C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0" t="-28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07ACAB72-4230-4F20-98F2-13998819B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301" y="4371225"/>
            <a:ext cx="2298700" cy="2486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3BDBA0-5DF5-43D6-B439-DB25BC9B2DFF}"/>
              </a:ext>
            </a:extLst>
          </p:cNvPr>
          <p:cNvSpPr txBox="1"/>
          <p:nvPr/>
        </p:nvSpPr>
        <p:spPr>
          <a:xfrm>
            <a:off x="7850651" y="3890317"/>
            <a:ext cx="118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B0F0"/>
                </a:solidFill>
              </a:rPr>
              <a:t>query</a:t>
            </a:r>
            <a:endParaRPr lang="ko-KR" altLang="en-US" dirty="0">
              <a:solidFill>
                <a:srgbClr val="00B0F0"/>
              </a:solidFill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8661B653-7A75-4DE2-9986-518CA1E064B3}"/>
              </a:ext>
            </a:extLst>
          </p:cNvPr>
          <p:cNvCxnSpPr>
            <a:cxnSpLocks/>
          </p:cNvCxnSpPr>
          <p:nvPr/>
        </p:nvCxnSpPr>
        <p:spPr bwMode="auto">
          <a:xfrm>
            <a:off x="8012333" y="5134708"/>
            <a:ext cx="0" cy="479905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32E43EF3-31AC-4F30-8BA7-1C73F31CC586}"/>
                  </a:ext>
                </a:extLst>
              </p:cNvPr>
              <p:cNvSpPr/>
              <p:nvPr/>
            </p:nvSpPr>
            <p:spPr>
              <a:xfrm>
                <a:off x="7526081" y="5174424"/>
                <a:ext cx="48625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32E43EF3-31AC-4F30-8BA7-1C73F31CC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081" y="5174424"/>
                <a:ext cx="486251" cy="461665"/>
              </a:xfrm>
              <a:prstGeom prst="rect">
                <a:avLst/>
              </a:prstGeom>
              <a:blipFill>
                <a:blip r:embed="rId5"/>
                <a:stretch>
                  <a:fillRect l="-11392" b="-26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타원 11">
            <a:extLst>
              <a:ext uri="{FF2B5EF4-FFF2-40B4-BE49-F238E27FC236}">
                <a16:creationId xmlns:a16="http://schemas.microsoft.com/office/drawing/2014/main" id="{719A0C26-2425-4FFB-B941-8D4D43B301F2}"/>
              </a:ext>
            </a:extLst>
          </p:cNvPr>
          <p:cNvSpPr/>
          <p:nvPr/>
        </p:nvSpPr>
        <p:spPr bwMode="auto">
          <a:xfrm>
            <a:off x="7857097" y="4371225"/>
            <a:ext cx="288000" cy="288000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CAA859B-C8A6-461F-8DE0-DC6C75D82605}"/>
              </a:ext>
            </a:extLst>
          </p:cNvPr>
          <p:cNvSpPr/>
          <p:nvPr/>
        </p:nvSpPr>
        <p:spPr>
          <a:xfrm>
            <a:off x="1582615" y="6581001"/>
            <a:ext cx="5262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Learning Spread-out Local Feature Descriptors, </a:t>
            </a:r>
            <a:r>
              <a:rPr lang="en-US" altLang="ko-KR" sz="1200" dirty="0" err="1"/>
              <a:t>ICCV</a:t>
            </a:r>
            <a:r>
              <a:rPr lang="en-US" altLang="ko-KR" sz="1200" dirty="0"/>
              <a:t> 2017, X. Zhang</a:t>
            </a:r>
          </a:p>
        </p:txBody>
      </p:sp>
    </p:spTree>
    <p:extLst>
      <p:ext uri="{BB962C8B-B14F-4D97-AF65-F5344CB8AC3E}">
        <p14:creationId xmlns:p14="http://schemas.microsoft.com/office/powerpoint/2010/main" val="4114934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A95007-0315-47E4-A07C-50D096735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Object of today’s talk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6F79F7-B00A-433E-9E35-845068B23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87500"/>
            <a:ext cx="8318500" cy="5067300"/>
          </a:xfrm>
        </p:spPr>
        <p:txBody>
          <a:bodyPr/>
          <a:lstStyle/>
          <a:p>
            <a:r>
              <a:rPr lang="en-US" altLang="ko-KR" dirty="0"/>
              <a:t>But I found that concept of “</a:t>
            </a:r>
            <a:r>
              <a:rPr lang="en-US" altLang="ko-KR" dirty="0" err="1"/>
              <a:t>pinv</a:t>
            </a:r>
            <a:r>
              <a:rPr lang="en-US" altLang="ko-KR" dirty="0"/>
              <a:t>” is actually same as the “spread-out”</a:t>
            </a:r>
            <a:endParaRPr lang="ko-KR" altLang="en-US" dirty="0"/>
          </a:p>
          <a:p>
            <a:endParaRPr lang="en-US" altLang="ko-KR" dirty="0"/>
          </a:p>
          <a:p>
            <a:r>
              <a:rPr lang="en-US" altLang="ko-KR" dirty="0"/>
              <a:t>“Pseudo-inverse” &amp; “Spreading-out”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48B867A-2365-48E1-8A46-2C5609382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27" y="3300167"/>
            <a:ext cx="1866900" cy="5619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65E65D5-EC6C-4C10-BCFE-F84740B3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53" y="4256528"/>
            <a:ext cx="3295650" cy="3524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8F8F022-CA36-4D74-AB3D-E7F154342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072" y="4208903"/>
            <a:ext cx="3686175" cy="4000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F397E34-9239-46DE-8A41-6DD55C459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072" y="4817781"/>
            <a:ext cx="3943350" cy="13430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0B4CC39-4CC8-4225-9CC6-AFE0A9738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028" y="5174968"/>
            <a:ext cx="4229100" cy="628650"/>
          </a:xfrm>
          <a:prstGeom prst="rect">
            <a:avLst/>
          </a:prstGeom>
        </p:spPr>
      </p:pic>
      <p:cxnSp>
        <p:nvCxnSpPr>
          <p:cNvPr id="10" name="연결선: 구부러짐 9">
            <a:extLst>
              <a:ext uri="{FF2B5EF4-FFF2-40B4-BE49-F238E27FC236}">
                <a16:creationId xmlns:a16="http://schemas.microsoft.com/office/drawing/2014/main" id="{4D477F97-C4FC-4DCB-AFE4-4137954EE231}"/>
              </a:ext>
            </a:extLst>
          </p:cNvPr>
          <p:cNvCxnSpPr>
            <a:stCxn id="8" idx="2"/>
            <a:endCxn id="7" idx="2"/>
          </p:cNvCxnSpPr>
          <p:nvPr/>
        </p:nvCxnSpPr>
        <p:spPr bwMode="auto">
          <a:xfrm rot="16200000" flipH="1">
            <a:off x="4360068" y="3894127"/>
            <a:ext cx="357188" cy="4176169"/>
          </a:xfrm>
          <a:prstGeom prst="curvedConnector3">
            <a:avLst>
              <a:gd name="adj1" fmla="val 164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FD3F970-2BBF-4A02-BD81-4E2BA01B0C90}"/>
              </a:ext>
            </a:extLst>
          </p:cNvPr>
          <p:cNvSpPr/>
          <p:nvPr/>
        </p:nvSpPr>
        <p:spPr bwMode="auto">
          <a:xfrm>
            <a:off x="3992070" y="6396335"/>
            <a:ext cx="1326004" cy="461665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||m|| = 1</a:t>
            </a:r>
            <a:endParaRPr kumimoji="0" lang="ko-KR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A164C09-0F36-44C2-A7C1-976A0DB1A7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3684" y="3339505"/>
            <a:ext cx="30289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67C388-0B27-4355-A8A0-B930C9E2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Quiz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72D1514-879A-448C-AC85-5742C827C7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Let’s say we did random assignment.</a:t>
                </a:r>
              </a:p>
              <a:p>
                <a:pPr lvl="1"/>
                <a:r>
                  <a:rPr lang="en-US" altLang="ko-KR" dirty="0"/>
                  <a:t>Random assignment: they grouped N vectors to M units of </a:t>
                </a:r>
                <a:r>
                  <a:rPr lang="en-US" altLang="ko-KR" dirty="0">
                    <a:solidFill>
                      <a:srgbClr val="00B0F0"/>
                    </a:solidFill>
                  </a:rPr>
                  <a:t>n</a:t>
                </a:r>
                <a:r>
                  <a:rPr lang="en-US" altLang="ko-KR" dirty="0"/>
                  <a:t> vectors randomly</a:t>
                </a:r>
              </a:p>
              <a:p>
                <a:r>
                  <a:rPr lang="en-US" altLang="ko-KR" dirty="0"/>
                  <a:t>We have</a:t>
                </a:r>
              </a:p>
              <a:p>
                <a:pPr lvl="1"/>
                <a:r>
                  <a:rPr lang="en-US" altLang="ko-KR" dirty="0"/>
                  <a:t>M =10</a:t>
                </a:r>
              </a:p>
              <a:p>
                <a:pPr lvl="1"/>
                <a:r>
                  <a:rPr lang="en-US" altLang="ko-KR" dirty="0"/>
                  <a:t>n = 5</a:t>
                </a:r>
              </a:p>
              <a:p>
                <a:pPr lvl="1"/>
                <a:r>
                  <a:rPr lang="en-US" altLang="ko-KR" dirty="0"/>
                  <a:t>(percentage that one of the memory vectors found by query) = 60%</a:t>
                </a:r>
              </a:p>
              <a:p>
                <a:r>
                  <a:rPr lang="en-US" altLang="ko-KR" dirty="0"/>
                  <a:t>How many comparison needed by 1 query?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ko-KR" dirty="0"/>
                  <a:t>40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ko-KR" dirty="0"/>
                  <a:t>10</a:t>
                </a:r>
              </a:p>
              <a:p>
                <a:pPr marL="914400" lvl="1" indent="-457200">
                  <a:buFont typeface="+mj-lt"/>
                  <a:buAutoNum type="arabicPeriod" startAt="5"/>
                </a:pPr>
                <a:r>
                  <a:rPr lang="en-US" altLang="ko-KR" dirty="0"/>
                  <a:t>No answer in above candidates.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ko-KR" dirty="0"/>
                  <a:t>cos(</a:t>
                </a:r>
                <a:r>
                  <a:rPr lang="el-GR" altLang="ko-KR" dirty="0"/>
                  <a:t>α0</a:t>
                </a:r>
                <a:r>
                  <a:rPr lang="en-US" altLang="ko-KR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ko-KR" dirty="0"/>
                  <a:t>No limit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ko-KR" dirty="0"/>
                  <a:t>90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ko-KR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72D1514-879A-448C-AC85-5742C827C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0" t="-2885" r="-1906" b="-908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07ACAB72-4230-4F20-98F2-13998819B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877" y="2354447"/>
            <a:ext cx="1331615" cy="14405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3BDBA0-5DF5-43D6-B439-DB25BC9B2DFF}"/>
              </a:ext>
            </a:extLst>
          </p:cNvPr>
          <p:cNvSpPr txBox="1"/>
          <p:nvPr/>
        </p:nvSpPr>
        <p:spPr>
          <a:xfrm>
            <a:off x="6597909" y="2419277"/>
            <a:ext cx="105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B0F0"/>
                </a:solidFill>
              </a:rPr>
              <a:t>query</a:t>
            </a:r>
            <a:endParaRPr lang="ko-KR" altLang="en-US" dirty="0">
              <a:solidFill>
                <a:srgbClr val="00B0F0"/>
              </a:solidFill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8661B653-7A75-4DE2-9986-518CA1E064B3}"/>
              </a:ext>
            </a:extLst>
          </p:cNvPr>
          <p:cNvCxnSpPr>
            <a:cxnSpLocks/>
          </p:cNvCxnSpPr>
          <p:nvPr/>
        </p:nvCxnSpPr>
        <p:spPr bwMode="auto">
          <a:xfrm>
            <a:off x="8228684" y="2796726"/>
            <a:ext cx="0" cy="278004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32E43EF3-31AC-4F30-8BA7-1C73F31CC586}"/>
                  </a:ext>
                </a:extLst>
              </p:cNvPr>
              <p:cNvSpPr/>
              <p:nvPr/>
            </p:nvSpPr>
            <p:spPr>
              <a:xfrm>
                <a:off x="7872862" y="2627440"/>
                <a:ext cx="2722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32E43EF3-31AC-4F30-8BA7-1C73F31CC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862" y="2627440"/>
                <a:ext cx="272223" cy="461665"/>
              </a:xfrm>
              <a:prstGeom prst="rect">
                <a:avLst/>
              </a:prstGeom>
              <a:blipFill>
                <a:blip r:embed="rId5"/>
                <a:stretch>
                  <a:fillRect l="-55556" r="-22222" b="-3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타원 11">
            <a:extLst>
              <a:ext uri="{FF2B5EF4-FFF2-40B4-BE49-F238E27FC236}">
                <a16:creationId xmlns:a16="http://schemas.microsoft.com/office/drawing/2014/main" id="{719A0C26-2425-4FFB-B941-8D4D43B301F2}"/>
              </a:ext>
            </a:extLst>
          </p:cNvPr>
          <p:cNvSpPr/>
          <p:nvPr/>
        </p:nvSpPr>
        <p:spPr bwMode="auto">
          <a:xfrm>
            <a:off x="8148067" y="2371542"/>
            <a:ext cx="161234" cy="166836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CAA859B-C8A6-461F-8DE0-DC6C75D82605}"/>
              </a:ext>
            </a:extLst>
          </p:cNvPr>
          <p:cNvSpPr/>
          <p:nvPr/>
        </p:nvSpPr>
        <p:spPr>
          <a:xfrm>
            <a:off x="1582615" y="6581001"/>
            <a:ext cx="5262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Learning Spread-out Local Feature Descriptors, </a:t>
            </a:r>
            <a:r>
              <a:rPr lang="en-US" altLang="ko-KR" sz="1200" dirty="0" err="1"/>
              <a:t>ICCV</a:t>
            </a:r>
            <a:r>
              <a:rPr lang="en-US" altLang="ko-KR" sz="1200" dirty="0"/>
              <a:t> 2017, X. Zhang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28D93E5-7630-4D1A-84A7-214D6D31B481}"/>
              </a:ext>
            </a:extLst>
          </p:cNvPr>
          <p:cNvSpPr/>
          <p:nvPr/>
        </p:nvSpPr>
        <p:spPr>
          <a:xfrm>
            <a:off x="2273300" y="5181311"/>
            <a:ext cx="4572000" cy="8361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 algn="l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+mj-lt"/>
              <a:buAutoNum type="arabicPeriod" startAt="3"/>
            </a:pPr>
            <a:r>
              <a:rPr lang="en-US" altLang="ko-KR" kern="0" dirty="0">
                <a:solidFill>
                  <a:srgbClr val="000000"/>
                </a:solidFill>
                <a:latin typeface="Tahoma"/>
              </a:rPr>
              <a:t>13</a:t>
            </a:r>
          </a:p>
          <a:p>
            <a:pPr marL="914400" lvl="1" indent="-457200" algn="l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+mj-lt"/>
              <a:buAutoNum type="arabicPeriod" startAt="3"/>
            </a:pPr>
            <a:r>
              <a:rPr lang="en-US" altLang="ko-KR" kern="0" dirty="0">
                <a:solidFill>
                  <a:srgbClr val="000000"/>
                </a:solidFill>
                <a:latin typeface="Tahoma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414321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EE22E7-9231-47B3-8476-DEC409A0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Object of today’s talk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BE9389-33F9-4068-95D0-41CBABE0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And their analysis are exactly same.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So the message of two papers are intrinsically same.</a:t>
            </a: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1FCD014-9468-4BA4-8E7C-085F635A7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970" y="2416820"/>
            <a:ext cx="2504190" cy="17045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9855877-2E74-407A-AB88-0FA75B4A5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990" y="4295455"/>
            <a:ext cx="4248150" cy="428625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57ED8F5-AB00-4DC1-B158-4783C18AF3BB}"/>
              </a:ext>
            </a:extLst>
          </p:cNvPr>
          <p:cNvCxnSpPr>
            <a:cxnSpLocks/>
          </p:cNvCxnSpPr>
          <p:nvPr/>
        </p:nvCxnSpPr>
        <p:spPr bwMode="auto">
          <a:xfrm>
            <a:off x="5023413" y="4724080"/>
            <a:ext cx="1319514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CD40D51C-85C8-448F-86DC-EFC09A3D1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" y="4216137"/>
            <a:ext cx="4505325" cy="619125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9281B5F-163B-4CDA-B26D-F86E0A8746FC}"/>
              </a:ext>
            </a:extLst>
          </p:cNvPr>
          <p:cNvCxnSpPr>
            <a:cxnSpLocks/>
          </p:cNvCxnSpPr>
          <p:nvPr/>
        </p:nvCxnSpPr>
        <p:spPr bwMode="auto">
          <a:xfrm>
            <a:off x="302871" y="4835262"/>
            <a:ext cx="1319514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B92D476A-EB1D-4925-BFC8-D79FAFAD4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2641863"/>
            <a:ext cx="44767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3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EE22E7-9231-47B3-8476-DEC409A0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Object of today’s talk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BE9389-33F9-4068-95D0-41CBABE0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My object here is </a:t>
            </a:r>
          </a:p>
          <a:p>
            <a:pPr lvl="1"/>
            <a:r>
              <a:rPr lang="en-US" altLang="ko-KR" dirty="0"/>
              <a:t>Explaining why they introduced pseudo inverse vector(in image search)</a:t>
            </a:r>
          </a:p>
          <a:p>
            <a:pPr lvl="1"/>
            <a:r>
              <a:rPr lang="en-US" altLang="ko-KR" dirty="0"/>
              <a:t>Confirming with results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And not</a:t>
            </a:r>
          </a:p>
          <a:p>
            <a:pPr lvl="1"/>
            <a:r>
              <a:rPr lang="en-US" altLang="ko-KR" dirty="0"/>
              <a:t>Algebra like this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07D5EBB-3B61-4718-B650-2F38160DE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5048250"/>
            <a:ext cx="4457700" cy="18097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4837D87-B377-437B-9E8B-553756635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983065"/>
            <a:ext cx="4267200" cy="28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0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67C388-0B27-4355-A8A0-B930C9E2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Recall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2D1514-879A-448C-AC85-5742C827C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When they[1] aggregates each vector of perspective images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They used</a:t>
            </a:r>
          </a:p>
          <a:p>
            <a:pPr lvl="1"/>
            <a:r>
              <a:rPr lang="en-US" altLang="ko-KR" dirty="0"/>
              <a:t>Sum vector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 err="1"/>
              <a:t>Pinv</a:t>
            </a:r>
            <a:r>
              <a:rPr lang="en-US" altLang="ko-KR" dirty="0"/>
              <a:t> vector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59361BB-910D-4C86-A595-F422A5560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939" y="4547192"/>
            <a:ext cx="1819502" cy="4508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63E2C80-4CF0-4D69-916F-E6A106F1F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939" y="5370290"/>
            <a:ext cx="3735841" cy="54292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CF5579E-68BB-488A-B23B-5CC8C9E85B26}"/>
              </a:ext>
            </a:extLst>
          </p:cNvPr>
          <p:cNvSpPr/>
          <p:nvPr/>
        </p:nvSpPr>
        <p:spPr>
          <a:xfrm>
            <a:off x="5979365" y="4547192"/>
            <a:ext cx="3538537" cy="750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</a:pPr>
            <a:r>
              <a:rPr lang="en-US" altLang="ko-KR" sz="1600" kern="0" dirty="0">
                <a:solidFill>
                  <a:srgbClr val="000000"/>
                </a:solidFill>
                <a:latin typeface="Tahoma"/>
              </a:rPr>
              <a:t>descriptor([</a:t>
            </a:r>
            <a:r>
              <a:rPr lang="en-US" altLang="ko-KR" sz="1600" kern="0" dirty="0" err="1">
                <a:solidFill>
                  <a:srgbClr val="000000"/>
                </a:solidFill>
                <a:latin typeface="Tahoma"/>
              </a:rPr>
              <a:t>x1</a:t>
            </a:r>
            <a:r>
              <a:rPr lang="en-US" altLang="ko-KR" sz="1600" kern="0" dirty="0">
                <a:solidFill>
                  <a:srgbClr val="000000"/>
                </a:solidFill>
                <a:latin typeface="Tahoma"/>
              </a:rPr>
              <a:t>, </a:t>
            </a:r>
            <a:r>
              <a:rPr lang="en-US" altLang="ko-KR" sz="1600" kern="0" dirty="0" err="1">
                <a:solidFill>
                  <a:srgbClr val="000000"/>
                </a:solidFill>
                <a:latin typeface="Tahoma"/>
              </a:rPr>
              <a:t>x2</a:t>
            </a:r>
            <a:r>
              <a:rPr lang="en-US" altLang="ko-KR" sz="1600" kern="0" dirty="0">
                <a:solidFill>
                  <a:srgbClr val="000000"/>
                </a:solidFill>
                <a:latin typeface="Tahoma"/>
              </a:rPr>
              <a:t>, ..., </a:t>
            </a:r>
            <a:r>
              <a:rPr lang="en-US" altLang="ko-KR" sz="1600" kern="0" dirty="0" err="1">
                <a:solidFill>
                  <a:srgbClr val="000000"/>
                </a:solidFill>
                <a:latin typeface="Tahoma"/>
              </a:rPr>
              <a:t>xn</a:t>
            </a:r>
            <a:r>
              <a:rPr lang="en-US" altLang="ko-KR" sz="1600" kern="0" dirty="0">
                <a:solidFill>
                  <a:srgbClr val="000000"/>
                </a:solidFill>
                <a:latin typeface="Tahoma"/>
              </a:rPr>
              <a:t>]): </a:t>
            </a:r>
            <a:r>
              <a:rPr lang="en-US" altLang="ko-KR" sz="1600" kern="0" dirty="0" err="1">
                <a:solidFill>
                  <a:srgbClr val="000000"/>
                </a:solidFill>
                <a:latin typeface="Tahoma"/>
              </a:rPr>
              <a:t>SIFT+NetVlad</a:t>
            </a:r>
            <a:endParaRPr lang="en-US" altLang="ko-KR" sz="1600" kern="0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97D80F9B-4305-465F-A697-3D052A3875D5}"/>
              </a:ext>
            </a:extLst>
          </p:cNvPr>
          <p:cNvCxnSpPr/>
          <p:nvPr/>
        </p:nvCxnSpPr>
        <p:spPr bwMode="auto">
          <a:xfrm>
            <a:off x="2979441" y="4772617"/>
            <a:ext cx="299992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Picture 2" descr="https://www.crcv.ucf.edu/data/GMCP_Geolocalization/block.jpg">
            <a:extLst>
              <a:ext uri="{FF2B5EF4-FFF2-40B4-BE49-F238E27FC236}">
                <a16:creationId xmlns:a16="http://schemas.microsoft.com/office/drawing/2014/main" id="{AD8B67FA-4FB5-4D10-BE7A-69A4BC86A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5" t="1689" r="43051" b="71719"/>
          <a:stretch/>
        </p:blipFill>
        <p:spPr bwMode="auto">
          <a:xfrm>
            <a:off x="291932" y="2438400"/>
            <a:ext cx="3414261" cy="113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010C46A8-7027-45C8-95BD-B879CE8513EE}"/>
              </a:ext>
            </a:extLst>
          </p:cNvPr>
          <p:cNvCxnSpPr/>
          <p:nvPr/>
        </p:nvCxnSpPr>
        <p:spPr bwMode="auto">
          <a:xfrm flipV="1">
            <a:off x="291932" y="2641600"/>
            <a:ext cx="1026661" cy="929813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28CC5B9F-19E3-4585-9678-65C3AB898ED2}"/>
              </a:ext>
            </a:extLst>
          </p:cNvPr>
          <p:cNvCxnSpPr>
            <a:cxnSpLocks/>
          </p:cNvCxnSpPr>
          <p:nvPr/>
        </p:nvCxnSpPr>
        <p:spPr bwMode="auto">
          <a:xfrm flipV="1">
            <a:off x="1318593" y="2641600"/>
            <a:ext cx="1168400" cy="929814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61410C1D-1A53-4DAC-812D-B7EC0EFC6EB2}"/>
              </a:ext>
            </a:extLst>
          </p:cNvPr>
          <p:cNvCxnSpPr>
            <a:cxnSpLocks/>
          </p:cNvCxnSpPr>
          <p:nvPr/>
        </p:nvCxnSpPr>
        <p:spPr bwMode="auto">
          <a:xfrm flipV="1">
            <a:off x="2486993" y="2641600"/>
            <a:ext cx="1219200" cy="899420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57BF8CCF-2EB5-478D-9690-B9845F009A7C}"/>
              </a:ext>
            </a:extLst>
          </p:cNvPr>
          <p:cNvCxnSpPr>
            <a:cxnSpLocks/>
          </p:cNvCxnSpPr>
          <p:nvPr/>
        </p:nvCxnSpPr>
        <p:spPr bwMode="auto">
          <a:xfrm flipV="1">
            <a:off x="6797222" y="2328958"/>
            <a:ext cx="1513496" cy="1555095"/>
          </a:xfrm>
          <a:prstGeom prst="straightConnector1">
            <a:avLst/>
          </a:prstGeom>
          <a:ln w="76200">
            <a:solidFill>
              <a:srgbClr val="2FFF8D"/>
            </a:solidFill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7A46A7D-5536-4AE8-A29E-A53BA78E6F88}"/>
              </a:ext>
            </a:extLst>
          </p:cNvPr>
          <p:cNvGrpSpPr/>
          <p:nvPr/>
        </p:nvGrpSpPr>
        <p:grpSpPr>
          <a:xfrm>
            <a:off x="3936562" y="3080511"/>
            <a:ext cx="694882" cy="108000"/>
            <a:chOff x="6056659" y="3009900"/>
            <a:chExt cx="694882" cy="108000"/>
          </a:xfrm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300CDC74-4A2D-411C-85EC-53C868AD783E}"/>
                </a:ext>
              </a:extLst>
            </p:cNvPr>
            <p:cNvSpPr/>
            <p:nvPr/>
          </p:nvSpPr>
          <p:spPr bwMode="auto">
            <a:xfrm>
              <a:off x="6056659" y="3009900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112C13E2-0648-4A73-A24F-72744568166F}"/>
                </a:ext>
              </a:extLst>
            </p:cNvPr>
            <p:cNvSpPr/>
            <p:nvPr/>
          </p:nvSpPr>
          <p:spPr bwMode="auto">
            <a:xfrm>
              <a:off x="6350100" y="3009900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7D24856B-7AD4-4274-AAA4-93510860A76F}"/>
                </a:ext>
              </a:extLst>
            </p:cNvPr>
            <p:cNvSpPr/>
            <p:nvPr/>
          </p:nvSpPr>
          <p:spPr bwMode="auto">
            <a:xfrm>
              <a:off x="6643541" y="3009900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4" name="Picture 2" descr="https://www.crcv.ucf.edu/data/GMCP_Geolocalization/block.jpg">
            <a:extLst>
              <a:ext uri="{FF2B5EF4-FFF2-40B4-BE49-F238E27FC236}">
                <a16:creationId xmlns:a16="http://schemas.microsoft.com/office/drawing/2014/main" id="{DC9EE7AB-41E9-470B-9B69-633590F61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7" t="1689" r="35940" b="71719"/>
          <a:stretch/>
        </p:blipFill>
        <p:spPr bwMode="auto">
          <a:xfrm>
            <a:off x="4897658" y="2438097"/>
            <a:ext cx="1168400" cy="113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E49F9318-E7E1-4D6B-8031-68797498B112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7658" y="2697609"/>
            <a:ext cx="1046468" cy="804480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CCC94522-D360-4F20-895E-610B073DA245}"/>
              </a:ext>
            </a:extLst>
          </p:cNvPr>
          <p:cNvCxnSpPr/>
          <p:nvPr/>
        </p:nvCxnSpPr>
        <p:spPr bwMode="auto">
          <a:xfrm>
            <a:off x="6142397" y="3004603"/>
            <a:ext cx="465537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69543FEB-E14B-4859-BA15-9C4C8C8F41DD}"/>
              </a:ext>
            </a:extLst>
          </p:cNvPr>
          <p:cNvCxnSpPr/>
          <p:nvPr/>
        </p:nvCxnSpPr>
        <p:spPr bwMode="auto">
          <a:xfrm>
            <a:off x="6145674" y="3197200"/>
            <a:ext cx="465537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61425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67C388-0B27-4355-A8A0-B930C9E2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Recall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2D1514-879A-448C-AC85-5742C827C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Why they used it?</a:t>
            </a:r>
          </a:p>
          <a:p>
            <a:pPr lvl="1"/>
            <a:r>
              <a:rPr lang="en-US" altLang="ko-KR" dirty="0"/>
              <a:t>Fewer comparison (=less runtime)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We also use the representative vectors in DB side. So we only compare 24*24 less vectors.</a:t>
            </a:r>
          </a:p>
        </p:txBody>
      </p:sp>
      <p:pic>
        <p:nvPicPr>
          <p:cNvPr id="39" name="Picture 2" descr="https://www.crcv.ucf.edu/data/GMCP_Geolocalization/block.jpg">
            <a:extLst>
              <a:ext uri="{FF2B5EF4-FFF2-40B4-BE49-F238E27FC236}">
                <a16:creationId xmlns:a16="http://schemas.microsoft.com/office/drawing/2014/main" id="{A53BE5F0-B465-488A-BB38-417EA0111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5" t="1689" r="43051" b="71719"/>
          <a:stretch/>
        </p:blipFill>
        <p:spPr bwMode="auto">
          <a:xfrm>
            <a:off x="291932" y="2438400"/>
            <a:ext cx="3414261" cy="113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ADFEE186-B953-4103-8EB6-9A606238E401}"/>
              </a:ext>
            </a:extLst>
          </p:cNvPr>
          <p:cNvCxnSpPr/>
          <p:nvPr/>
        </p:nvCxnSpPr>
        <p:spPr bwMode="auto">
          <a:xfrm flipV="1">
            <a:off x="291932" y="2641600"/>
            <a:ext cx="1026661" cy="929813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D99715E8-E3C8-4AB3-9C3F-499EE9E99DC0}"/>
              </a:ext>
            </a:extLst>
          </p:cNvPr>
          <p:cNvCxnSpPr>
            <a:cxnSpLocks/>
          </p:cNvCxnSpPr>
          <p:nvPr/>
        </p:nvCxnSpPr>
        <p:spPr bwMode="auto">
          <a:xfrm flipV="1">
            <a:off x="1318593" y="2641600"/>
            <a:ext cx="1168400" cy="929814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AD3BC3DB-AF02-4F6E-96EC-B014D3067AC5}"/>
              </a:ext>
            </a:extLst>
          </p:cNvPr>
          <p:cNvCxnSpPr>
            <a:cxnSpLocks/>
          </p:cNvCxnSpPr>
          <p:nvPr/>
        </p:nvCxnSpPr>
        <p:spPr bwMode="auto">
          <a:xfrm flipV="1">
            <a:off x="2486993" y="2641600"/>
            <a:ext cx="1219200" cy="899420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936C9236-8631-4881-AF04-AB393278FE21}"/>
              </a:ext>
            </a:extLst>
          </p:cNvPr>
          <p:cNvCxnSpPr>
            <a:cxnSpLocks/>
          </p:cNvCxnSpPr>
          <p:nvPr/>
        </p:nvCxnSpPr>
        <p:spPr bwMode="auto">
          <a:xfrm flipV="1">
            <a:off x="1827736" y="3840783"/>
            <a:ext cx="1513496" cy="1555095"/>
          </a:xfrm>
          <a:prstGeom prst="straightConnector1">
            <a:avLst/>
          </a:prstGeom>
          <a:ln w="76200">
            <a:solidFill>
              <a:srgbClr val="2FFF8D"/>
            </a:solidFill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00CE416F-2FAE-46E3-B366-2950B8678110}"/>
              </a:ext>
            </a:extLst>
          </p:cNvPr>
          <p:cNvGrpSpPr/>
          <p:nvPr/>
        </p:nvGrpSpPr>
        <p:grpSpPr>
          <a:xfrm>
            <a:off x="3936562" y="3080511"/>
            <a:ext cx="694882" cy="108000"/>
            <a:chOff x="6056659" y="3009900"/>
            <a:chExt cx="694882" cy="108000"/>
          </a:xfrm>
        </p:grpSpPr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B81F5423-C271-4297-9CD1-798923C91DFC}"/>
                </a:ext>
              </a:extLst>
            </p:cNvPr>
            <p:cNvSpPr/>
            <p:nvPr/>
          </p:nvSpPr>
          <p:spPr bwMode="auto">
            <a:xfrm>
              <a:off x="6056659" y="3009900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C0E4A119-42A7-4B21-84BC-7313C69125DE}"/>
                </a:ext>
              </a:extLst>
            </p:cNvPr>
            <p:cNvSpPr/>
            <p:nvPr/>
          </p:nvSpPr>
          <p:spPr bwMode="auto">
            <a:xfrm>
              <a:off x="6350100" y="3009900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3F6A33F9-3D89-4990-8DB3-22502CD91BC0}"/>
                </a:ext>
              </a:extLst>
            </p:cNvPr>
            <p:cNvSpPr/>
            <p:nvPr/>
          </p:nvSpPr>
          <p:spPr bwMode="auto">
            <a:xfrm>
              <a:off x="6643541" y="3009900"/>
              <a:ext cx="108000" cy="10800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8" name="Picture 2" descr="https://www.crcv.ucf.edu/data/GMCP_Geolocalization/block.jpg">
            <a:extLst>
              <a:ext uri="{FF2B5EF4-FFF2-40B4-BE49-F238E27FC236}">
                <a16:creationId xmlns:a16="http://schemas.microsoft.com/office/drawing/2014/main" id="{4CB27180-75CF-4A5F-A4E2-622794713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7" t="1689" r="35940" b="71719"/>
          <a:stretch/>
        </p:blipFill>
        <p:spPr bwMode="auto">
          <a:xfrm>
            <a:off x="4897658" y="2438097"/>
            <a:ext cx="1168400" cy="113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491F600D-DB86-44D4-A914-845ADA8CF709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7658" y="2697609"/>
            <a:ext cx="1046468" cy="804480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3974FD1C-777C-4942-8B79-420E4D092634}"/>
              </a:ext>
            </a:extLst>
          </p:cNvPr>
          <p:cNvCxnSpPr/>
          <p:nvPr/>
        </p:nvCxnSpPr>
        <p:spPr bwMode="auto">
          <a:xfrm>
            <a:off x="6142397" y="3004603"/>
            <a:ext cx="465537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9CBF8160-EDA4-44EE-9B97-E3F6FDACBCED}"/>
              </a:ext>
            </a:extLst>
          </p:cNvPr>
          <p:cNvCxnSpPr/>
          <p:nvPr/>
        </p:nvCxnSpPr>
        <p:spPr bwMode="auto">
          <a:xfrm>
            <a:off x="6145674" y="3197200"/>
            <a:ext cx="465537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85B7AD0-223C-451D-ACC9-33E691E5D3CB}"/>
              </a:ext>
            </a:extLst>
          </p:cNvPr>
          <p:cNvSpPr txBox="1"/>
          <p:nvPr/>
        </p:nvSpPr>
        <p:spPr>
          <a:xfrm>
            <a:off x="6961715" y="2875673"/>
            <a:ext cx="172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24 queries</a:t>
            </a:r>
            <a:endParaRPr lang="ko-KR" altLang="en-US" dirty="0"/>
          </a:p>
        </p:txBody>
      </p: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BF86F8D2-4645-4C37-9007-EF2BFD1B58E6}"/>
              </a:ext>
            </a:extLst>
          </p:cNvPr>
          <p:cNvCxnSpPr/>
          <p:nvPr/>
        </p:nvCxnSpPr>
        <p:spPr bwMode="auto">
          <a:xfrm>
            <a:off x="4107523" y="4558353"/>
            <a:ext cx="465537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A375ED61-5362-40DC-BDBB-C0AB17F1DB83}"/>
              </a:ext>
            </a:extLst>
          </p:cNvPr>
          <p:cNvCxnSpPr/>
          <p:nvPr/>
        </p:nvCxnSpPr>
        <p:spPr bwMode="auto">
          <a:xfrm>
            <a:off x="4110800" y="4750950"/>
            <a:ext cx="465537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F88FC06-5471-45AB-8BA6-CF1870860BD8}"/>
              </a:ext>
            </a:extLst>
          </p:cNvPr>
          <p:cNvSpPr txBox="1"/>
          <p:nvPr/>
        </p:nvSpPr>
        <p:spPr>
          <a:xfrm>
            <a:off x="5082455" y="4409353"/>
            <a:ext cx="172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 query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511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67C388-0B27-4355-A8A0-B930C9E2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Previous works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2D1514-879A-448C-AC85-5742C827C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Dimension reduction of each features</a:t>
            </a:r>
          </a:p>
          <a:p>
            <a:pPr marL="1022350" lvl="1" indent="-514350"/>
            <a:r>
              <a:rPr lang="en-US" altLang="ko-KR" dirty="0"/>
              <a:t>image descriptors -&gt; bits (or smaller descriptors)</a:t>
            </a:r>
          </a:p>
          <a:p>
            <a:pPr marL="1022350" lvl="1" indent="-514350"/>
            <a:endParaRPr lang="en-US" altLang="ko-KR" dirty="0"/>
          </a:p>
          <a:p>
            <a:pPr marL="1022350" lvl="1" indent="-514350"/>
            <a:r>
              <a:rPr lang="en-US" altLang="ko-KR" dirty="0"/>
              <a:t>Spherical hashing, product quantization, inverted multi index</a:t>
            </a:r>
          </a:p>
          <a:p>
            <a:pPr marL="514350" indent="-514350">
              <a:buFont typeface="+mj-lt"/>
              <a:buAutoNum type="arabicPeriod"/>
            </a:pP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DFF0428-3223-467C-8CE8-B9E2932A7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515" y="3881388"/>
            <a:ext cx="3548002" cy="212257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B6A0276-DD26-402F-BF6D-5D545A6E8CAB}"/>
              </a:ext>
            </a:extLst>
          </p:cNvPr>
          <p:cNvSpPr/>
          <p:nvPr/>
        </p:nvSpPr>
        <p:spPr>
          <a:xfrm>
            <a:off x="2273300" y="65163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https://</a:t>
            </a:r>
            <a:r>
              <a:rPr lang="en-US" altLang="ko-KR" sz="1200" dirty="0" err="1"/>
              <a:t>sgvr.kaist.ac.kr</a:t>
            </a:r>
            <a:r>
              <a:rPr lang="en-US" altLang="ko-KR" sz="1200" dirty="0"/>
              <a:t>/~</a:t>
            </a:r>
            <a:r>
              <a:rPr lang="en-US" altLang="ko-KR" sz="1200" dirty="0" err="1"/>
              <a:t>sungeui</a:t>
            </a:r>
            <a:r>
              <a:rPr lang="en-US" altLang="ko-KR" sz="1200" dirty="0"/>
              <a:t>/IR/Slides/</a:t>
            </a:r>
            <a:r>
              <a:rPr lang="en-US" altLang="ko-KR" sz="1200" dirty="0" err="1"/>
              <a:t>Lec6-Hashing.pdf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31106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67C388-0B27-4355-A8A0-B930C9E2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Previous works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2D1514-879A-448C-AC85-5742C827C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ko-KR" dirty="0"/>
              <a:t>Aggregate local features</a:t>
            </a:r>
          </a:p>
          <a:p>
            <a:pPr marL="1022350" lvl="1" indent="-514350"/>
            <a:r>
              <a:rPr lang="en-US" altLang="ko-KR" dirty="0"/>
              <a:t>VLAD(Vector of locally aggregated descriptors), BOW, </a:t>
            </a:r>
            <a:r>
              <a:rPr lang="en-US" altLang="ko-KR" dirty="0" err="1"/>
              <a:t>FV</a:t>
            </a:r>
            <a:endParaRPr lang="en-US" altLang="ko-KR" dirty="0"/>
          </a:p>
          <a:p>
            <a:pPr marL="514350" indent="-514350">
              <a:buFont typeface="+mj-lt"/>
              <a:buAutoNum type="arabicPeriod" startAt="2"/>
            </a:pPr>
            <a:endParaRPr lang="en-US" altLang="ko-KR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B6A0276-DD26-402F-BF6D-5D545A6E8CAB}"/>
              </a:ext>
            </a:extLst>
          </p:cNvPr>
          <p:cNvSpPr/>
          <p:nvPr/>
        </p:nvSpPr>
        <p:spPr>
          <a:xfrm>
            <a:off x="2273300" y="65163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https://</a:t>
            </a:r>
            <a:r>
              <a:rPr lang="en-US" altLang="ko-KR" sz="1200" dirty="0" err="1"/>
              <a:t>sgvr.kaist.ac.kr</a:t>
            </a:r>
            <a:r>
              <a:rPr lang="en-US" altLang="ko-KR" sz="1200" dirty="0"/>
              <a:t>/~</a:t>
            </a:r>
            <a:r>
              <a:rPr lang="en-US" altLang="ko-KR" sz="1200" dirty="0" err="1"/>
              <a:t>sungeui</a:t>
            </a:r>
            <a:r>
              <a:rPr lang="en-US" altLang="ko-KR" sz="1200" dirty="0"/>
              <a:t>/IR/Slides/</a:t>
            </a:r>
            <a:r>
              <a:rPr lang="en-US" altLang="ko-KR" sz="1200" dirty="0" err="1"/>
              <a:t>Lec6-Hashing.pdf</a:t>
            </a:r>
            <a:endParaRPr lang="ko-KR" altLang="en-US" sz="1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69E03F8-0C77-4892-8FAE-B20862A73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697" y="3009243"/>
            <a:ext cx="5301205" cy="305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48511"/>
      </p:ext>
    </p:extLst>
  </p:cSld>
  <p:clrMapOvr>
    <a:masterClrMapping/>
  </p:clrMapOvr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untitled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24862</TotalTime>
  <Pages>3</Pages>
  <Words>1793</Words>
  <Application>Microsoft Office PowerPoint</Application>
  <PresentationFormat>화면 슬라이드 쇼(4:3)</PresentationFormat>
  <Paragraphs>281</Paragraphs>
  <Slides>30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7" baseType="lpstr">
      <vt:lpstr>굴림</vt:lpstr>
      <vt:lpstr>맑은 고딕</vt:lpstr>
      <vt:lpstr>Arial</vt:lpstr>
      <vt:lpstr>Cambria Math</vt:lpstr>
      <vt:lpstr>Tahoma</vt:lpstr>
      <vt:lpstr>Times New Roman</vt:lpstr>
      <vt:lpstr>untitled 1</vt:lpstr>
      <vt:lpstr>PowerPoint 프레젠테이션</vt:lpstr>
      <vt:lpstr>Object of today’s talk</vt:lpstr>
      <vt:lpstr>Object of today’s talk</vt:lpstr>
      <vt:lpstr>Object of today’s talk</vt:lpstr>
      <vt:lpstr>Object of today’s talk</vt:lpstr>
      <vt:lpstr>Recall</vt:lpstr>
      <vt:lpstr>Recall</vt:lpstr>
      <vt:lpstr>Previous works</vt:lpstr>
      <vt:lpstr>Previous works</vt:lpstr>
      <vt:lpstr>Previous works</vt:lpstr>
      <vt:lpstr>Before the journey</vt:lpstr>
      <vt:lpstr>Before the journey</vt:lpstr>
      <vt:lpstr>Before the journey</vt:lpstr>
      <vt:lpstr>Problem formulation</vt:lpstr>
      <vt:lpstr>Problem formulation</vt:lpstr>
      <vt:lpstr>IDEA</vt:lpstr>
      <vt:lpstr>Variation of descriptors</vt:lpstr>
      <vt:lpstr>Variation of descriptors</vt:lpstr>
      <vt:lpstr>Variation of descriptors</vt:lpstr>
      <vt:lpstr>Variation of descriptors</vt:lpstr>
      <vt:lpstr>Variation of descriptors</vt:lpstr>
      <vt:lpstr>Variation of descriptors</vt:lpstr>
      <vt:lpstr>Results</vt:lpstr>
      <vt:lpstr>Results</vt:lpstr>
      <vt:lpstr>Results</vt:lpstr>
      <vt:lpstr>Results</vt:lpstr>
      <vt:lpstr> Summary</vt:lpstr>
      <vt:lpstr>Summary</vt:lpstr>
      <vt:lpstr>Quiz</vt:lpstr>
      <vt:lpstr>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sungeui</dc:creator>
  <cp:lastModifiedBy>user</cp:lastModifiedBy>
  <cp:revision>2013</cp:revision>
  <cp:lastPrinted>1998-03-18T16:08:13Z</cp:lastPrinted>
  <dcterms:created xsi:type="dcterms:W3CDTF">1998-03-18T13:44:31Z</dcterms:created>
  <dcterms:modified xsi:type="dcterms:W3CDTF">2020-06-03T04:00:19Z</dcterms:modified>
</cp:coreProperties>
</file>