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272" r:id="rId4"/>
    <p:sldId id="258" r:id="rId5"/>
    <p:sldId id="259" r:id="rId6"/>
    <p:sldId id="273" r:id="rId7"/>
    <p:sldId id="262" r:id="rId8"/>
    <p:sldId id="260" r:id="rId9"/>
    <p:sldId id="263" r:id="rId10"/>
    <p:sldId id="264" r:id="rId11"/>
    <p:sldId id="265" r:id="rId12"/>
    <p:sldId id="266" r:id="rId13"/>
    <p:sldId id="267" r:id="rId14"/>
    <p:sldId id="270" r:id="rId15"/>
  </p:sldIdLst>
  <p:sldSz cx="9144000" cy="6858000" type="screen4x3"/>
  <p:notesSz cx="6858000" cy="91995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US" sz="2400" b="0" strike="noStrike" spc="-1">
                <a:solidFill>
                  <a:srgbClr val="000000"/>
                </a:solidFill>
                <a:latin typeface="Arial"/>
              </a:rPr>
              <a:t>Click to move the slide</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D0EC2734-1FCC-4D3C-A3CE-FF078B8BF63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101" name="CustomShape 2"/>
          <p:cNvSpPr/>
          <p:nvPr/>
        </p:nvSpPr>
        <p:spPr>
          <a:xfrm>
            <a:off x="3886200" y="8740800"/>
            <a:ext cx="2971440" cy="45828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noAutofit/>
          </a:bodyPr>
          <a:lstStyle/>
          <a:p>
            <a:pPr algn="r">
              <a:lnSpc>
                <a:spcPct val="100000"/>
              </a:lnSpc>
            </a:pPr>
            <a:r>
              <a:rPr lang="en-US" sz="1000" b="0" i="1" strike="noStrike" spc="-1">
                <a:solidFill>
                  <a:srgbClr val="000000"/>
                </a:solidFill>
                <a:latin typeface="Times New Roman"/>
                <a:ea typeface="굴림"/>
              </a:rPr>
              <a:t>1</a:t>
            </a:r>
            <a:endParaRPr lang="en-US" sz="1000" b="0" strike="noStrike" spc="-1">
              <a:latin typeface="Arial"/>
            </a:endParaRPr>
          </a:p>
        </p:txBody>
      </p:sp>
      <p:sp>
        <p:nvSpPr>
          <p:cNvPr id="102" name="CustomShape 3"/>
          <p:cNvSpPr/>
          <p:nvPr/>
        </p:nvSpPr>
        <p:spPr>
          <a:xfrm>
            <a:off x="0" y="8740800"/>
            <a:ext cx="2970000" cy="458280"/>
          </a:xfrm>
          <a:prstGeom prst="rect">
            <a:avLst/>
          </a:prstGeom>
          <a:noFill/>
          <a:ln>
            <a:noFill/>
          </a:ln>
        </p:spPr>
        <p:style>
          <a:lnRef idx="0">
            <a:scrgbClr r="0" g="0" b="0"/>
          </a:lnRef>
          <a:fillRef idx="0">
            <a:scrgbClr r="0" g="0" b="0"/>
          </a:fillRef>
          <a:effectRef idx="0">
            <a:scrgbClr r="0" g="0" b="0"/>
          </a:effectRef>
          <a:fontRef idx="minor"/>
        </p:style>
      </p:sp>
      <p:sp>
        <p:nvSpPr>
          <p:cNvPr id="103" name="CustomShape 4"/>
          <p:cNvSpPr/>
          <p:nvPr/>
        </p:nvSpPr>
        <p:spPr>
          <a:xfrm>
            <a:off x="0" y="0"/>
            <a:ext cx="2970000" cy="456840"/>
          </a:xfrm>
          <a:prstGeom prst="rect">
            <a:avLst/>
          </a:prstGeom>
          <a:noFill/>
          <a:ln>
            <a:noFill/>
          </a:ln>
        </p:spPr>
        <p:style>
          <a:lnRef idx="0">
            <a:scrgbClr r="0" g="0" b="0"/>
          </a:lnRef>
          <a:fillRef idx="0">
            <a:scrgbClr r="0" g="0" b="0"/>
          </a:fillRef>
          <a:effectRef idx="0">
            <a:scrgbClr r="0" g="0" b="0"/>
          </a:effectRef>
          <a:fontRef idx="minor"/>
        </p:style>
      </p:sp>
      <p:sp>
        <p:nvSpPr>
          <p:cNvPr id="104" name="PlaceHolder 5"/>
          <p:cNvSpPr>
            <a:spLocks noGrp="1" noRot="1" noChangeAspect="1"/>
          </p:cNvSpPr>
          <p:nvPr>
            <p:ph type="sldImg"/>
          </p:nvPr>
        </p:nvSpPr>
        <p:spPr>
          <a:xfrm>
            <a:off x="1138238" y="695325"/>
            <a:ext cx="4583112" cy="3436938"/>
          </a:xfrm>
          <a:prstGeom prst="rect">
            <a:avLst/>
          </a:prstGeom>
        </p:spPr>
      </p:sp>
      <p:sp>
        <p:nvSpPr>
          <p:cNvPr id="105" name="PlaceHolder 6"/>
          <p:cNvSpPr>
            <a:spLocks noGrp="1"/>
          </p:cNvSpPr>
          <p:nvPr>
            <p:ph type="body"/>
          </p:nvPr>
        </p:nvSpPr>
        <p:spPr>
          <a:xfrm>
            <a:off x="912960" y="4371840"/>
            <a:ext cx="5030280" cy="4136760"/>
          </a:xfrm>
          <a:prstGeom prst="rect">
            <a:avLst/>
          </a:prstGeom>
        </p:spPr>
        <p:txBody>
          <a:bodyPr lIns="99000" tIns="49680" rIns="99000" bIns="49680">
            <a:noAutofit/>
          </a:bodyPr>
          <a:lstStyle/>
          <a:p>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Last time, </a:t>
            </a:r>
            <a:r>
              <a:rPr lang="en-US" altLang="ko-KR" dirty="0" err="1"/>
              <a:t>Yeeun</a:t>
            </a:r>
            <a:r>
              <a:rPr lang="en-US" altLang="ko-KR" dirty="0"/>
              <a:t> introduced </a:t>
            </a:r>
            <a:r>
              <a:rPr lang="en-US" altLang="ko-KR" dirty="0" err="1"/>
              <a:t>GraphDistNet</a:t>
            </a:r>
            <a:r>
              <a:rPr lang="en-US" altLang="ko-KR" dirty="0"/>
              <a:t>. The process included encoding structural information between two geometries by using edge feature-based convolutional operations. It could predict a batch of collisions and gradients, improving trajectory optimization that is robust to unseen environments. </a:t>
            </a:r>
          </a:p>
          <a:p>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54545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The above paper performs action predictions by generating future frames. It uses customized objective function comprising decoding, encoding, and adversarial losses to mitigate the problem of blurry predictions and retain high frequency information even for relatively distant future predictions. </a:t>
            </a:r>
          </a:p>
          <a:p>
            <a:r>
              <a:rPr lang="en-US" altLang="ko-KR" dirty="0"/>
              <a:t>(Uses FSTN to extrapolate video sequence)</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93851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The above paper proposes a new model that jointly predicts ego motion and people trajectories over such large time horizons. It pays particular attention to modeling the uncertainty of estimates arising from the non-deterministic nature of natural traffic scenes. </a:t>
            </a:r>
          </a:p>
          <a:p>
            <a:r>
              <a:rPr lang="en-US" altLang="ko-KR" dirty="0"/>
              <a:t>(Uses novel two-stream Bayesian LSTM encoder-decoder approach)</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42598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In driver’s perspective, figuring out the pedestrians’ intentions is crucial in driving. The above paper presents </a:t>
            </a:r>
            <a:r>
              <a:rPr lang="en-US" altLang="ko-KR" dirty="0"/>
              <a:t>context-based feature descriptor in combination with a SVM classifier for </a:t>
            </a:r>
            <a:r>
              <a:rPr lang="en-US" altLang="ko-KR" dirty="0" err="1"/>
              <a:t>selfdriving</a:t>
            </a:r>
            <a:r>
              <a:rPr lang="en-US" altLang="ko-KR" dirty="0"/>
              <a:t> vehicles to identify pedestrians, whose intended actions are relevant for the own behavior planning, at an early stage.</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55358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ko-KR" dirty="0"/>
              <a:t>A large-scale pedestrian intention estimation (PIE) dataset which includes hours of video footage of pedestrians at various types of crosswalks collected using a calibrated on-board camera</a:t>
            </a:r>
            <a:r>
              <a:rPr lang="ko-KR" altLang="en-US" dirty="0"/>
              <a:t> </a:t>
            </a:r>
            <a:r>
              <a:rPr lang="en-US" altLang="ko-KR" dirty="0"/>
              <a:t>with ego-vehicle information</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A human baseline for pedestrian intention estimation established by conducting in-lab and largescale online experiments involving human subjects of different ages and driving backgrounds</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Algorithm that combines past trajectory information and local visual context for predicting pedestrians’ intention of crossing</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Trajectory prediction algorithm that achieves state-of-the-art performance on PIE and JAAD datasets</a:t>
            </a:r>
          </a:p>
          <a:p>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323977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94895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Mobile Mapping System (MMS) and the other by Cartographer</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217125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27" name="PlaceHolder 2"/>
          <p:cNvSpPr>
            <a:spLocks noGrp="1"/>
          </p:cNvSpPr>
          <p:nvPr>
            <p:ph type="body"/>
          </p:nvPr>
        </p:nvSpPr>
        <p:spPr>
          <a:xfrm>
            <a:off x="419040" y="158760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8" name="PlaceHolder 3"/>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30"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1"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2"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3" name="PlaceHolder 5"/>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35" name="PlaceHolder 2"/>
          <p:cNvSpPr>
            <a:spLocks noGrp="1"/>
          </p:cNvSpPr>
          <p:nvPr>
            <p:ph type="body"/>
          </p:nvPr>
        </p:nvSpPr>
        <p:spPr>
          <a:xfrm>
            <a:off x="41904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6" name="PlaceHolder 3"/>
          <p:cNvSpPr>
            <a:spLocks noGrp="1"/>
          </p:cNvSpPr>
          <p:nvPr>
            <p:ph type="body"/>
          </p:nvPr>
        </p:nvSpPr>
        <p:spPr>
          <a:xfrm>
            <a:off x="323136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7" name="PlaceHolder 4"/>
          <p:cNvSpPr>
            <a:spLocks noGrp="1"/>
          </p:cNvSpPr>
          <p:nvPr>
            <p:ph type="body"/>
          </p:nvPr>
        </p:nvSpPr>
        <p:spPr>
          <a:xfrm>
            <a:off x="604368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8" name="PlaceHolder 5"/>
          <p:cNvSpPr>
            <a:spLocks noGrp="1"/>
          </p:cNvSpPr>
          <p:nvPr>
            <p:ph type="body"/>
          </p:nvPr>
        </p:nvSpPr>
        <p:spPr>
          <a:xfrm>
            <a:off x="41904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9" name="PlaceHolder 6"/>
          <p:cNvSpPr>
            <a:spLocks noGrp="1"/>
          </p:cNvSpPr>
          <p:nvPr>
            <p:ph type="body"/>
          </p:nvPr>
        </p:nvSpPr>
        <p:spPr>
          <a:xfrm>
            <a:off x="323136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40" name="PlaceHolder 7"/>
          <p:cNvSpPr>
            <a:spLocks noGrp="1"/>
          </p:cNvSpPr>
          <p:nvPr>
            <p:ph type="body"/>
          </p:nvPr>
        </p:nvSpPr>
        <p:spPr>
          <a:xfrm>
            <a:off x="604368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47" name="PlaceHolder 2"/>
          <p:cNvSpPr>
            <a:spLocks noGrp="1"/>
          </p:cNvSpPr>
          <p:nvPr>
            <p:ph type="subTitle"/>
          </p:nvPr>
        </p:nvSpPr>
        <p:spPr>
          <a:xfrm>
            <a:off x="419040" y="1587600"/>
            <a:ext cx="8318160" cy="5067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49" name="PlaceHolder 2"/>
          <p:cNvSpPr>
            <a:spLocks noGrp="1"/>
          </p:cNvSpPr>
          <p:nvPr>
            <p:ph type="body"/>
          </p:nvPr>
        </p:nvSpPr>
        <p:spPr>
          <a:xfrm>
            <a:off x="419040" y="1587600"/>
            <a:ext cx="831816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51"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2"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19040" y="298440"/>
            <a:ext cx="8280000" cy="42080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56"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7"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8"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 name="PlaceHolder 2"/>
          <p:cNvSpPr>
            <a:spLocks noGrp="1"/>
          </p:cNvSpPr>
          <p:nvPr>
            <p:ph type="subTitle"/>
          </p:nvPr>
        </p:nvSpPr>
        <p:spPr>
          <a:xfrm>
            <a:off x="419040" y="1587600"/>
            <a:ext cx="8318160" cy="5067000"/>
          </a:xfrm>
          <a:prstGeom prst="rect">
            <a:avLst/>
          </a:prstGeom>
        </p:spPr>
        <p:txBody>
          <a:bodyPr lIns="0" tIns="0" rIns="0" bIns="0" anchor="ctr">
            <a:noAutofit/>
          </a:bodyPr>
          <a:lstStyle/>
          <a:p>
            <a:pPr algn="ctr"/>
            <a:endParaRPr lang="en-US" sz="3200" b="0" strike="noStrike" spc="-1" dirty="0">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0"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1"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2" name="PlaceHolder 4"/>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4"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5"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6" name="PlaceHolder 4"/>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8" name="PlaceHolder 2"/>
          <p:cNvSpPr>
            <a:spLocks noGrp="1"/>
          </p:cNvSpPr>
          <p:nvPr>
            <p:ph type="body"/>
          </p:nvPr>
        </p:nvSpPr>
        <p:spPr>
          <a:xfrm>
            <a:off x="419040" y="158760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9" name="PlaceHolder 3"/>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71"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2"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3"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4" name="PlaceHolder 5"/>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76" name="PlaceHolder 2"/>
          <p:cNvSpPr>
            <a:spLocks noGrp="1"/>
          </p:cNvSpPr>
          <p:nvPr>
            <p:ph type="body"/>
          </p:nvPr>
        </p:nvSpPr>
        <p:spPr>
          <a:xfrm>
            <a:off x="41904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7" name="PlaceHolder 3"/>
          <p:cNvSpPr>
            <a:spLocks noGrp="1"/>
          </p:cNvSpPr>
          <p:nvPr>
            <p:ph type="body"/>
          </p:nvPr>
        </p:nvSpPr>
        <p:spPr>
          <a:xfrm>
            <a:off x="323136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8" name="PlaceHolder 4"/>
          <p:cNvSpPr>
            <a:spLocks noGrp="1"/>
          </p:cNvSpPr>
          <p:nvPr>
            <p:ph type="body"/>
          </p:nvPr>
        </p:nvSpPr>
        <p:spPr>
          <a:xfrm>
            <a:off x="604368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9" name="PlaceHolder 5"/>
          <p:cNvSpPr>
            <a:spLocks noGrp="1"/>
          </p:cNvSpPr>
          <p:nvPr>
            <p:ph type="body"/>
          </p:nvPr>
        </p:nvSpPr>
        <p:spPr>
          <a:xfrm>
            <a:off x="41904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80" name="PlaceHolder 6"/>
          <p:cNvSpPr>
            <a:spLocks noGrp="1"/>
          </p:cNvSpPr>
          <p:nvPr>
            <p:ph type="body"/>
          </p:nvPr>
        </p:nvSpPr>
        <p:spPr>
          <a:xfrm>
            <a:off x="323136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81" name="PlaceHolder 7"/>
          <p:cNvSpPr>
            <a:spLocks noGrp="1"/>
          </p:cNvSpPr>
          <p:nvPr>
            <p:ph type="body"/>
          </p:nvPr>
        </p:nvSpPr>
        <p:spPr>
          <a:xfrm>
            <a:off x="604368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8" name="PlaceHolder 2"/>
          <p:cNvSpPr>
            <a:spLocks noGrp="1"/>
          </p:cNvSpPr>
          <p:nvPr>
            <p:ph type="body"/>
          </p:nvPr>
        </p:nvSpPr>
        <p:spPr>
          <a:xfrm>
            <a:off x="419040" y="1587600"/>
            <a:ext cx="831816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0"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1"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19040" y="298440"/>
            <a:ext cx="8280000" cy="42080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5"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6"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7"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9"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0"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1" name="PlaceHolder 4"/>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23"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4"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5" name="PlaceHolder 4"/>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93600" y="6306840"/>
            <a:ext cx="307440" cy="425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en-US" sz="1400" b="0" strike="noStrike" spc="-1">
                <a:solidFill>
                  <a:srgbClr val="000000"/>
                </a:solidFill>
                <a:latin typeface="Arial"/>
                <a:ea typeface="굴림"/>
              </a:rPr>
              <a:t> </a:t>
            </a:r>
            <a:fld id="{1238F440-DDF6-414D-A5B5-B13F002C9D96}" type="slidenum">
              <a:rPr lang="en-US" sz="1400" b="0" strike="noStrike" spc="-1">
                <a:solidFill>
                  <a:srgbClr val="000000"/>
                </a:solidFill>
                <a:latin typeface="Arial"/>
                <a:ea typeface="굴림"/>
              </a:rPr>
              <a:t>‹#›</a:t>
            </a:fld>
            <a:endParaRPr lang="en-US" sz="1400" b="0" strike="noStrike" spc="-1">
              <a:latin typeface="Arial"/>
            </a:endParaRPr>
          </a:p>
        </p:txBody>
      </p:sp>
      <p:pic>
        <p:nvPicPr>
          <p:cNvPr id="6" name="Picture 12" descr="KAIST-1"/>
          <p:cNvPicPr/>
          <p:nvPr/>
        </p:nvPicPr>
        <p:blipFill>
          <a:blip r:embed="rId14"/>
          <a:stretch/>
        </p:blipFill>
        <p:spPr>
          <a:xfrm>
            <a:off x="7832880" y="6437160"/>
            <a:ext cx="1218960" cy="337680"/>
          </a:xfrm>
          <a:prstGeom prst="rect">
            <a:avLst/>
          </a:prstGeom>
          <a:ln>
            <a:noFill/>
          </a:ln>
        </p:spPr>
      </p:pic>
      <p:sp>
        <p:nvSpPr>
          <p:cNvPr id="2" name="CustomShape 2"/>
          <p:cNvSpPr/>
          <p:nvPr/>
        </p:nvSpPr>
        <p:spPr>
          <a:xfrm>
            <a:off x="419040" y="1251000"/>
            <a:ext cx="830556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3" name="PlaceHolder 3"/>
          <p:cNvSpPr>
            <a:spLocks noGrp="1"/>
          </p:cNvSpPr>
          <p:nvPr>
            <p:ph type="title"/>
          </p:nvPr>
        </p:nvSpPr>
        <p:spPr>
          <a:xfrm>
            <a:off x="685800" y="2130480"/>
            <a:ext cx="7772040" cy="1469520"/>
          </a:xfrm>
          <a:prstGeom prst="rect">
            <a:avLst/>
          </a:prstGeom>
        </p:spPr>
        <p:txBody>
          <a:bodyPr lIns="90360" tIns="44280" rIns="90360" bIns="44280" anchor="b">
            <a:noAutofit/>
          </a:bodyPr>
          <a:lstStyle/>
          <a:p>
            <a:pPr>
              <a:lnSpc>
                <a:spcPts val="3600"/>
              </a:lnSpc>
            </a:pPr>
            <a:r>
              <a:rPr lang="ko-KR" sz="4000" b="1" strike="noStrike" spc="-1">
                <a:solidFill>
                  <a:srgbClr val="000000"/>
                </a:solidFill>
                <a:latin typeface="Arial"/>
              </a:rPr>
              <a:t>마스터 제목 스타일 편집</a:t>
            </a:r>
            <a:endParaRPr lang="en-US" sz="4000" b="0" strike="noStrike" spc="-1">
              <a:solidFill>
                <a:srgbClr val="000000"/>
              </a:solidFill>
              <a:latin typeface="Arial"/>
            </a:endParaRPr>
          </a:p>
        </p:txBody>
      </p:sp>
      <p:sp>
        <p:nvSpPr>
          <p:cNvPr id="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1" strike="noStrike" spc="-1">
                <a:solidFill>
                  <a:srgbClr val="000000"/>
                </a:solidFill>
                <a:latin typeface="Tahoma"/>
              </a:rPr>
              <a:t>Click to edit the outline text format</a:t>
            </a:r>
          </a:p>
          <a:p>
            <a:pPr marL="864000" lvl="1" indent="-324000">
              <a:spcBef>
                <a:spcPts val="1134"/>
              </a:spcBef>
              <a:buClr>
                <a:srgbClr val="000000"/>
              </a:buClr>
              <a:buSzPct val="75000"/>
              <a:buFont typeface="Symbol" charset="2"/>
              <a:buChar char=""/>
            </a:pPr>
            <a:r>
              <a:rPr lang="en-US" sz="2400" b="1" strike="noStrike" spc="-1">
                <a:solidFill>
                  <a:srgbClr val="000000"/>
                </a:solidFill>
                <a:latin typeface="Tahoma"/>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Times New Roman"/>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Times New Roman"/>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Times New Roman"/>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Times New Roman"/>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93600" y="6306840"/>
            <a:ext cx="307440" cy="425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en-US" sz="1400" b="0" strike="noStrike" spc="-1">
                <a:solidFill>
                  <a:srgbClr val="000000"/>
                </a:solidFill>
                <a:latin typeface="Arial"/>
                <a:ea typeface="굴림"/>
              </a:rPr>
              <a:t> </a:t>
            </a:r>
            <a:fld id="{057A25B2-C91E-4AF5-B0E9-43DFAE95F7F0}" type="slidenum">
              <a:rPr lang="en-US" sz="1400" b="0" strike="noStrike" spc="-1">
                <a:solidFill>
                  <a:srgbClr val="000000"/>
                </a:solidFill>
                <a:latin typeface="Arial"/>
                <a:ea typeface="굴림"/>
              </a:rPr>
              <a:t>‹#›</a:t>
            </a:fld>
            <a:endParaRPr lang="en-US" sz="1400" b="0" strike="noStrike" spc="-1">
              <a:latin typeface="Arial"/>
            </a:endParaRPr>
          </a:p>
        </p:txBody>
      </p:sp>
      <p:pic>
        <p:nvPicPr>
          <p:cNvPr id="42" name="Picture 12" descr="KAIST-1"/>
          <p:cNvPicPr/>
          <p:nvPr/>
        </p:nvPicPr>
        <p:blipFill>
          <a:blip r:embed="rId14"/>
          <a:stretch/>
        </p:blipFill>
        <p:spPr>
          <a:xfrm>
            <a:off x="7832880" y="6437160"/>
            <a:ext cx="1218960" cy="337680"/>
          </a:xfrm>
          <a:prstGeom prst="rect">
            <a:avLst/>
          </a:prstGeom>
          <a:ln>
            <a:noFill/>
          </a:ln>
        </p:spPr>
      </p:pic>
      <p:sp>
        <p:nvSpPr>
          <p:cNvPr id="43" name="CustomShape 2"/>
          <p:cNvSpPr/>
          <p:nvPr/>
        </p:nvSpPr>
        <p:spPr>
          <a:xfrm>
            <a:off x="419040" y="1251000"/>
            <a:ext cx="830556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44" name="PlaceHolder 3"/>
          <p:cNvSpPr>
            <a:spLocks noGrp="1"/>
          </p:cNvSpPr>
          <p:nvPr>
            <p:ph type="title"/>
          </p:nvPr>
        </p:nvSpPr>
        <p:spPr>
          <a:xfrm>
            <a:off x="419040" y="298440"/>
            <a:ext cx="8280000" cy="907560"/>
          </a:xfrm>
          <a:prstGeom prst="rect">
            <a:avLst/>
          </a:prstGeom>
        </p:spPr>
        <p:txBody>
          <a:bodyPr lIns="90360" tIns="44280" rIns="90360" bIns="44280" anchor="b">
            <a:noAutofit/>
          </a:bodyPr>
          <a:lstStyle/>
          <a:p>
            <a:pPr>
              <a:lnSpc>
                <a:spcPts val="3600"/>
              </a:lnSpc>
            </a:pPr>
            <a:r>
              <a:rPr lang="ko-KR" sz="4000" b="1" strike="noStrike" spc="-1">
                <a:solidFill>
                  <a:srgbClr val="000000"/>
                </a:solidFill>
                <a:latin typeface="Arial"/>
              </a:rPr>
              <a:t>마스터 제목 스타일 편집</a:t>
            </a:r>
            <a:endParaRPr lang="en-US" sz="4000" b="0" strike="noStrike" spc="-1">
              <a:solidFill>
                <a:srgbClr val="000000"/>
              </a:solidFill>
              <a:latin typeface="Arial"/>
            </a:endParaRPr>
          </a:p>
        </p:txBody>
      </p:sp>
      <p:sp>
        <p:nvSpPr>
          <p:cNvPr id="45" name="PlaceHolder 4"/>
          <p:cNvSpPr>
            <a:spLocks noGrp="1"/>
          </p:cNvSpPr>
          <p:nvPr>
            <p:ph type="body"/>
          </p:nvPr>
        </p:nvSpPr>
        <p:spPr>
          <a:xfrm>
            <a:off x="419040" y="1587600"/>
            <a:ext cx="8318160" cy="5067000"/>
          </a:xfrm>
          <a:prstGeom prst="rect">
            <a:avLst/>
          </a:prstGeom>
        </p:spPr>
        <p:txBody>
          <a:bodyPr lIns="90360" tIns="44280" rIns="90360" bIns="44280">
            <a:noAutofit/>
          </a:bodyPr>
          <a:lstStyle/>
          <a:p>
            <a:pPr marL="291960" indent="-291600">
              <a:lnSpc>
                <a:spcPts val="2701"/>
              </a:lnSpc>
              <a:spcBef>
                <a:spcPts val="601"/>
              </a:spcBef>
              <a:spcAft>
                <a:spcPts val="400"/>
              </a:spcAft>
              <a:buClr>
                <a:srgbClr val="0C7B9C"/>
              </a:buClr>
              <a:buFont typeface="Arial"/>
              <a:buChar char="●"/>
            </a:pPr>
            <a:r>
              <a:rPr lang="ko-KR" sz="2800" b="1" strike="noStrike" spc="-1">
                <a:solidFill>
                  <a:srgbClr val="000000"/>
                </a:solidFill>
                <a:latin typeface="Tahoma"/>
              </a:rPr>
              <a:t>마스터 텍스트 스타일을 편집합니다</a:t>
            </a:r>
            <a:endParaRPr lang="en-US" sz="2800" b="1" strike="noStrike" spc="-1">
              <a:solidFill>
                <a:srgbClr val="000000"/>
              </a:solidFill>
              <a:latin typeface="Tahoma"/>
            </a:endParaRPr>
          </a:p>
          <a:p>
            <a:pPr marL="800280" lvl="1" indent="-342720">
              <a:lnSpc>
                <a:spcPts val="2701"/>
              </a:lnSpc>
              <a:spcAft>
                <a:spcPts val="400"/>
              </a:spcAft>
              <a:buClr>
                <a:srgbClr val="0C7B9C"/>
              </a:buClr>
              <a:buFont typeface="Arial"/>
              <a:buChar char="●"/>
            </a:pPr>
            <a:r>
              <a:rPr lang="ko-KR" sz="2400" b="1" strike="noStrike" spc="-1">
                <a:solidFill>
                  <a:srgbClr val="000000"/>
                </a:solidFill>
                <a:latin typeface="Tahoma"/>
              </a:rPr>
              <a:t>둘째 수준</a:t>
            </a:r>
            <a:endParaRPr lang="en-US" sz="2400" b="1" strike="noStrike" spc="-1">
              <a:solidFill>
                <a:srgbClr val="000000"/>
              </a:solidFill>
              <a:latin typeface="Tahoma"/>
            </a:endParaRPr>
          </a:p>
          <a:p>
            <a:pPr marL="914400" lvl="2" indent="-288000">
              <a:lnSpc>
                <a:spcPts val="2701"/>
              </a:lnSpc>
              <a:spcAft>
                <a:spcPts val="400"/>
              </a:spcAft>
              <a:buClr>
                <a:srgbClr val="0C7B9C"/>
              </a:buClr>
              <a:buFont typeface="Arial"/>
              <a:buChar char="●"/>
            </a:pPr>
            <a:r>
              <a:rPr lang="ko-KR" sz="2400" b="1" strike="noStrike" spc="-1">
                <a:solidFill>
                  <a:srgbClr val="000000"/>
                </a:solidFill>
                <a:latin typeface="Tahoma"/>
              </a:rPr>
              <a:t>셋째 수준</a:t>
            </a:r>
            <a:endParaRPr lang="en-US" sz="2400" b="0" strike="noStrike" spc="-1">
              <a:solidFill>
                <a:srgbClr val="000000"/>
              </a:solidFill>
              <a:latin typeface="Times New Roman"/>
            </a:endParaRPr>
          </a:p>
          <a:p>
            <a:pPr marL="1600200" lvl="3" indent="-228240">
              <a:lnSpc>
                <a:spcPct val="100000"/>
              </a:lnSpc>
              <a:spcBef>
                <a:spcPts val="400"/>
              </a:spcBef>
              <a:buClr>
                <a:srgbClr val="000000"/>
              </a:buClr>
              <a:buFont typeface="Symbol" charset="2"/>
              <a:buChar char=""/>
            </a:pPr>
            <a:r>
              <a:rPr lang="ko-KR" sz="2000" b="0" strike="noStrike" spc="-1">
                <a:solidFill>
                  <a:srgbClr val="000000"/>
                </a:solidFill>
                <a:latin typeface="Times New Roman"/>
              </a:rPr>
              <a:t>넷째 수준</a:t>
            </a:r>
            <a:endParaRPr lang="en-US" sz="2000" b="0" strike="noStrike" spc="-1">
              <a:solidFill>
                <a:srgbClr val="000000"/>
              </a:solidFill>
              <a:latin typeface="Times New Roman"/>
            </a:endParaRPr>
          </a:p>
          <a:p>
            <a:pPr marL="2057400" lvl="4" indent="-228240">
              <a:lnSpc>
                <a:spcPct val="100000"/>
              </a:lnSpc>
              <a:spcBef>
                <a:spcPts val="400"/>
              </a:spcBef>
              <a:buClr>
                <a:srgbClr val="000000"/>
              </a:buClr>
              <a:buFont typeface="Symbol" charset="2"/>
              <a:buChar char=""/>
            </a:pPr>
            <a:r>
              <a:rPr lang="ko-KR" sz="2000" b="0" strike="noStrike" spc="-1">
                <a:solidFill>
                  <a:srgbClr val="000000"/>
                </a:solidFill>
                <a:latin typeface="Times New Roman"/>
              </a:rPr>
              <a:t>다섯째 수준</a:t>
            </a:r>
            <a:endParaRPr lang="en-US" sz="2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0" y="878040"/>
            <a:ext cx="9143640" cy="19681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chor="ctr">
            <a:noAutofit/>
          </a:bodyPr>
          <a:lstStyle/>
          <a:p>
            <a:pPr algn="ctr">
              <a:lnSpc>
                <a:spcPts val="4201"/>
              </a:lnSpc>
            </a:pPr>
            <a:r>
              <a:rPr lang="en-US" altLang="ko-KR" sz="2800" dirty="0"/>
              <a:t>PIE: A Large-Scale Dataset and Models for Pedestrian Intention Estimation and Trajectory Prediction</a:t>
            </a:r>
            <a:endParaRPr lang="en-US" sz="2800" b="0" strike="noStrike" spc="-1" dirty="0">
              <a:latin typeface="Arial"/>
            </a:endParaRPr>
          </a:p>
        </p:txBody>
      </p:sp>
      <p:sp>
        <p:nvSpPr>
          <p:cNvPr id="89" name="CustomShape 2"/>
          <p:cNvSpPr/>
          <p:nvPr/>
        </p:nvSpPr>
        <p:spPr>
          <a:xfrm>
            <a:off x="486720" y="5278531"/>
            <a:ext cx="8152920" cy="125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001"/>
              </a:lnSpc>
              <a:spcBef>
                <a:spcPts val="1599"/>
              </a:spcBef>
            </a:pPr>
            <a:endParaRPr lang="en-US" sz="1800" b="0" strike="noStrike" spc="-1" dirty="0">
              <a:latin typeface="Arial"/>
            </a:endParaRPr>
          </a:p>
          <a:p>
            <a:pPr algn="ctr">
              <a:lnSpc>
                <a:spcPts val="2001"/>
              </a:lnSpc>
              <a:spcBef>
                <a:spcPts val="1599"/>
              </a:spcBef>
            </a:pPr>
            <a:r>
              <a:rPr lang="en-US" sz="3200" b="1" strike="noStrike" spc="-1" dirty="0">
                <a:solidFill>
                  <a:srgbClr val="EA8B00"/>
                </a:solidFill>
                <a:latin typeface="Arial"/>
                <a:ea typeface="굴림"/>
              </a:rPr>
              <a:t>Je In You</a:t>
            </a:r>
            <a:endParaRPr lang="en-US" sz="3200" b="0" strike="noStrike" spc="-1" dirty="0">
              <a:latin typeface="Arial"/>
            </a:endParaRPr>
          </a:p>
          <a:p>
            <a:pPr algn="ctr">
              <a:lnSpc>
                <a:spcPts val="2001"/>
              </a:lnSpc>
              <a:spcBef>
                <a:spcPts val="1599"/>
              </a:spcBef>
            </a:pPr>
            <a:endParaRPr lang="en-US" sz="3200" b="0" strike="noStrike" spc="-1" dirty="0">
              <a:latin typeface="Arial"/>
            </a:endParaRPr>
          </a:p>
        </p:txBody>
      </p:sp>
      <p:pic>
        <p:nvPicPr>
          <p:cNvPr id="90" name="Picture 28_1" descr="KAIST-1"/>
          <p:cNvPicPr/>
          <p:nvPr/>
        </p:nvPicPr>
        <p:blipFill>
          <a:blip r:embed="rId3"/>
          <a:stretch/>
        </p:blipFill>
        <p:spPr>
          <a:xfrm>
            <a:off x="6915240" y="6113520"/>
            <a:ext cx="1926720" cy="533160"/>
          </a:xfrm>
          <a:prstGeom prst="rect">
            <a:avLst/>
          </a:prstGeom>
          <a:ln>
            <a:noFill/>
          </a:ln>
        </p:spPr>
      </p:pic>
      <p:sp>
        <p:nvSpPr>
          <p:cNvPr id="91" name="CustomShape 3"/>
          <p:cNvSpPr/>
          <p:nvPr/>
        </p:nvSpPr>
        <p:spPr>
          <a:xfrm>
            <a:off x="4202280" y="4968720"/>
            <a:ext cx="486000" cy="456120"/>
          </a:xfrm>
          <a:prstGeom prst="rect">
            <a:avLst/>
          </a:prstGeom>
          <a:noFill/>
          <a:ln>
            <a:noFill/>
          </a:ln>
        </p:spPr>
        <p:style>
          <a:lnRef idx="0">
            <a:scrgbClr r="0" g="0" b="0"/>
          </a:lnRef>
          <a:fillRef idx="0">
            <a:scrgbClr r="0" g="0" b="0"/>
          </a:fillRef>
          <a:effectRef idx="0">
            <a:scrgbClr r="0" g="0" b="0"/>
          </a:effectRef>
          <a:fontRef idx="minor"/>
        </p:style>
      </p:sp>
      <p:sp>
        <p:nvSpPr>
          <p:cNvPr id="92" name="CustomShape 4"/>
          <p:cNvSpPr/>
          <p:nvPr/>
        </p:nvSpPr>
        <p:spPr>
          <a:xfrm>
            <a:off x="92160" y="766800"/>
            <a:ext cx="894204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93" name="CustomShape 5"/>
          <p:cNvSpPr/>
          <p:nvPr/>
        </p:nvSpPr>
        <p:spPr>
          <a:xfrm>
            <a:off x="100080" y="2857680"/>
            <a:ext cx="894348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9F55D9AA-789C-42BB-A0A7-07DAA18A4A4B}"/>
              </a:ext>
            </a:extLst>
          </p:cNvPr>
          <p:cNvSpPr txBox="1"/>
          <p:nvPr/>
        </p:nvSpPr>
        <p:spPr>
          <a:xfrm>
            <a:off x="357353" y="2921252"/>
            <a:ext cx="8411654" cy="935577"/>
          </a:xfrm>
          <a:prstGeom prst="rect">
            <a:avLst/>
          </a:prstGeom>
          <a:noFill/>
        </p:spPr>
        <p:txBody>
          <a:bodyPr wrap="square" rtlCol="0">
            <a:spAutoFit/>
          </a:bodyPr>
          <a:lstStyle/>
          <a:p>
            <a:pPr algn="ctr">
              <a:lnSpc>
                <a:spcPct val="150000"/>
              </a:lnSpc>
            </a:pPr>
            <a:r>
              <a:rPr lang="en-US" altLang="ko-KR" sz="1900" b="1" dirty="0"/>
              <a:t>International Conference on Computer Vision(ICCV)</a:t>
            </a:r>
          </a:p>
          <a:p>
            <a:pPr algn="ctr">
              <a:lnSpc>
                <a:spcPct val="150000"/>
              </a:lnSpc>
            </a:pPr>
            <a:r>
              <a:rPr lang="en-US" altLang="ko-KR" sz="2000" b="1" dirty="0"/>
              <a:t>2019</a:t>
            </a:r>
            <a:endParaRPr lang="ko-KR" altLang="en-US" sz="2000" b="1" dirty="0"/>
          </a:p>
        </p:txBody>
      </p:sp>
      <p:sp>
        <p:nvSpPr>
          <p:cNvPr id="3" name="TextBox 2">
            <a:extLst>
              <a:ext uri="{FF2B5EF4-FFF2-40B4-BE49-F238E27FC236}">
                <a16:creationId xmlns:a16="http://schemas.microsoft.com/office/drawing/2014/main" id="{DBB848C7-7754-4C5F-B317-3C7C7C86BED1}"/>
              </a:ext>
            </a:extLst>
          </p:cNvPr>
          <p:cNvSpPr txBox="1"/>
          <p:nvPr/>
        </p:nvSpPr>
        <p:spPr>
          <a:xfrm>
            <a:off x="486721" y="4186518"/>
            <a:ext cx="8152920" cy="369332"/>
          </a:xfrm>
          <a:prstGeom prst="rect">
            <a:avLst/>
          </a:prstGeom>
          <a:noFill/>
        </p:spPr>
        <p:txBody>
          <a:bodyPr wrap="square" rtlCol="0">
            <a:spAutoFit/>
          </a:bodyPr>
          <a:lstStyle/>
          <a:p>
            <a:pPr algn="ctr"/>
            <a:r>
              <a:rPr lang="en-US" altLang="ko-KR" b="1" dirty="0"/>
              <a:t>CS686 Student </a:t>
            </a:r>
            <a:r>
              <a:rPr lang="en-US" altLang="ko-KR" b="1" dirty="0" err="1"/>
              <a:t>Presentation</a:t>
            </a:r>
            <a:r>
              <a:rPr lang="en-US" altLang="ko-KR" b="1" dirty="0" err="1">
                <a:latin typeface="MS Gothic" panose="020B0609070205080204" pitchFamily="49" charset="-128"/>
                <a:ea typeface="MS Gothic" panose="020B0609070205080204" pitchFamily="49" charset="-128"/>
              </a:rPr>
              <a:t>Ⅱ</a:t>
            </a:r>
            <a:endParaRPr lang="ko-KR"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Evaluation</a:t>
            </a:r>
            <a:endParaRPr lang="ko-KR" altLang="en-US" dirty="0"/>
          </a:p>
        </p:txBody>
      </p:sp>
      <p:pic>
        <p:nvPicPr>
          <p:cNvPr id="3" name="Picture 2">
            <a:extLst>
              <a:ext uri="{FF2B5EF4-FFF2-40B4-BE49-F238E27FC236}">
                <a16:creationId xmlns:a16="http://schemas.microsoft.com/office/drawing/2014/main" id="{DF9486CC-6189-42D9-BD6E-817C15FDFD03}"/>
              </a:ext>
            </a:extLst>
          </p:cNvPr>
          <p:cNvPicPr>
            <a:picLocks noChangeAspect="1"/>
          </p:cNvPicPr>
          <p:nvPr/>
        </p:nvPicPr>
        <p:blipFill>
          <a:blip r:embed="rId2"/>
          <a:stretch>
            <a:fillRect/>
          </a:stretch>
        </p:blipFill>
        <p:spPr>
          <a:xfrm>
            <a:off x="2315757" y="1591214"/>
            <a:ext cx="4020111" cy="2048161"/>
          </a:xfrm>
          <a:prstGeom prst="rect">
            <a:avLst/>
          </a:prstGeom>
        </p:spPr>
      </p:pic>
      <p:pic>
        <p:nvPicPr>
          <p:cNvPr id="4" name="Picture 3">
            <a:extLst>
              <a:ext uri="{FF2B5EF4-FFF2-40B4-BE49-F238E27FC236}">
                <a16:creationId xmlns:a16="http://schemas.microsoft.com/office/drawing/2014/main" id="{9030D6F3-CB35-42C6-BF7D-272E7B27EC4B}"/>
              </a:ext>
            </a:extLst>
          </p:cNvPr>
          <p:cNvPicPr>
            <a:picLocks noChangeAspect="1"/>
          </p:cNvPicPr>
          <p:nvPr/>
        </p:nvPicPr>
        <p:blipFill>
          <a:blip r:embed="rId3"/>
          <a:stretch>
            <a:fillRect/>
          </a:stretch>
        </p:blipFill>
        <p:spPr>
          <a:xfrm>
            <a:off x="262834" y="4242705"/>
            <a:ext cx="8125959" cy="1743318"/>
          </a:xfrm>
          <a:prstGeom prst="rect">
            <a:avLst/>
          </a:prstGeom>
        </p:spPr>
      </p:pic>
      <p:sp>
        <p:nvSpPr>
          <p:cNvPr id="5" name="TextBox 4">
            <a:extLst>
              <a:ext uri="{FF2B5EF4-FFF2-40B4-BE49-F238E27FC236}">
                <a16:creationId xmlns:a16="http://schemas.microsoft.com/office/drawing/2014/main" id="{E1258679-A31F-4D1F-A24C-7789B2875B34}"/>
              </a:ext>
            </a:extLst>
          </p:cNvPr>
          <p:cNvSpPr txBox="1"/>
          <p:nvPr/>
        </p:nvSpPr>
        <p:spPr>
          <a:xfrm>
            <a:off x="2326341" y="3800634"/>
            <a:ext cx="4491318" cy="369332"/>
          </a:xfrm>
          <a:prstGeom prst="rect">
            <a:avLst/>
          </a:prstGeom>
          <a:noFill/>
        </p:spPr>
        <p:txBody>
          <a:bodyPr wrap="square" rtlCol="0">
            <a:spAutoFit/>
          </a:bodyPr>
          <a:lstStyle/>
          <a:p>
            <a:pPr algn="ctr"/>
            <a:r>
              <a:rPr lang="en-US" altLang="ko-KR" dirty="0"/>
              <a:t>Pedestrian Intention Estimation Result</a:t>
            </a:r>
            <a:endParaRPr lang="ko-KR" altLang="en-US" dirty="0"/>
          </a:p>
        </p:txBody>
      </p:sp>
      <p:sp>
        <p:nvSpPr>
          <p:cNvPr id="9" name="TextBox 8">
            <a:extLst>
              <a:ext uri="{FF2B5EF4-FFF2-40B4-BE49-F238E27FC236}">
                <a16:creationId xmlns:a16="http://schemas.microsoft.com/office/drawing/2014/main" id="{C8CF95B9-679A-4C0D-81D6-F268994BE315}"/>
              </a:ext>
            </a:extLst>
          </p:cNvPr>
          <p:cNvSpPr txBox="1"/>
          <p:nvPr/>
        </p:nvSpPr>
        <p:spPr>
          <a:xfrm>
            <a:off x="2326341" y="6068999"/>
            <a:ext cx="4491318" cy="369332"/>
          </a:xfrm>
          <a:prstGeom prst="rect">
            <a:avLst/>
          </a:prstGeom>
          <a:noFill/>
        </p:spPr>
        <p:txBody>
          <a:bodyPr wrap="square" rtlCol="0">
            <a:spAutoFit/>
          </a:bodyPr>
          <a:lstStyle/>
          <a:p>
            <a:pPr algn="ctr"/>
            <a:r>
              <a:rPr lang="en-US" altLang="ko-KR" dirty="0"/>
              <a:t>Location Prediction Errors</a:t>
            </a:r>
            <a:endParaRPr lang="ko-KR" altLang="en-US" dirty="0"/>
          </a:p>
        </p:txBody>
      </p:sp>
    </p:spTree>
    <p:extLst>
      <p:ext uri="{BB962C8B-B14F-4D97-AF65-F5344CB8AC3E}">
        <p14:creationId xmlns:p14="http://schemas.microsoft.com/office/powerpoint/2010/main" val="7342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Evaluation</a:t>
            </a:r>
            <a:endParaRPr lang="ko-KR" altLang="en-US" dirty="0"/>
          </a:p>
        </p:txBody>
      </p:sp>
      <p:pic>
        <p:nvPicPr>
          <p:cNvPr id="4" name="Picture 3">
            <a:extLst>
              <a:ext uri="{FF2B5EF4-FFF2-40B4-BE49-F238E27FC236}">
                <a16:creationId xmlns:a16="http://schemas.microsoft.com/office/drawing/2014/main" id="{CCEA3DB1-8FC9-40AF-98EB-A7085E90A6AD}"/>
              </a:ext>
            </a:extLst>
          </p:cNvPr>
          <p:cNvPicPr>
            <a:picLocks noChangeAspect="1"/>
          </p:cNvPicPr>
          <p:nvPr/>
        </p:nvPicPr>
        <p:blipFill>
          <a:blip r:embed="rId2"/>
          <a:stretch>
            <a:fillRect/>
          </a:stretch>
        </p:blipFill>
        <p:spPr>
          <a:xfrm>
            <a:off x="1966602" y="2322866"/>
            <a:ext cx="5443878" cy="3051951"/>
          </a:xfrm>
          <a:prstGeom prst="rect">
            <a:avLst/>
          </a:prstGeom>
        </p:spPr>
      </p:pic>
      <p:pic>
        <p:nvPicPr>
          <p:cNvPr id="6" name="Picture 5">
            <a:extLst>
              <a:ext uri="{FF2B5EF4-FFF2-40B4-BE49-F238E27FC236}">
                <a16:creationId xmlns:a16="http://schemas.microsoft.com/office/drawing/2014/main" id="{8F269E6C-287D-4AA1-A782-F77C45054348}"/>
              </a:ext>
            </a:extLst>
          </p:cNvPr>
          <p:cNvPicPr>
            <a:picLocks noChangeAspect="1"/>
          </p:cNvPicPr>
          <p:nvPr/>
        </p:nvPicPr>
        <p:blipFill>
          <a:blip r:embed="rId3"/>
          <a:stretch>
            <a:fillRect/>
          </a:stretch>
        </p:blipFill>
        <p:spPr>
          <a:xfrm>
            <a:off x="1824644" y="1456424"/>
            <a:ext cx="2559449" cy="907560"/>
          </a:xfrm>
          <a:prstGeom prst="rect">
            <a:avLst/>
          </a:prstGeom>
        </p:spPr>
      </p:pic>
      <p:pic>
        <p:nvPicPr>
          <p:cNvPr id="7" name="Picture 6">
            <a:extLst>
              <a:ext uri="{FF2B5EF4-FFF2-40B4-BE49-F238E27FC236}">
                <a16:creationId xmlns:a16="http://schemas.microsoft.com/office/drawing/2014/main" id="{8D5DC36F-BFB7-49C3-9233-398744A66635}"/>
              </a:ext>
            </a:extLst>
          </p:cNvPr>
          <p:cNvPicPr>
            <a:picLocks noChangeAspect="1"/>
          </p:cNvPicPr>
          <p:nvPr/>
        </p:nvPicPr>
        <p:blipFill>
          <a:blip r:embed="rId4"/>
          <a:stretch>
            <a:fillRect/>
          </a:stretch>
        </p:blipFill>
        <p:spPr>
          <a:xfrm>
            <a:off x="1966602" y="5500029"/>
            <a:ext cx="3143280" cy="920884"/>
          </a:xfrm>
          <a:prstGeom prst="rect">
            <a:avLst/>
          </a:prstGeom>
        </p:spPr>
      </p:pic>
      <p:sp>
        <p:nvSpPr>
          <p:cNvPr id="8" name="TextBox 7">
            <a:extLst>
              <a:ext uri="{FF2B5EF4-FFF2-40B4-BE49-F238E27FC236}">
                <a16:creationId xmlns:a16="http://schemas.microsoft.com/office/drawing/2014/main" id="{2E5FB08E-236B-442B-AA68-356CC31BCF57}"/>
              </a:ext>
            </a:extLst>
          </p:cNvPr>
          <p:cNvSpPr txBox="1"/>
          <p:nvPr/>
        </p:nvSpPr>
        <p:spPr>
          <a:xfrm>
            <a:off x="5109881" y="1862424"/>
            <a:ext cx="2935263" cy="369332"/>
          </a:xfrm>
          <a:prstGeom prst="rect">
            <a:avLst/>
          </a:prstGeom>
          <a:noFill/>
        </p:spPr>
        <p:txBody>
          <a:bodyPr wrap="square" rtlCol="0">
            <a:spAutoFit/>
          </a:bodyPr>
          <a:lstStyle/>
          <a:p>
            <a:pPr algn="ctr"/>
            <a:r>
              <a:rPr lang="en-US" altLang="ko-KR" dirty="0"/>
              <a:t>Speed Prediction Errors</a:t>
            </a:r>
            <a:endParaRPr lang="ko-KR" altLang="en-US" dirty="0"/>
          </a:p>
        </p:txBody>
      </p:sp>
      <p:sp>
        <p:nvSpPr>
          <p:cNvPr id="9" name="TextBox 8">
            <a:extLst>
              <a:ext uri="{FF2B5EF4-FFF2-40B4-BE49-F238E27FC236}">
                <a16:creationId xmlns:a16="http://schemas.microsoft.com/office/drawing/2014/main" id="{C89B4084-3CA9-4A2C-BDE2-57839A4B722C}"/>
              </a:ext>
            </a:extLst>
          </p:cNvPr>
          <p:cNvSpPr txBox="1"/>
          <p:nvPr/>
        </p:nvSpPr>
        <p:spPr>
          <a:xfrm>
            <a:off x="5109882" y="5775805"/>
            <a:ext cx="2935263" cy="369332"/>
          </a:xfrm>
          <a:prstGeom prst="rect">
            <a:avLst/>
          </a:prstGeom>
          <a:noFill/>
        </p:spPr>
        <p:txBody>
          <a:bodyPr wrap="square" rtlCol="0">
            <a:spAutoFit/>
          </a:bodyPr>
          <a:lstStyle/>
          <a:p>
            <a:pPr algn="ctr"/>
            <a:r>
              <a:rPr lang="en-US" altLang="ko-KR" dirty="0"/>
              <a:t>Location Prediction Errors</a:t>
            </a:r>
            <a:endParaRPr lang="ko-KR" altLang="en-US" dirty="0"/>
          </a:p>
        </p:txBody>
      </p:sp>
    </p:spTree>
    <p:extLst>
      <p:ext uri="{BB962C8B-B14F-4D97-AF65-F5344CB8AC3E}">
        <p14:creationId xmlns:p14="http://schemas.microsoft.com/office/powerpoint/2010/main" val="337568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Conclusion</a:t>
            </a:r>
            <a:endParaRPr lang="ko-KR" altLang="en-US" dirty="0"/>
          </a:p>
        </p:txBody>
      </p:sp>
      <p:sp>
        <p:nvSpPr>
          <p:cNvPr id="6" name="TextBox 5">
            <a:extLst>
              <a:ext uri="{FF2B5EF4-FFF2-40B4-BE49-F238E27FC236}">
                <a16:creationId xmlns:a16="http://schemas.microsoft.com/office/drawing/2014/main" id="{BA0131E8-BF95-4DEF-A5C2-A3C6535F20D8}"/>
              </a:ext>
            </a:extLst>
          </p:cNvPr>
          <p:cNvSpPr txBox="1"/>
          <p:nvPr/>
        </p:nvSpPr>
        <p:spPr>
          <a:xfrm>
            <a:off x="524781" y="1727429"/>
            <a:ext cx="8280000" cy="350352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b="1" dirty="0"/>
              <a:t>Novel large-scale dataset for studying pedestrian crossing intention and behavior with annotations</a:t>
            </a:r>
          </a:p>
          <a:p>
            <a:pPr marL="342900" indent="-342900">
              <a:buFont typeface="Arial" panose="020B0604020202020204" pitchFamily="34" charset="0"/>
              <a:buChar char="•"/>
            </a:pPr>
            <a:endParaRPr lang="en-US" altLang="ko-KR" b="1" dirty="0"/>
          </a:p>
          <a:p>
            <a:pPr marL="342900" indent="-342900">
              <a:lnSpc>
                <a:spcPct val="150000"/>
              </a:lnSpc>
              <a:buFont typeface="Arial" panose="020B0604020202020204" pitchFamily="34" charset="0"/>
              <a:buChar char="•"/>
            </a:pPr>
            <a:r>
              <a:rPr lang="en-US" altLang="ko-KR" b="1" dirty="0"/>
              <a:t>Large-scale human experiment for acquiring reference data for crossing intention</a:t>
            </a:r>
          </a:p>
          <a:p>
            <a:pPr marL="342900" indent="-342900">
              <a:buFont typeface="Arial" panose="020B0604020202020204" pitchFamily="34" charset="0"/>
              <a:buChar char="•"/>
            </a:pPr>
            <a:endParaRPr lang="en-US" altLang="ko-KR" b="1" dirty="0"/>
          </a:p>
          <a:p>
            <a:pPr marL="342900" indent="-342900">
              <a:lnSpc>
                <a:spcPct val="150000"/>
              </a:lnSpc>
              <a:buFont typeface="Arial" panose="020B0604020202020204" pitchFamily="34" charset="0"/>
              <a:buChar char="•"/>
            </a:pPr>
            <a:r>
              <a:rPr lang="en-US" altLang="ko-KR" b="1" dirty="0"/>
              <a:t>Baseline model for pedestrian intention estimation</a:t>
            </a:r>
          </a:p>
          <a:p>
            <a:pPr marL="342900" indent="-342900">
              <a:lnSpc>
                <a:spcPct val="150000"/>
              </a:lnSpc>
              <a:buFont typeface="Arial" panose="020B0604020202020204" pitchFamily="34" charset="0"/>
              <a:buChar char="•"/>
            </a:pPr>
            <a:endParaRPr lang="en-US" altLang="ko-KR" b="1" dirty="0"/>
          </a:p>
          <a:p>
            <a:pPr marL="342900" indent="-342900">
              <a:lnSpc>
                <a:spcPct val="150000"/>
              </a:lnSpc>
              <a:buFont typeface="Arial" panose="020B0604020202020204" pitchFamily="34" charset="0"/>
              <a:buChar char="•"/>
            </a:pPr>
            <a:r>
              <a:rPr lang="en-US" altLang="ko-KR" b="1" dirty="0"/>
              <a:t>Trajectory prediction for an on-board camera</a:t>
            </a:r>
            <a:endParaRPr lang="ko-KR" altLang="en-US" b="1" dirty="0"/>
          </a:p>
        </p:txBody>
      </p:sp>
    </p:spTree>
    <p:extLst>
      <p:ext uri="{BB962C8B-B14F-4D97-AF65-F5344CB8AC3E}">
        <p14:creationId xmlns:p14="http://schemas.microsoft.com/office/powerpoint/2010/main" val="38843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FF3A-D4F8-432C-A2DC-2955E37321E4}"/>
              </a:ext>
            </a:extLst>
          </p:cNvPr>
          <p:cNvSpPr>
            <a:spLocks noGrp="1"/>
          </p:cNvSpPr>
          <p:nvPr>
            <p:ph type="title"/>
          </p:nvPr>
        </p:nvSpPr>
        <p:spPr>
          <a:xfrm>
            <a:off x="432000" y="370158"/>
            <a:ext cx="8280000" cy="907560"/>
          </a:xfrm>
        </p:spPr>
        <p:txBody>
          <a:bodyPr/>
          <a:lstStyle/>
          <a:p>
            <a:r>
              <a:rPr lang="en-US" altLang="ko-KR" dirty="0">
                <a:solidFill>
                  <a:srgbClr val="0070C0"/>
                </a:solidFill>
              </a:rPr>
              <a:t>Quiz</a:t>
            </a:r>
            <a:endParaRPr lang="ko-KR" altLang="en-US" dirty="0"/>
          </a:p>
        </p:txBody>
      </p:sp>
      <p:sp>
        <p:nvSpPr>
          <p:cNvPr id="4" name="TextBox 3">
            <a:extLst>
              <a:ext uri="{FF2B5EF4-FFF2-40B4-BE49-F238E27FC236}">
                <a16:creationId xmlns:a16="http://schemas.microsoft.com/office/drawing/2014/main" id="{A80D73DC-51CC-499F-896B-840D94299204}"/>
              </a:ext>
            </a:extLst>
          </p:cNvPr>
          <p:cNvSpPr txBox="1"/>
          <p:nvPr/>
        </p:nvSpPr>
        <p:spPr>
          <a:xfrm>
            <a:off x="623357" y="2759798"/>
            <a:ext cx="8210153" cy="2462213"/>
          </a:xfrm>
          <a:prstGeom prst="rect">
            <a:avLst/>
          </a:prstGeom>
          <a:noFill/>
        </p:spPr>
        <p:txBody>
          <a:bodyPr wrap="square" rtlCol="0">
            <a:spAutoFit/>
          </a:bodyPr>
          <a:lstStyle/>
          <a:p>
            <a:r>
              <a:rPr lang="en-US" altLang="ko-KR" sz="2200" dirty="0"/>
              <a:t>1. What architecture is the proposed model for intention estimation and trajectory prediction based on?</a:t>
            </a:r>
          </a:p>
          <a:p>
            <a:endParaRPr lang="en-US" altLang="ko-KR" sz="2200" dirty="0"/>
          </a:p>
          <a:p>
            <a:endParaRPr lang="en-US" altLang="ko-KR" sz="2200" dirty="0"/>
          </a:p>
          <a:p>
            <a:endParaRPr lang="en-US" altLang="ko-KR" sz="2200" dirty="0"/>
          </a:p>
          <a:p>
            <a:r>
              <a:rPr lang="en-US" altLang="ko-KR" sz="2200" dirty="0"/>
              <a:t>2. </a:t>
            </a:r>
            <a:r>
              <a:rPr lang="en-US" altLang="ko-KR" sz="2100" dirty="0"/>
              <a:t>Does PIE dataset include ego-vehicle sensor information? (T/F)</a:t>
            </a:r>
          </a:p>
          <a:p>
            <a:endParaRPr lang="en-US" altLang="ko-KR" sz="2200" dirty="0"/>
          </a:p>
        </p:txBody>
      </p:sp>
    </p:spTree>
    <p:extLst>
      <p:ext uri="{BB962C8B-B14F-4D97-AF65-F5344CB8AC3E}">
        <p14:creationId xmlns:p14="http://schemas.microsoft.com/office/powerpoint/2010/main" val="26701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6889-C12D-4B2C-8287-3C37D316E9ED}"/>
              </a:ext>
            </a:extLst>
          </p:cNvPr>
          <p:cNvSpPr>
            <a:spLocks noGrp="1"/>
          </p:cNvSpPr>
          <p:nvPr>
            <p:ph type="title"/>
          </p:nvPr>
        </p:nvSpPr>
        <p:spPr/>
        <p:txBody>
          <a:bodyPr/>
          <a:lstStyle/>
          <a:p>
            <a:r>
              <a:rPr lang="en-US" altLang="ko-KR" dirty="0">
                <a:solidFill>
                  <a:srgbClr val="0070C0"/>
                </a:solidFill>
              </a:rPr>
              <a:t>Review</a:t>
            </a:r>
            <a:endParaRPr lang="ko-KR" altLang="en-US" dirty="0">
              <a:solidFill>
                <a:srgbClr val="0070C0"/>
              </a:solidFill>
            </a:endParaRPr>
          </a:p>
        </p:txBody>
      </p:sp>
      <p:pic>
        <p:nvPicPr>
          <p:cNvPr id="3" name="Picture 2">
            <a:extLst>
              <a:ext uri="{FF2B5EF4-FFF2-40B4-BE49-F238E27FC236}">
                <a16:creationId xmlns:a16="http://schemas.microsoft.com/office/drawing/2014/main" id="{971AF040-B685-440E-A1F0-42DE12F8AEF1}"/>
              </a:ext>
            </a:extLst>
          </p:cNvPr>
          <p:cNvPicPr>
            <a:picLocks noChangeAspect="1"/>
          </p:cNvPicPr>
          <p:nvPr/>
        </p:nvPicPr>
        <p:blipFill>
          <a:blip r:embed="rId3"/>
          <a:stretch>
            <a:fillRect/>
          </a:stretch>
        </p:blipFill>
        <p:spPr>
          <a:xfrm>
            <a:off x="426642" y="1876173"/>
            <a:ext cx="8290716" cy="2659613"/>
          </a:xfrm>
          <a:prstGeom prst="rect">
            <a:avLst/>
          </a:prstGeom>
        </p:spPr>
      </p:pic>
      <p:sp>
        <p:nvSpPr>
          <p:cNvPr id="5" name="TextBox 4">
            <a:extLst>
              <a:ext uri="{FF2B5EF4-FFF2-40B4-BE49-F238E27FC236}">
                <a16:creationId xmlns:a16="http://schemas.microsoft.com/office/drawing/2014/main" id="{16DA2D16-38F1-4412-B053-292C82FDE18B}"/>
              </a:ext>
            </a:extLst>
          </p:cNvPr>
          <p:cNvSpPr txBox="1"/>
          <p:nvPr/>
        </p:nvSpPr>
        <p:spPr>
          <a:xfrm>
            <a:off x="346612" y="1419794"/>
            <a:ext cx="5051834" cy="369332"/>
          </a:xfrm>
          <a:prstGeom prst="rect">
            <a:avLst/>
          </a:prstGeom>
          <a:noFill/>
        </p:spPr>
        <p:txBody>
          <a:bodyPr wrap="square" rtlCol="0">
            <a:spAutoFit/>
          </a:bodyPr>
          <a:lstStyle/>
          <a:p>
            <a:r>
              <a:rPr lang="en-US" altLang="ko-KR" b="1" dirty="0" err="1"/>
              <a:t>GraphDistNet</a:t>
            </a:r>
            <a:endParaRPr lang="ko-KR" altLang="en-US" b="1" dirty="0"/>
          </a:p>
        </p:txBody>
      </p:sp>
      <p:sp>
        <p:nvSpPr>
          <p:cNvPr id="7" name="TextBox 6">
            <a:extLst>
              <a:ext uri="{FF2B5EF4-FFF2-40B4-BE49-F238E27FC236}">
                <a16:creationId xmlns:a16="http://schemas.microsoft.com/office/drawing/2014/main" id="{0179487D-03E7-46E5-B99F-2E941FE83FDF}"/>
              </a:ext>
            </a:extLst>
          </p:cNvPr>
          <p:cNvSpPr txBox="1"/>
          <p:nvPr/>
        </p:nvSpPr>
        <p:spPr>
          <a:xfrm>
            <a:off x="426642" y="4780230"/>
            <a:ext cx="8201310" cy="1754326"/>
          </a:xfrm>
          <a:prstGeom prst="rect">
            <a:avLst/>
          </a:prstGeom>
          <a:noFill/>
        </p:spPr>
        <p:txBody>
          <a:bodyPr wrap="square" rtlCol="0">
            <a:spAutoFit/>
          </a:bodyPr>
          <a:lstStyle/>
          <a:p>
            <a:pPr marL="285750" indent="-285750">
              <a:buFontTx/>
              <a:buChar char="-"/>
            </a:pPr>
            <a:r>
              <a:rPr lang="en-US" altLang="ko-KR" dirty="0"/>
              <a:t>Encoding structural information between two geometries by using edge feature-based convolutional operations</a:t>
            </a:r>
          </a:p>
          <a:p>
            <a:endParaRPr lang="en-US" altLang="ko-KR" dirty="0"/>
          </a:p>
          <a:p>
            <a:pPr marL="285750" indent="-285750">
              <a:buFontTx/>
              <a:buChar char="-"/>
            </a:pPr>
            <a:r>
              <a:rPr lang="en-US" altLang="ko-KR" dirty="0"/>
              <a:t>Predict a batch of collision distances and gradients, improving trajectory optimization robust to unseen environments</a:t>
            </a:r>
          </a:p>
          <a:p>
            <a:endParaRPr lang="ko-KR" altLang="en-US" dirty="0"/>
          </a:p>
        </p:txBody>
      </p:sp>
    </p:spTree>
    <p:extLst>
      <p:ext uri="{BB962C8B-B14F-4D97-AF65-F5344CB8AC3E}">
        <p14:creationId xmlns:p14="http://schemas.microsoft.com/office/powerpoint/2010/main" val="224828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6889-C12D-4B2C-8287-3C37D316E9ED}"/>
              </a:ext>
            </a:extLst>
          </p:cNvPr>
          <p:cNvSpPr>
            <a:spLocks noGrp="1"/>
          </p:cNvSpPr>
          <p:nvPr>
            <p:ph type="title"/>
          </p:nvPr>
        </p:nvSpPr>
        <p:spPr/>
        <p:txBody>
          <a:bodyPr/>
          <a:lstStyle/>
          <a:p>
            <a:r>
              <a:rPr lang="en-US" altLang="ko-KR" dirty="0">
                <a:solidFill>
                  <a:srgbClr val="0070C0"/>
                </a:solidFill>
              </a:rPr>
              <a:t>BACKGROUND</a:t>
            </a:r>
            <a:endParaRPr lang="ko-KR" altLang="en-US" dirty="0">
              <a:solidFill>
                <a:srgbClr val="0070C0"/>
              </a:solidFill>
            </a:endParaRPr>
          </a:p>
        </p:txBody>
      </p:sp>
      <p:sp>
        <p:nvSpPr>
          <p:cNvPr id="3" name="TextBox 2">
            <a:extLst>
              <a:ext uri="{FF2B5EF4-FFF2-40B4-BE49-F238E27FC236}">
                <a16:creationId xmlns:a16="http://schemas.microsoft.com/office/drawing/2014/main" id="{CEDE2193-4101-45E6-9413-D77972DC19D3}"/>
              </a:ext>
            </a:extLst>
          </p:cNvPr>
          <p:cNvSpPr txBox="1"/>
          <p:nvPr/>
        </p:nvSpPr>
        <p:spPr>
          <a:xfrm>
            <a:off x="419040" y="1595717"/>
            <a:ext cx="3641972" cy="430887"/>
          </a:xfrm>
          <a:prstGeom prst="rect">
            <a:avLst/>
          </a:prstGeom>
          <a:noFill/>
        </p:spPr>
        <p:txBody>
          <a:bodyPr wrap="square" rtlCol="0">
            <a:spAutoFit/>
          </a:bodyPr>
          <a:lstStyle/>
          <a:p>
            <a:r>
              <a:rPr lang="en-US" altLang="ko-KR" sz="2200" b="1" dirty="0"/>
              <a:t>Action Prediction</a:t>
            </a:r>
            <a:endParaRPr lang="ko-KR" altLang="en-US" sz="2200" b="1" dirty="0"/>
          </a:p>
        </p:txBody>
      </p:sp>
      <p:pic>
        <p:nvPicPr>
          <p:cNvPr id="5" name="Picture 4">
            <a:extLst>
              <a:ext uri="{FF2B5EF4-FFF2-40B4-BE49-F238E27FC236}">
                <a16:creationId xmlns:a16="http://schemas.microsoft.com/office/drawing/2014/main" id="{9BDA7D27-E6CF-45E1-BAFB-8E263CE9BF7B}"/>
              </a:ext>
            </a:extLst>
          </p:cNvPr>
          <p:cNvPicPr>
            <a:picLocks noChangeAspect="1"/>
          </p:cNvPicPr>
          <p:nvPr/>
        </p:nvPicPr>
        <p:blipFill>
          <a:blip r:embed="rId3"/>
          <a:stretch>
            <a:fillRect/>
          </a:stretch>
        </p:blipFill>
        <p:spPr>
          <a:xfrm>
            <a:off x="2078074" y="2416321"/>
            <a:ext cx="4987851" cy="1653655"/>
          </a:xfrm>
          <a:prstGeom prst="rect">
            <a:avLst/>
          </a:prstGeom>
        </p:spPr>
      </p:pic>
      <p:sp>
        <p:nvSpPr>
          <p:cNvPr id="7" name="TextBox 6">
            <a:extLst>
              <a:ext uri="{FF2B5EF4-FFF2-40B4-BE49-F238E27FC236}">
                <a16:creationId xmlns:a16="http://schemas.microsoft.com/office/drawing/2014/main" id="{09D5708B-AF44-400F-A6CA-7D5B1D9AD89A}"/>
              </a:ext>
            </a:extLst>
          </p:cNvPr>
          <p:cNvSpPr txBox="1"/>
          <p:nvPr/>
        </p:nvSpPr>
        <p:spPr>
          <a:xfrm>
            <a:off x="1120588" y="5011270"/>
            <a:ext cx="6902824" cy="923330"/>
          </a:xfrm>
          <a:prstGeom prst="rect">
            <a:avLst/>
          </a:prstGeom>
          <a:noFill/>
        </p:spPr>
        <p:txBody>
          <a:bodyPr wrap="square" rtlCol="0">
            <a:spAutoFit/>
          </a:bodyPr>
          <a:lstStyle/>
          <a:p>
            <a:r>
              <a:rPr lang="en-US" altLang="ko-KR" dirty="0" err="1"/>
              <a:t>Chaochao</a:t>
            </a:r>
            <a:r>
              <a:rPr lang="en-US" altLang="ko-KR" dirty="0"/>
              <a:t> Lu, Michael Hirsch, and Bernhard </a:t>
            </a:r>
            <a:r>
              <a:rPr lang="en-US" altLang="ko-KR" dirty="0" err="1"/>
              <a:t>Scholkopf</a:t>
            </a:r>
            <a:r>
              <a:rPr lang="en-US" altLang="ko-KR" dirty="0"/>
              <a:t>. Flexible </a:t>
            </a:r>
            <a:r>
              <a:rPr lang="en-US" altLang="ko-KR" dirty="0" err="1"/>
              <a:t>spatio</a:t>
            </a:r>
            <a:r>
              <a:rPr lang="en-US" altLang="ko-KR" dirty="0"/>
              <a:t>-temporal networks for video prediction. In CVPR, pages 6523–6531, 2017.</a:t>
            </a:r>
            <a:endParaRPr lang="ko-KR" altLang="en-US" dirty="0"/>
          </a:p>
        </p:txBody>
      </p:sp>
      <p:pic>
        <p:nvPicPr>
          <p:cNvPr id="8" name="Picture 7">
            <a:extLst>
              <a:ext uri="{FF2B5EF4-FFF2-40B4-BE49-F238E27FC236}">
                <a16:creationId xmlns:a16="http://schemas.microsoft.com/office/drawing/2014/main" id="{0F2DD40E-7B24-4C7D-BAAB-6021F2476693}"/>
              </a:ext>
            </a:extLst>
          </p:cNvPr>
          <p:cNvPicPr>
            <a:picLocks noChangeAspect="1"/>
          </p:cNvPicPr>
          <p:nvPr/>
        </p:nvPicPr>
        <p:blipFill>
          <a:blip r:embed="rId4"/>
          <a:stretch>
            <a:fillRect/>
          </a:stretch>
        </p:blipFill>
        <p:spPr>
          <a:xfrm>
            <a:off x="2078074" y="4069976"/>
            <a:ext cx="4987850" cy="851648"/>
          </a:xfrm>
          <a:prstGeom prst="rect">
            <a:avLst/>
          </a:prstGeom>
        </p:spPr>
      </p:pic>
    </p:spTree>
    <p:extLst>
      <p:ext uri="{BB962C8B-B14F-4D97-AF65-F5344CB8AC3E}">
        <p14:creationId xmlns:p14="http://schemas.microsoft.com/office/powerpoint/2010/main" val="251865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Background</a:t>
            </a:r>
            <a:endParaRPr lang="ko-KR" altLang="en-US" dirty="0"/>
          </a:p>
        </p:txBody>
      </p:sp>
      <p:sp>
        <p:nvSpPr>
          <p:cNvPr id="7" name="TextBox 6">
            <a:extLst>
              <a:ext uri="{FF2B5EF4-FFF2-40B4-BE49-F238E27FC236}">
                <a16:creationId xmlns:a16="http://schemas.microsoft.com/office/drawing/2014/main" id="{C6BA540B-5311-473E-939E-FA36526E999B}"/>
              </a:ext>
            </a:extLst>
          </p:cNvPr>
          <p:cNvSpPr txBox="1"/>
          <p:nvPr/>
        </p:nvSpPr>
        <p:spPr>
          <a:xfrm>
            <a:off x="419039" y="1595717"/>
            <a:ext cx="5058395" cy="430887"/>
          </a:xfrm>
          <a:prstGeom prst="rect">
            <a:avLst/>
          </a:prstGeom>
          <a:noFill/>
        </p:spPr>
        <p:txBody>
          <a:bodyPr wrap="square" rtlCol="0">
            <a:spAutoFit/>
          </a:bodyPr>
          <a:lstStyle/>
          <a:p>
            <a:r>
              <a:rPr lang="en-US" altLang="ko-KR" sz="2200" b="1" dirty="0"/>
              <a:t>Behavior and Trajectory Estimation</a:t>
            </a:r>
            <a:endParaRPr lang="ko-KR" altLang="en-US" sz="2200" b="1" dirty="0"/>
          </a:p>
        </p:txBody>
      </p:sp>
      <p:sp>
        <p:nvSpPr>
          <p:cNvPr id="9" name="TextBox 8">
            <a:extLst>
              <a:ext uri="{FF2B5EF4-FFF2-40B4-BE49-F238E27FC236}">
                <a16:creationId xmlns:a16="http://schemas.microsoft.com/office/drawing/2014/main" id="{5DFA6B80-514C-4C32-AF56-1800F95AA769}"/>
              </a:ext>
            </a:extLst>
          </p:cNvPr>
          <p:cNvSpPr txBox="1"/>
          <p:nvPr/>
        </p:nvSpPr>
        <p:spPr>
          <a:xfrm>
            <a:off x="1120588" y="5011270"/>
            <a:ext cx="6902824" cy="923330"/>
          </a:xfrm>
          <a:prstGeom prst="rect">
            <a:avLst/>
          </a:prstGeom>
          <a:noFill/>
        </p:spPr>
        <p:txBody>
          <a:bodyPr wrap="square" rtlCol="0">
            <a:spAutoFit/>
          </a:bodyPr>
          <a:lstStyle/>
          <a:p>
            <a:r>
              <a:rPr lang="en-US" altLang="ko-KR" dirty="0" err="1"/>
              <a:t>Apratim</a:t>
            </a:r>
            <a:r>
              <a:rPr lang="en-US" altLang="ko-KR" dirty="0"/>
              <a:t> Bhattacharyya, Mario Fritz, and </a:t>
            </a:r>
            <a:r>
              <a:rPr lang="en-US" altLang="ko-KR" dirty="0" err="1"/>
              <a:t>Bernt</a:t>
            </a:r>
            <a:r>
              <a:rPr lang="en-US" altLang="ko-KR" dirty="0"/>
              <a:t> Schiele. Long-term on-board prediction of people in traffic scenes under uncertainty. In CVPR, pages 4194–4202, 2018.</a:t>
            </a:r>
            <a:endParaRPr lang="ko-KR" altLang="en-US" dirty="0"/>
          </a:p>
        </p:txBody>
      </p:sp>
      <p:pic>
        <p:nvPicPr>
          <p:cNvPr id="3" name="Picture 2">
            <a:extLst>
              <a:ext uri="{FF2B5EF4-FFF2-40B4-BE49-F238E27FC236}">
                <a16:creationId xmlns:a16="http://schemas.microsoft.com/office/drawing/2014/main" id="{0F6777D7-EBE9-4E6D-A303-22AF48D17C78}"/>
              </a:ext>
            </a:extLst>
          </p:cNvPr>
          <p:cNvPicPr>
            <a:picLocks noChangeAspect="1"/>
          </p:cNvPicPr>
          <p:nvPr/>
        </p:nvPicPr>
        <p:blipFill>
          <a:blip r:embed="rId3"/>
          <a:stretch>
            <a:fillRect/>
          </a:stretch>
        </p:blipFill>
        <p:spPr>
          <a:xfrm>
            <a:off x="1591588" y="2952370"/>
            <a:ext cx="5934903" cy="1419423"/>
          </a:xfrm>
          <a:prstGeom prst="rect">
            <a:avLst/>
          </a:prstGeom>
        </p:spPr>
      </p:pic>
    </p:spTree>
    <p:extLst>
      <p:ext uri="{BB962C8B-B14F-4D97-AF65-F5344CB8AC3E}">
        <p14:creationId xmlns:p14="http://schemas.microsoft.com/office/powerpoint/2010/main" val="160999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Background</a:t>
            </a:r>
            <a:endParaRPr lang="ko-KR" altLang="en-US" dirty="0"/>
          </a:p>
        </p:txBody>
      </p:sp>
      <p:sp>
        <p:nvSpPr>
          <p:cNvPr id="7" name="TextBox 6">
            <a:extLst>
              <a:ext uri="{FF2B5EF4-FFF2-40B4-BE49-F238E27FC236}">
                <a16:creationId xmlns:a16="http://schemas.microsoft.com/office/drawing/2014/main" id="{C6BA540B-5311-473E-939E-FA36526E999B}"/>
              </a:ext>
            </a:extLst>
          </p:cNvPr>
          <p:cNvSpPr txBox="1"/>
          <p:nvPr/>
        </p:nvSpPr>
        <p:spPr>
          <a:xfrm>
            <a:off x="419040" y="1595717"/>
            <a:ext cx="3641972" cy="430887"/>
          </a:xfrm>
          <a:prstGeom prst="rect">
            <a:avLst/>
          </a:prstGeom>
          <a:noFill/>
        </p:spPr>
        <p:txBody>
          <a:bodyPr wrap="square" rtlCol="0">
            <a:spAutoFit/>
          </a:bodyPr>
          <a:lstStyle/>
          <a:p>
            <a:r>
              <a:rPr lang="en-US" altLang="ko-KR" sz="2200" b="1" dirty="0"/>
              <a:t>Intention Estimation</a:t>
            </a:r>
            <a:endParaRPr lang="ko-KR" altLang="en-US" sz="2200" b="1" dirty="0"/>
          </a:p>
        </p:txBody>
      </p:sp>
      <p:sp>
        <p:nvSpPr>
          <p:cNvPr id="4" name="TextBox 3">
            <a:extLst>
              <a:ext uri="{FF2B5EF4-FFF2-40B4-BE49-F238E27FC236}">
                <a16:creationId xmlns:a16="http://schemas.microsoft.com/office/drawing/2014/main" id="{1FF6C177-93D8-44AE-ADAC-528C456F85AA}"/>
              </a:ext>
            </a:extLst>
          </p:cNvPr>
          <p:cNvSpPr txBox="1"/>
          <p:nvPr/>
        </p:nvSpPr>
        <p:spPr>
          <a:xfrm>
            <a:off x="1120588" y="5011270"/>
            <a:ext cx="6902824" cy="923330"/>
          </a:xfrm>
          <a:prstGeom prst="rect">
            <a:avLst/>
          </a:prstGeom>
          <a:noFill/>
        </p:spPr>
        <p:txBody>
          <a:bodyPr wrap="square" rtlCol="0">
            <a:spAutoFit/>
          </a:bodyPr>
          <a:lstStyle/>
          <a:p>
            <a:r>
              <a:rPr lang="en-US" altLang="ko-KR" dirty="0" err="1"/>
              <a:t>Friederike</a:t>
            </a:r>
            <a:r>
              <a:rPr lang="en-US" altLang="ko-KR" dirty="0"/>
              <a:t> Schneemann and Patrick Heinemann. Context based detection of pedestrian crossing intention for autonomous driving in urban environments. In IROS, pages 2243–2248, 2016.</a:t>
            </a:r>
            <a:endParaRPr lang="ko-KR" altLang="en-US" dirty="0"/>
          </a:p>
        </p:txBody>
      </p:sp>
      <p:pic>
        <p:nvPicPr>
          <p:cNvPr id="5" name="Picture 4">
            <a:extLst>
              <a:ext uri="{FF2B5EF4-FFF2-40B4-BE49-F238E27FC236}">
                <a16:creationId xmlns:a16="http://schemas.microsoft.com/office/drawing/2014/main" id="{DAFA139B-8DA5-4C69-B3C1-A8EE9C6E8A87}"/>
              </a:ext>
            </a:extLst>
          </p:cNvPr>
          <p:cNvPicPr>
            <a:picLocks noChangeAspect="1"/>
          </p:cNvPicPr>
          <p:nvPr/>
        </p:nvPicPr>
        <p:blipFill>
          <a:blip r:embed="rId3"/>
          <a:stretch>
            <a:fillRect/>
          </a:stretch>
        </p:blipFill>
        <p:spPr>
          <a:xfrm>
            <a:off x="2153642" y="2675857"/>
            <a:ext cx="4810796" cy="1686160"/>
          </a:xfrm>
          <a:prstGeom prst="rect">
            <a:avLst/>
          </a:prstGeom>
        </p:spPr>
      </p:pic>
    </p:spTree>
    <p:extLst>
      <p:ext uri="{BB962C8B-B14F-4D97-AF65-F5344CB8AC3E}">
        <p14:creationId xmlns:p14="http://schemas.microsoft.com/office/powerpoint/2010/main" val="30435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Contribution</a:t>
            </a:r>
            <a:endParaRPr lang="ko-KR" altLang="en-US" dirty="0"/>
          </a:p>
        </p:txBody>
      </p:sp>
      <p:sp>
        <p:nvSpPr>
          <p:cNvPr id="3" name="TextBox 2">
            <a:extLst>
              <a:ext uri="{FF2B5EF4-FFF2-40B4-BE49-F238E27FC236}">
                <a16:creationId xmlns:a16="http://schemas.microsoft.com/office/drawing/2014/main" id="{98093417-F3F6-4238-B87B-3E07DA56FB36}"/>
              </a:ext>
            </a:extLst>
          </p:cNvPr>
          <p:cNvSpPr txBox="1"/>
          <p:nvPr/>
        </p:nvSpPr>
        <p:spPr>
          <a:xfrm>
            <a:off x="735106" y="1972235"/>
            <a:ext cx="7620000" cy="3970318"/>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A large-scale pedestrian intention estimation (PIE) dataset which includes hours of video footage of pedestrians at various types of crosswalks collected using a calibrated on-board camera</a:t>
            </a:r>
            <a:r>
              <a:rPr lang="ko-KR" altLang="en-US" dirty="0"/>
              <a:t> </a:t>
            </a:r>
            <a:r>
              <a:rPr lang="en-US" altLang="ko-KR" dirty="0"/>
              <a:t>with ego-vehicle information</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A human baseline for pedestrian intention estimation established by conducting in-lab and largescale online experiments involving human subjects of different ages and driving backgrounds</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Algorithm that combines past trajectory information and local visual context for predicting pedestrians’ intention of crossing</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Trajectory prediction algorithm that achieves state-of-the-art performance on PIE and JAAD datasets</a:t>
            </a:r>
          </a:p>
        </p:txBody>
      </p:sp>
    </p:spTree>
    <p:extLst>
      <p:ext uri="{BB962C8B-B14F-4D97-AF65-F5344CB8AC3E}">
        <p14:creationId xmlns:p14="http://schemas.microsoft.com/office/powerpoint/2010/main" val="135751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Dataset</a:t>
            </a:r>
            <a:endParaRPr lang="ko-KR" altLang="en-US" dirty="0"/>
          </a:p>
        </p:txBody>
      </p:sp>
      <p:sp>
        <p:nvSpPr>
          <p:cNvPr id="5" name="TextBox 4">
            <a:extLst>
              <a:ext uri="{FF2B5EF4-FFF2-40B4-BE49-F238E27FC236}">
                <a16:creationId xmlns:a16="http://schemas.microsoft.com/office/drawing/2014/main" id="{9958D4BD-CC76-4723-B638-765462B3B85E}"/>
              </a:ext>
            </a:extLst>
          </p:cNvPr>
          <p:cNvSpPr txBox="1"/>
          <p:nvPr/>
        </p:nvSpPr>
        <p:spPr>
          <a:xfrm>
            <a:off x="825240" y="5111262"/>
            <a:ext cx="7467600" cy="646331"/>
          </a:xfrm>
          <a:prstGeom prst="rect">
            <a:avLst/>
          </a:prstGeom>
          <a:noFill/>
        </p:spPr>
        <p:txBody>
          <a:bodyPr wrap="square" rtlCol="0">
            <a:spAutoFit/>
          </a:bodyPr>
          <a:lstStyle/>
          <a:p>
            <a:pPr algn="ctr"/>
            <a:r>
              <a:rPr lang="en-US" altLang="ko-KR" b="1" dirty="0"/>
              <a:t>Comparison with recently proposed dataset containing pedestrian samples with temporal correspondence</a:t>
            </a:r>
            <a:endParaRPr lang="ko-KR" altLang="en-US" b="1" dirty="0"/>
          </a:p>
        </p:txBody>
      </p:sp>
      <p:pic>
        <p:nvPicPr>
          <p:cNvPr id="3" name="Picture 2">
            <a:extLst>
              <a:ext uri="{FF2B5EF4-FFF2-40B4-BE49-F238E27FC236}">
                <a16:creationId xmlns:a16="http://schemas.microsoft.com/office/drawing/2014/main" id="{7BFE2683-9397-467D-A499-A501EB93CF66}"/>
              </a:ext>
            </a:extLst>
          </p:cNvPr>
          <p:cNvPicPr>
            <a:picLocks noChangeAspect="1"/>
          </p:cNvPicPr>
          <p:nvPr/>
        </p:nvPicPr>
        <p:blipFill>
          <a:blip r:embed="rId3"/>
          <a:stretch>
            <a:fillRect/>
          </a:stretch>
        </p:blipFill>
        <p:spPr>
          <a:xfrm>
            <a:off x="1724957" y="2138182"/>
            <a:ext cx="5668166" cy="2581635"/>
          </a:xfrm>
          <a:prstGeom prst="rect">
            <a:avLst/>
          </a:prstGeom>
        </p:spPr>
      </p:pic>
    </p:spTree>
    <p:extLst>
      <p:ext uri="{BB962C8B-B14F-4D97-AF65-F5344CB8AC3E}">
        <p14:creationId xmlns:p14="http://schemas.microsoft.com/office/powerpoint/2010/main" val="151422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Human Experiment (Intention)</a:t>
            </a:r>
            <a:endParaRPr lang="ko-KR" altLang="en-US" dirty="0"/>
          </a:p>
        </p:txBody>
      </p:sp>
      <p:pic>
        <p:nvPicPr>
          <p:cNvPr id="3" name="Picture 2">
            <a:extLst>
              <a:ext uri="{FF2B5EF4-FFF2-40B4-BE49-F238E27FC236}">
                <a16:creationId xmlns:a16="http://schemas.microsoft.com/office/drawing/2014/main" id="{62A3CDEC-041F-4AC8-92FB-864A21E3D624}"/>
              </a:ext>
            </a:extLst>
          </p:cNvPr>
          <p:cNvPicPr>
            <a:picLocks noChangeAspect="1"/>
          </p:cNvPicPr>
          <p:nvPr/>
        </p:nvPicPr>
        <p:blipFill>
          <a:blip r:embed="rId2"/>
          <a:stretch>
            <a:fillRect/>
          </a:stretch>
        </p:blipFill>
        <p:spPr>
          <a:xfrm>
            <a:off x="1569614" y="2088659"/>
            <a:ext cx="6004771" cy="1990282"/>
          </a:xfrm>
          <a:prstGeom prst="rect">
            <a:avLst/>
          </a:prstGeom>
        </p:spPr>
      </p:pic>
      <p:graphicFrame>
        <p:nvGraphicFramePr>
          <p:cNvPr id="6" name="Table 5">
            <a:extLst>
              <a:ext uri="{FF2B5EF4-FFF2-40B4-BE49-F238E27FC236}">
                <a16:creationId xmlns:a16="http://schemas.microsoft.com/office/drawing/2014/main" id="{41F2F329-3BCE-4791-A9EA-CA8976FDEFD5}"/>
              </a:ext>
            </a:extLst>
          </p:cNvPr>
          <p:cNvGraphicFramePr>
            <a:graphicFrameLocks noGrp="1"/>
          </p:cNvGraphicFramePr>
          <p:nvPr>
            <p:extLst>
              <p:ext uri="{D42A27DB-BD31-4B8C-83A1-F6EECF244321}">
                <p14:modId xmlns:p14="http://schemas.microsoft.com/office/powerpoint/2010/main" val="3246574827"/>
              </p:ext>
            </p:extLst>
          </p:nvPr>
        </p:nvGraphicFramePr>
        <p:xfrm>
          <a:off x="1569614" y="4591260"/>
          <a:ext cx="6096000" cy="1656080"/>
        </p:xfrm>
        <a:graphic>
          <a:graphicData uri="http://schemas.openxmlformats.org/drawingml/2006/table">
            <a:tbl>
              <a:tblPr firstRow="1" firstCol="1" bandRow="1">
                <a:tableStyleId>{00A15C55-8517-42AA-B614-E9B94910E393}</a:tableStyleId>
              </a:tblPr>
              <a:tblGrid>
                <a:gridCol w="2032000">
                  <a:extLst>
                    <a:ext uri="{9D8B030D-6E8A-4147-A177-3AD203B41FA5}">
                      <a16:colId xmlns:a16="http://schemas.microsoft.com/office/drawing/2014/main" val="541148047"/>
                    </a:ext>
                  </a:extLst>
                </a:gridCol>
                <a:gridCol w="2032000">
                  <a:extLst>
                    <a:ext uri="{9D8B030D-6E8A-4147-A177-3AD203B41FA5}">
                      <a16:colId xmlns:a16="http://schemas.microsoft.com/office/drawing/2014/main" val="3921871821"/>
                    </a:ext>
                  </a:extLst>
                </a:gridCol>
                <a:gridCol w="2032000">
                  <a:extLst>
                    <a:ext uri="{9D8B030D-6E8A-4147-A177-3AD203B41FA5}">
                      <a16:colId xmlns:a16="http://schemas.microsoft.com/office/drawing/2014/main" val="297627140"/>
                    </a:ext>
                  </a:extLst>
                </a:gridCol>
              </a:tblGrid>
              <a:tr h="370840">
                <a:tc>
                  <a:txBody>
                    <a:bodyPr/>
                    <a:lstStyle/>
                    <a:p>
                      <a:pPr latinLnBrk="1"/>
                      <a:endParaRPr lang="ko-KR" altLang="en-US" dirty="0"/>
                    </a:p>
                  </a:txBody>
                  <a:tcPr/>
                </a:tc>
                <a:tc>
                  <a:txBody>
                    <a:bodyPr/>
                    <a:lstStyle/>
                    <a:p>
                      <a:pPr latinLnBrk="1"/>
                      <a:r>
                        <a:rPr lang="en-US" altLang="ko-KR" dirty="0"/>
                        <a:t>Lab Participant</a:t>
                      </a:r>
                      <a:endParaRPr lang="ko-KR" altLang="en-US" dirty="0"/>
                    </a:p>
                  </a:txBody>
                  <a:tcPr/>
                </a:tc>
                <a:tc>
                  <a:txBody>
                    <a:bodyPr/>
                    <a:lstStyle/>
                    <a:p>
                      <a:pPr latinLnBrk="1"/>
                      <a:r>
                        <a:rPr lang="en-US" altLang="ko-KR" dirty="0"/>
                        <a:t>AMT Participant</a:t>
                      </a:r>
                      <a:endParaRPr lang="ko-KR" altLang="en-US" dirty="0"/>
                    </a:p>
                  </a:txBody>
                  <a:tcPr/>
                </a:tc>
                <a:extLst>
                  <a:ext uri="{0D108BD9-81ED-4DB2-BD59-A6C34878D82A}">
                    <a16:rowId xmlns:a16="http://schemas.microsoft.com/office/drawing/2014/main" val="631097168"/>
                  </a:ext>
                </a:extLst>
              </a:tr>
              <a:tr h="370840">
                <a:tc>
                  <a:txBody>
                    <a:bodyPr/>
                    <a:lstStyle/>
                    <a:p>
                      <a:pPr algn="ctr" latinLnBrk="1"/>
                      <a:r>
                        <a:rPr lang="en-US" altLang="ko-KR" dirty="0"/>
                        <a:t>ICC</a:t>
                      </a:r>
                      <a:r>
                        <a:rPr lang="en-US" altLang="ko-KR" baseline="30000" dirty="0"/>
                        <a:t>2</a:t>
                      </a:r>
                      <a:endParaRPr lang="ko-KR" altLang="en-US" dirty="0"/>
                    </a:p>
                  </a:txBody>
                  <a:tcPr/>
                </a:tc>
                <a:tc>
                  <a:txBody>
                    <a:bodyPr/>
                    <a:lstStyle/>
                    <a:p>
                      <a:pPr algn="ctr" latinLnBrk="1"/>
                      <a:r>
                        <a:rPr lang="en-US" altLang="ko-KR" dirty="0"/>
                        <a:t>0.97</a:t>
                      </a:r>
                      <a:endParaRPr lang="ko-KR" altLang="en-US" dirty="0"/>
                    </a:p>
                  </a:txBody>
                  <a:tcPr/>
                </a:tc>
                <a:tc>
                  <a:txBody>
                    <a:bodyPr/>
                    <a:lstStyle/>
                    <a:p>
                      <a:pPr algn="ctr" latinLnBrk="1"/>
                      <a:r>
                        <a:rPr lang="en-US" altLang="ko-KR" dirty="0"/>
                        <a:t>0.93</a:t>
                      </a:r>
                      <a:endParaRPr lang="ko-KR" altLang="en-US" dirty="0"/>
                    </a:p>
                  </a:txBody>
                  <a:tcPr/>
                </a:tc>
                <a:extLst>
                  <a:ext uri="{0D108BD9-81ED-4DB2-BD59-A6C34878D82A}">
                    <a16:rowId xmlns:a16="http://schemas.microsoft.com/office/drawing/2014/main" val="1182574539"/>
                  </a:ext>
                </a:extLst>
              </a:tr>
              <a:tr h="370840">
                <a:tc>
                  <a:txBody>
                    <a:bodyPr/>
                    <a:lstStyle/>
                    <a:p>
                      <a:pPr algn="ctr" latinLnBrk="1"/>
                      <a:r>
                        <a:rPr lang="en-US" altLang="ko-KR" dirty="0"/>
                        <a:t>Pearson Correlation Coefficient</a:t>
                      </a:r>
                      <a:endParaRPr lang="ko-KR" altLang="en-US" dirty="0"/>
                    </a:p>
                  </a:txBody>
                  <a:tcPr/>
                </a:tc>
                <a:tc gridSpan="2">
                  <a:txBody>
                    <a:bodyPr/>
                    <a:lstStyle/>
                    <a:p>
                      <a:pPr algn="ctr" latinLnBrk="1"/>
                      <a:endParaRPr lang="en-US" altLang="ko-KR" dirty="0"/>
                    </a:p>
                    <a:p>
                      <a:pPr algn="ctr" latinLnBrk="1"/>
                      <a:r>
                        <a:rPr lang="en-US" altLang="ko-KR" dirty="0"/>
                        <a:t>0.90</a:t>
                      </a:r>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53756259"/>
                  </a:ext>
                </a:extLst>
              </a:tr>
            </a:tbl>
          </a:graphicData>
        </a:graphic>
      </p:graphicFrame>
    </p:spTree>
    <p:extLst>
      <p:ext uri="{BB962C8B-B14F-4D97-AF65-F5344CB8AC3E}">
        <p14:creationId xmlns:p14="http://schemas.microsoft.com/office/powerpoint/2010/main" val="153995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sz="3600" dirty="0">
                <a:solidFill>
                  <a:srgbClr val="0070C0"/>
                </a:solidFill>
              </a:rPr>
              <a:t>Intention Estimation and Trajectory Prediction Framework</a:t>
            </a:r>
            <a:endParaRPr lang="ko-KR" altLang="en-US" sz="3600" dirty="0"/>
          </a:p>
        </p:txBody>
      </p:sp>
      <p:pic>
        <p:nvPicPr>
          <p:cNvPr id="3" name="Picture 2">
            <a:extLst>
              <a:ext uri="{FF2B5EF4-FFF2-40B4-BE49-F238E27FC236}">
                <a16:creationId xmlns:a16="http://schemas.microsoft.com/office/drawing/2014/main" id="{08C54E7C-936B-4467-9B77-D1E626D19E36}"/>
              </a:ext>
            </a:extLst>
          </p:cNvPr>
          <p:cNvPicPr>
            <a:picLocks noChangeAspect="1"/>
          </p:cNvPicPr>
          <p:nvPr/>
        </p:nvPicPr>
        <p:blipFill>
          <a:blip r:embed="rId2"/>
          <a:stretch>
            <a:fillRect/>
          </a:stretch>
        </p:blipFill>
        <p:spPr>
          <a:xfrm>
            <a:off x="202875" y="1515442"/>
            <a:ext cx="7779026" cy="3827115"/>
          </a:xfrm>
          <a:prstGeom prst="rect">
            <a:avLst/>
          </a:prstGeom>
        </p:spPr>
      </p:pic>
      <p:sp>
        <p:nvSpPr>
          <p:cNvPr id="7" name="TextBox 6">
            <a:extLst>
              <a:ext uri="{FF2B5EF4-FFF2-40B4-BE49-F238E27FC236}">
                <a16:creationId xmlns:a16="http://schemas.microsoft.com/office/drawing/2014/main" id="{94557C8A-65BB-41E8-95C4-1F4B3E8C1AD2}"/>
              </a:ext>
            </a:extLst>
          </p:cNvPr>
          <p:cNvSpPr txBox="1"/>
          <p:nvPr/>
        </p:nvSpPr>
        <p:spPr>
          <a:xfrm>
            <a:off x="851647" y="5360080"/>
            <a:ext cx="6230470" cy="1200329"/>
          </a:xfrm>
          <a:prstGeom prst="rect">
            <a:avLst/>
          </a:prstGeom>
          <a:noFill/>
        </p:spPr>
        <p:txBody>
          <a:bodyPr wrap="square" rtlCol="0">
            <a:spAutoFit/>
          </a:bodyPr>
          <a:lstStyle/>
          <a:p>
            <a:r>
              <a:rPr lang="en-US" altLang="ko-KR" i="1" dirty="0"/>
              <a:t>l </a:t>
            </a:r>
            <a:r>
              <a:rPr lang="en-US" altLang="ko-KR" dirty="0"/>
              <a:t>= bounding box around the pedestrian</a:t>
            </a:r>
          </a:p>
          <a:p>
            <a:r>
              <a:rPr lang="en-US" altLang="ko-KR" i="1" dirty="0"/>
              <a:t>c = </a:t>
            </a:r>
            <a:r>
              <a:rPr lang="en-US" altLang="ko-KR" dirty="0"/>
              <a:t>context around pedestrian</a:t>
            </a:r>
          </a:p>
          <a:p>
            <a:r>
              <a:rPr lang="en-US" altLang="ko-KR" i="1" dirty="0"/>
              <a:t>s = </a:t>
            </a:r>
            <a:r>
              <a:rPr lang="en-US" altLang="ko-KR" dirty="0"/>
              <a:t>predicted future speed of the ego-vehicle</a:t>
            </a:r>
            <a:endParaRPr lang="en-US" altLang="ko-KR" i="1" dirty="0"/>
          </a:p>
          <a:p>
            <a:endParaRPr lang="ko-KR" altLang="en-US" i="1" dirty="0"/>
          </a:p>
        </p:txBody>
      </p:sp>
      <p:sp>
        <p:nvSpPr>
          <p:cNvPr id="10" name="TextBox 9">
            <a:extLst>
              <a:ext uri="{FF2B5EF4-FFF2-40B4-BE49-F238E27FC236}">
                <a16:creationId xmlns:a16="http://schemas.microsoft.com/office/drawing/2014/main" id="{3DA49DCD-BCBD-4701-B17E-94F90B62A8FF}"/>
              </a:ext>
            </a:extLst>
          </p:cNvPr>
          <p:cNvSpPr txBox="1"/>
          <p:nvPr/>
        </p:nvSpPr>
        <p:spPr>
          <a:xfrm>
            <a:off x="419040" y="1416424"/>
            <a:ext cx="4518212" cy="369332"/>
          </a:xfrm>
          <a:prstGeom prst="rect">
            <a:avLst/>
          </a:prstGeom>
          <a:noFill/>
        </p:spPr>
        <p:txBody>
          <a:bodyPr wrap="square" rtlCol="0">
            <a:spAutoFit/>
          </a:bodyPr>
          <a:lstStyle/>
          <a:p>
            <a:r>
              <a:rPr lang="en-US" altLang="ko-KR" b="1" dirty="0"/>
              <a:t>RNN encoder-decoder architecture</a:t>
            </a:r>
            <a:endParaRPr lang="ko-KR" altLang="en-US" b="1" dirty="0"/>
          </a:p>
        </p:txBody>
      </p:sp>
    </p:spTree>
    <p:extLst>
      <p:ext uri="{BB962C8B-B14F-4D97-AF65-F5344CB8AC3E}">
        <p14:creationId xmlns:p14="http://schemas.microsoft.com/office/powerpoint/2010/main" val="99069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21240</TotalTime>
  <Pages>3</Pages>
  <Words>675</Words>
  <Application>Microsoft Office PowerPoint</Application>
  <PresentationFormat>On-screen Show (4:3)</PresentationFormat>
  <Paragraphs>86</Paragraphs>
  <Slides>13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DejaVu Sans</vt:lpstr>
      <vt:lpstr>MS Gothic</vt:lpstr>
      <vt:lpstr>굴림</vt:lpstr>
      <vt:lpstr>Arial</vt:lpstr>
      <vt:lpstr>Symbol</vt:lpstr>
      <vt:lpstr>Tahoma</vt:lpstr>
      <vt:lpstr>Times New Roman</vt:lpstr>
      <vt:lpstr>Wingdings</vt:lpstr>
      <vt:lpstr>Office Theme</vt:lpstr>
      <vt:lpstr>Office Theme</vt:lpstr>
      <vt:lpstr>PowerPoint Presentation</vt:lpstr>
      <vt:lpstr>Review</vt:lpstr>
      <vt:lpstr>BACKGROUND</vt:lpstr>
      <vt:lpstr>Background</vt:lpstr>
      <vt:lpstr>Background</vt:lpstr>
      <vt:lpstr>Contribution</vt:lpstr>
      <vt:lpstr>Dataset</vt:lpstr>
      <vt:lpstr>Human Experiment (Intention)</vt:lpstr>
      <vt:lpstr>Intention Estimation and Trajectory Prediction Framework</vt:lpstr>
      <vt:lpstr>Evaluation</vt:lpstr>
      <vt:lpstr>Evaluation</vt:lpstr>
      <vt:lpstr>Conclusion</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
  <dc:creator>sungeui</dc:creator>
  <dc:description/>
  <cp:lastModifiedBy>유제인</cp:lastModifiedBy>
  <cp:revision>1941</cp:revision>
  <cp:lastPrinted>1998-03-18T16:08:13Z</cp:lastPrinted>
  <dcterms:created xsi:type="dcterms:W3CDTF">1998-03-18T13:44:31Z</dcterms:created>
  <dcterms:modified xsi:type="dcterms:W3CDTF">2023-11-19T22:57:03Z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