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377" r:id="rId3"/>
    <p:sldId id="349" r:id="rId4"/>
    <p:sldId id="419" r:id="rId5"/>
    <p:sldId id="410" r:id="rId6"/>
    <p:sldId id="405" r:id="rId7"/>
    <p:sldId id="422" r:id="rId8"/>
    <p:sldId id="425" r:id="rId9"/>
    <p:sldId id="411" r:id="rId10"/>
    <p:sldId id="413" r:id="rId11"/>
    <p:sldId id="418" r:id="rId12"/>
    <p:sldId id="423" r:id="rId13"/>
    <p:sldId id="417" r:id="rId14"/>
    <p:sldId id="424" r:id="rId15"/>
    <p:sldId id="412" r:id="rId16"/>
    <p:sldId id="414" r:id="rId17"/>
  </p:sldIdLst>
  <p:sldSz cx="9144000" cy="6858000" type="screen4x3"/>
  <p:notesSz cx="6858000" cy="9199563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장 충수" initials="장충" lastIdx="2" clrIdx="0">
    <p:extLst>
      <p:ext uri="{19B8F6BF-5375-455C-9EA6-DF929625EA0E}">
        <p15:presenceInfo xmlns:p15="http://schemas.microsoft.com/office/powerpoint/2012/main" userId="b855ccb03dffa1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3333FF"/>
    <a:srgbClr val="1D02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BB573-740A-4743-9385-CD3CA9BD1693}" v="1423" dt="2020-05-28T06:48:46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8" autoAdjust="0"/>
    <p:restoredTop sz="67380" autoAdjust="0"/>
  </p:normalViewPr>
  <p:slideViewPr>
    <p:cSldViewPr snapToGrid="0">
      <p:cViewPr varScale="1">
        <p:scale>
          <a:sx n="57" d="100"/>
          <a:sy n="57" d="100"/>
        </p:scale>
        <p:origin x="2506" y="62"/>
      </p:cViewPr>
      <p:guideLst>
        <p:guide orient="horz"/>
        <p:guide pos="26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9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25" tIns="47900" rIns="95825" bIns="479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:notes"/>
          <p:cNvSpPr/>
          <p:nvPr/>
        </p:nvSpPr>
        <p:spPr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50" tIns="0" rIns="191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52" name="Google Shape;52;p1:notes"/>
          <p:cNvSpPr/>
          <p:nvPr/>
        </p:nvSpPr>
        <p:spPr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/>
          <p:nvPr/>
        </p:nvSpPr>
        <p:spPr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b="0" dirty="0"/>
              <a:t>Hello, all Today,</a:t>
            </a:r>
            <a:r>
              <a:rPr lang="en-US" altLang="ko-KR" b="0" baseline="0" dirty="0"/>
              <a:t> I’ll talk about my project outline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sz="1200" b="0" baseline="0" dirty="0">
                <a:solidFill>
                  <a:srgbClr val="0000FF"/>
                </a:solidFill>
              </a:rPr>
              <a:t>My project topic is about 3d city modeling from multi sensor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sz="1200" b="0" baseline="0" dirty="0">
                <a:solidFill>
                  <a:srgbClr val="0000FF"/>
                </a:solidFill>
              </a:rPr>
              <a:t>sensor is mainly </a:t>
            </a:r>
            <a:r>
              <a:rPr lang="en-US" altLang="ko-KR" sz="1200" b="0" baseline="0" dirty="0" err="1">
                <a:solidFill>
                  <a:srgbClr val="0000FF"/>
                </a:solidFill>
              </a:rPr>
              <a:t>satellate</a:t>
            </a:r>
            <a:r>
              <a:rPr lang="en-US" altLang="ko-KR" sz="1200" b="0" baseline="0" dirty="0">
                <a:solidFill>
                  <a:srgbClr val="0000FF"/>
                </a:solidFill>
              </a:rPr>
              <a:t> and </a:t>
            </a:r>
            <a:r>
              <a:rPr lang="en-US" altLang="ko-KR" sz="1200" b="0" baseline="0" dirty="0" err="1">
                <a:solidFill>
                  <a:srgbClr val="0000FF"/>
                </a:solidFill>
              </a:rPr>
              <a:t>airbon</a:t>
            </a:r>
            <a:r>
              <a:rPr lang="en-US" altLang="ko-KR" sz="1200" b="0" baseline="0" dirty="0">
                <a:solidFill>
                  <a:srgbClr val="0000FF"/>
                </a:solidFill>
              </a:rPr>
              <a:t> imagery</a:t>
            </a:r>
            <a:endParaRPr lang="en-US" altLang="ko-KR" sz="1200" b="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b="0" baseline="0" dirty="0"/>
              <a:t>Here, I’ll propose compact method for urban modeling</a:t>
            </a:r>
            <a:endParaRPr lang="en-US" altLang="ko-KR" b="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b="0" dirty="0"/>
              <a:t>Related to this class It considered  the next best viewpoint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b="0" dirty="0"/>
              <a:t>but the path (or sequence of viewpoints) for it to take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My system get</a:t>
            </a: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07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ko-KR" altLang="en-US" dirty="0"/>
              <a:t>다른 면은 </a:t>
            </a:r>
            <a:r>
              <a:rPr lang="en-US" altLang="ko-KR" dirty="0"/>
              <a:t>occlusion</a:t>
            </a:r>
            <a:r>
              <a:rPr lang="ko-KR" altLang="en-US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일어납니다</a:t>
            </a:r>
            <a:r>
              <a:rPr lang="en-US" altLang="ko-KR" dirty="0"/>
              <a:t>. One side </a:t>
            </a:r>
            <a:r>
              <a:rPr lang="ko-KR" altLang="en-US" dirty="0"/>
              <a:t>만 보입니다</a:t>
            </a:r>
            <a:r>
              <a:rPr lang="en-US" altLang="ko-KR" dirty="0"/>
              <a:t>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/>
              <a:t>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Best View Selection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Image2Ground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Polygonal Partitioning to Cell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Labelling Cell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Generation </a:t>
            </a:r>
            <a:r>
              <a:rPr lang="en-US" dirty="0" err="1"/>
              <a:t>Triangual</a:t>
            </a:r>
            <a:r>
              <a:rPr lang="en-US" dirty="0"/>
              <a:t> Facet</a:t>
            </a: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97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Occlusion </a:t>
            </a:r>
            <a:r>
              <a:rPr lang="ko-KR" altLang="en-US" dirty="0"/>
              <a:t>일어난 부분을 </a:t>
            </a:r>
            <a:r>
              <a:rPr lang="en-US" altLang="ko-KR" dirty="0" err="1"/>
              <a:t>Gapfilling</a:t>
            </a:r>
            <a:r>
              <a:rPr lang="en-US" altLang="ko-KR" dirty="0"/>
              <a:t> </a:t>
            </a:r>
            <a:r>
              <a:rPr lang="ko-KR" altLang="en-US" dirty="0"/>
              <a:t>해주는 개념입니다</a:t>
            </a:r>
            <a:r>
              <a:rPr lang="en-US" altLang="ko-KR" dirty="0"/>
              <a:t>. </a:t>
            </a: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813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ko-KR" altLang="en-US" dirty="0"/>
              <a:t>예상되는 </a:t>
            </a:r>
            <a:r>
              <a:rPr lang="ko-KR" altLang="en-US" dirty="0" err="1"/>
              <a:t>결과압니다</a:t>
            </a:r>
            <a:r>
              <a:rPr lang="en-US" altLang="ko-KR" dirty="0"/>
              <a:t>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29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ko-KR" altLang="en-US" dirty="0"/>
              <a:t>개념만 적용하고자 합니다</a:t>
            </a:r>
            <a:r>
              <a:rPr lang="en-US" altLang="ko-KR" dirty="0"/>
              <a:t>. </a:t>
            </a: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04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281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82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ko-KR" dirty="0" err="1"/>
              <a:t>Follwing</a:t>
            </a:r>
            <a:r>
              <a:rPr lang="en-US" altLang="ko-KR" baseline="0" dirty="0"/>
              <a:t> sequence, I’ll introduce project outline</a:t>
            </a:r>
            <a:endParaRPr lang="en-US" altLang="ko-KR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Automatic city modeling from satellite imagery is one of the biggest challenges in urban reconstruction.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Existing methods produce at best rough and dense Digital Surface Models. Inspired by recent works on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semantic 3D reconstruction and region-based stereovision, I</a:t>
            </a:r>
            <a:r>
              <a:rPr lang="ko-KR" altLang="en-US" dirty="0"/>
              <a:t> </a:t>
            </a:r>
            <a:r>
              <a:rPr lang="en-US" altLang="ko-KR" dirty="0"/>
              <a:t>want to</a:t>
            </a:r>
            <a:r>
              <a:rPr lang="en-US" dirty="0"/>
              <a:t> propose a method for producing compact,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semantic-aware and geometrically accurate 3D city models from stereo pair of satellite images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I want to get geometry and semantics bringing robustness to occlusions and to low image quality. </a:t>
            </a:r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Next content is related work.</a:t>
            </a: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25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Urban 3D Reconstruction is widely studied.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Urban Semantic 3D reconstruction from </a:t>
            </a:r>
            <a:r>
              <a:rPr lang="en-US" altLang="ko-KR" b="0" i="0" dirty="0" err="1">
                <a:solidFill>
                  <a:srgbClr val="202124"/>
                </a:solidFill>
                <a:effectLst/>
                <a:latin typeface="+mn-lt"/>
              </a:rPr>
              <a:t>Multiveiw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 Satellite Imagery is a representative sample of the latest papers.</a:t>
            </a:r>
            <a:endParaRPr lang="en-US" altLang="ko-KR" dirty="0">
              <a:latin typeface="+mn-l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It used point cloud data extracted from </a:t>
            </a:r>
            <a:r>
              <a:rPr lang="en-US" dirty="0" err="1">
                <a:latin typeface="+mn-lt"/>
              </a:rPr>
              <a:t>sattellite</a:t>
            </a:r>
            <a:r>
              <a:rPr lang="en-US" dirty="0">
                <a:latin typeface="+mn-lt"/>
              </a:rPr>
              <a:t> imagery as input data,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And it generate textured 3d mesh, </a:t>
            </a:r>
            <a:br>
              <a:rPr lang="en-US" altLang="ko-KR" dirty="0">
                <a:latin typeface="+mn-lt"/>
              </a:rPr>
            </a:b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In the intermediate product DSM(</a:t>
            </a:r>
            <a:r>
              <a:rPr lang="en-US" dirty="0">
                <a:latin typeface="+mn-lt"/>
              </a:rPr>
              <a:t>digital surface model),  It classify many buildings using deep learning architecture, </a:t>
            </a:r>
            <a:r>
              <a:rPr lang="en-US" altLang="ko-KR" dirty="0" err="1">
                <a:latin typeface="+mn-lt"/>
              </a:rPr>
              <a:t>DenseUNet</a:t>
            </a:r>
            <a:endParaRPr lang="en-US" altLang="ko-KR" dirty="0">
              <a:latin typeface="+mn-l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This paper's content is similar to my concept.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Next related work is geo referencing method.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Using the proportional relationship between the image plane and the surface,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Image coordinate system and coordinates in spatial space can be converted to each other.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R is rational </a:t>
            </a:r>
            <a:r>
              <a:rPr lang="en-US" dirty="0" err="1">
                <a:latin typeface="+mn-lt"/>
              </a:rPr>
              <a:t>polynominal</a:t>
            </a:r>
            <a:r>
              <a:rPr lang="en-US" dirty="0">
                <a:latin typeface="+mn-lt"/>
              </a:rPr>
              <a:t> coefficient.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It Usually provided depending on the sensor.</a:t>
            </a:r>
            <a:endParaRPr lang="en-US" dirty="0">
              <a:latin typeface="+mn-l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We 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can simply use the </a:t>
            </a:r>
            <a:r>
              <a:rPr lang="en-US" altLang="ko-KR" b="0" i="0" dirty="0" err="1">
                <a:solidFill>
                  <a:srgbClr val="202124"/>
                </a:solidFill>
                <a:effectLst/>
                <a:latin typeface="+mn-lt"/>
              </a:rPr>
              <a:t>GtoI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, </a:t>
            </a:r>
            <a:r>
              <a:rPr lang="en-US" altLang="ko-KR" b="0" i="0" dirty="0" err="1">
                <a:solidFill>
                  <a:srgbClr val="202124"/>
                </a:solidFill>
                <a:effectLst/>
                <a:latin typeface="+mn-lt"/>
              </a:rPr>
              <a:t>ItoG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, two functions.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In my work, to generate altimeter record of </a:t>
            </a:r>
            <a:r>
              <a:rPr lang="en-US" altLang="ko-KR" b="0" i="0" dirty="0" err="1">
                <a:solidFill>
                  <a:srgbClr val="202124"/>
                </a:solidFill>
                <a:effectLst/>
                <a:latin typeface="+mn-lt"/>
              </a:rPr>
              <a:t>buildngs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, I use </a:t>
            </a:r>
            <a:r>
              <a:rPr lang="en-US" altLang="ko-KR" b="0" i="0" dirty="0" err="1">
                <a:solidFill>
                  <a:srgbClr val="202124"/>
                </a:solidFill>
                <a:effectLst/>
                <a:latin typeface="+mn-lt"/>
              </a:rPr>
              <a:t>ItoG</a:t>
            </a: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 function</a:t>
            </a:r>
            <a:endParaRPr dirty="0">
              <a:latin typeface="+mn-lt"/>
            </a:endParaRPr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ko-KR" altLang="en-US" dirty="0"/>
              <a:t>계수를 모르기 때문에 일종의 피팅을 합니다</a:t>
            </a:r>
            <a:r>
              <a:rPr lang="en-US" altLang="ko-KR" dirty="0"/>
              <a:t>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Next</a:t>
            </a:r>
            <a:r>
              <a:rPr lang="ko-KR" altLang="en-US" dirty="0">
                <a:latin typeface="+mn-lt"/>
              </a:rPr>
              <a:t> </a:t>
            </a:r>
            <a:r>
              <a:rPr lang="en-US" altLang="ko-KR" dirty="0">
                <a:latin typeface="+mn-lt"/>
              </a:rPr>
              <a:t>related</a:t>
            </a:r>
            <a:r>
              <a:rPr lang="ko-KR" altLang="en-US" dirty="0">
                <a:latin typeface="+mn-lt"/>
              </a:rPr>
              <a:t>  </a:t>
            </a:r>
            <a:r>
              <a:rPr lang="en-US" altLang="ko-KR" dirty="0">
                <a:latin typeface="+mn-lt"/>
              </a:rPr>
              <a:t>work is path planning of image sensor for 3d scanning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The mission plan of a satellite is the concept of visiting an object to be recorded on a specified track.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It's like visiting a subway station.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>
                <a:latin typeface="+mn-lt"/>
              </a:rPr>
              <a:t>When there are multiple satellites, along the track, research is being conducted by photographing areas that do not overlap each other.</a:t>
            </a:r>
            <a:br>
              <a:rPr lang="en-US" altLang="ko-KR" dirty="0">
                <a:latin typeface="+mn-lt"/>
              </a:rPr>
            </a:br>
            <a:r>
              <a:rPr lang="en-US" altLang="ko-KR" b="0" i="0" dirty="0">
                <a:solidFill>
                  <a:srgbClr val="202124"/>
                </a:solidFill>
                <a:effectLst/>
                <a:latin typeface="+mn-lt"/>
              </a:rPr>
              <a:t>The aerial sensor is solving the problem of visiting the smallest point where the highest quality 3D image can be obtained while acquiring as few images as possible.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Most works related to optimization problem.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altLang="ko-KR" dirty="0"/>
              <a:t>In reality, it is impossible to control actual aerial and satellite assets, so in this project, I want to proceed to the extent that it recommends the next shooting location based on the acquired video.</a:t>
            </a:r>
            <a:endParaRPr dirty="0">
              <a:latin typeface="+mn-lt"/>
            </a:endParaRPr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02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2813" y="4368800"/>
            <a:ext cx="5030787" cy="4140200"/>
          </a:xfrm>
          <a:prstGeom prst="rect">
            <a:avLst/>
          </a:prstGeom>
        </p:spPr>
        <p:txBody>
          <a:bodyPr spcFirstLastPara="1" wrap="square" lIns="95825" tIns="47900" rIns="95825" bIns="47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Next is my project outline.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5325"/>
            <a:ext cx="4583112" cy="3436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74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044700" y="-38100"/>
            <a:ext cx="5067300" cy="8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519613" y="2436812"/>
            <a:ext cx="6356350" cy="207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284163" y="433387"/>
            <a:ext cx="6356350" cy="608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6875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408305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06400" algn="l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54550" y="1587500"/>
            <a:ext cx="408305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06400" algn="l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2pPr>
            <a:lvl3pPr marL="1371600" lvl="2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431800" algn="l">
              <a:lnSpc>
                <a:spcPct val="84375"/>
              </a:lnSpc>
              <a:spcBef>
                <a:spcPts val="60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06400" algn="l">
              <a:lnSpc>
                <a:spcPct val="96428"/>
              </a:lnSpc>
              <a:spcBef>
                <a:spcPts val="400"/>
              </a:spcBef>
              <a:spcAft>
                <a:spcPts val="0"/>
              </a:spcAft>
              <a:buSzPts val="2800"/>
              <a:buChar char="●"/>
              <a:defRPr sz="2800"/>
            </a:lvl2pPr>
            <a:lvl3pPr marL="1371600" lvl="2" indent="-381000" algn="l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lnSpc>
                <a:spcPct val="192857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27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lnSpc>
                <a:spcPct val="84375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6428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lnSpc>
                <a:spcPct val="192857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225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27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406400" algn="l" rtl="0">
              <a:lnSpc>
                <a:spcPct val="96428"/>
              </a:lnSpc>
              <a:spcBef>
                <a:spcPts val="600"/>
              </a:spcBef>
              <a:spcAft>
                <a:spcPts val="0"/>
              </a:spcAft>
              <a:buClr>
                <a:srgbClr val="0C7B9C"/>
              </a:buClr>
              <a:buSzPts val="2800"/>
              <a:buFont typeface="Arial"/>
              <a:buChar char="●"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rgbClr val="0C7B9C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419100" y="1250950"/>
            <a:ext cx="8305800" cy="196850"/>
            <a:chOff x="264" y="788"/>
            <a:chExt cx="5232" cy="124"/>
          </a:xfrm>
        </p:grpSpPr>
        <p:sp>
          <p:nvSpPr>
            <p:cNvPr id="10" name="Google Shape;10;p1"/>
            <p:cNvSpPr/>
            <p:nvPr/>
          </p:nvSpPr>
          <p:spPr>
            <a:xfrm>
              <a:off x="264" y="788"/>
              <a:ext cx="5232" cy="61"/>
            </a:xfrm>
            <a:prstGeom prst="rect">
              <a:avLst/>
            </a:prstGeom>
            <a:gradFill>
              <a:gsLst>
                <a:gs pos="0">
                  <a:srgbClr val="10AFD2"/>
                </a:gs>
                <a:gs pos="50000">
                  <a:srgbClr val="12C2E9"/>
                </a:gs>
                <a:gs pos="100000">
                  <a:srgbClr val="10AFD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64" y="881"/>
              <a:ext cx="5232" cy="31"/>
            </a:xfrm>
            <a:prstGeom prst="rect">
              <a:avLst/>
            </a:prstGeom>
            <a:gradFill>
              <a:gsLst>
                <a:gs pos="0">
                  <a:srgbClr val="D800D8"/>
                </a:gs>
                <a:gs pos="50000">
                  <a:srgbClr val="FF00FF"/>
                </a:gs>
                <a:gs pos="100000">
                  <a:srgbClr val="D800D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1" descr="KAIST-1"/>
          <p:cNvSpPr/>
          <p:nvPr/>
        </p:nvSpPr>
        <p:spPr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50800" y="2713038"/>
            <a:ext cx="9075738" cy="152400"/>
            <a:chOff x="296" y="1676"/>
            <a:chExt cx="5088" cy="96"/>
          </a:xfrm>
        </p:grpSpPr>
        <p:sp>
          <p:nvSpPr>
            <p:cNvPr id="58" name="Google Shape;58;p13"/>
            <p:cNvSpPr/>
            <p:nvPr/>
          </p:nvSpPr>
          <p:spPr>
            <a:xfrm>
              <a:off x="296" y="1676"/>
              <a:ext cx="5088" cy="47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96" y="1748"/>
              <a:ext cx="5088" cy="24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3"/>
          <p:cNvSpPr/>
          <p:nvPr/>
        </p:nvSpPr>
        <p:spPr>
          <a:xfrm>
            <a:off x="0" y="842963"/>
            <a:ext cx="9144000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lvl="0" algn="ctr">
              <a:lnSpc>
                <a:spcPct val="104999"/>
              </a:lnSpc>
            </a:pPr>
            <a:r>
              <a:rPr lang="en-US" sz="4000" b="1" dirty="0">
                <a:solidFill>
                  <a:srgbClr val="0000FF"/>
                </a:solidFill>
              </a:rPr>
              <a:t>3D City Modeling</a:t>
            </a:r>
            <a:r>
              <a:rPr lang="en-US" altLang="ko-KR" sz="4000" b="1" dirty="0">
                <a:solidFill>
                  <a:srgbClr val="0000FF"/>
                </a:solidFill>
              </a:rPr>
              <a:t> from Multi Sensor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15235" y="5910861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EA8B00"/>
                </a:solidFill>
              </a:rPr>
              <a:t>Chungsu</a:t>
            </a:r>
            <a:r>
              <a:rPr lang="en-US" sz="3600" b="1" dirty="0">
                <a:solidFill>
                  <a:srgbClr val="EA8B00"/>
                </a:solidFill>
                <a:latin typeface="Arial"/>
                <a:ea typeface="Arial"/>
                <a:cs typeface="Arial"/>
                <a:sym typeface="Arial"/>
              </a:rPr>
              <a:t> Jang</a:t>
            </a:r>
            <a:endParaRPr lang="ko-KR" altLang="en-US" dirty="0"/>
          </a:p>
        </p:txBody>
      </p:sp>
      <p:grpSp>
        <p:nvGrpSpPr>
          <p:cNvPr id="62" name="Google Shape;62;p13"/>
          <p:cNvGrpSpPr/>
          <p:nvPr/>
        </p:nvGrpSpPr>
        <p:grpSpPr>
          <a:xfrm>
            <a:off x="68263" y="842963"/>
            <a:ext cx="9075737" cy="152400"/>
            <a:chOff x="296" y="1676"/>
            <a:chExt cx="5088" cy="96"/>
          </a:xfrm>
        </p:grpSpPr>
        <p:sp>
          <p:nvSpPr>
            <p:cNvPr id="63" name="Google Shape;63;p13"/>
            <p:cNvSpPr/>
            <p:nvPr/>
          </p:nvSpPr>
          <p:spPr>
            <a:xfrm>
              <a:off x="296" y="1676"/>
              <a:ext cx="5088" cy="47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96" y="1748"/>
              <a:ext cx="5088" cy="24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3" descr="KAIST-1"/>
          <p:cNvSpPr/>
          <p:nvPr/>
        </p:nvSpPr>
        <p:spPr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61;p13">
            <a:extLst>
              <a:ext uri="{FF2B5EF4-FFF2-40B4-BE49-F238E27FC236}">
                <a16:creationId xmlns:a16="http://schemas.microsoft.com/office/drawing/2014/main" id="{76F57CC7-8098-44E4-B5B0-FE041E16E64E}"/>
              </a:ext>
            </a:extLst>
          </p:cNvPr>
          <p:cNvSpPr txBox="1"/>
          <p:nvPr/>
        </p:nvSpPr>
        <p:spPr>
          <a:xfrm>
            <a:off x="3707675" y="5042666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2020.11.17</a:t>
            </a:r>
            <a:endParaRPr lang="ko-KR" sz="2800" dirty="0">
              <a:solidFill>
                <a:schemeClr val="tx1"/>
              </a:solidFill>
            </a:endParaRPr>
          </a:p>
        </p:txBody>
      </p:sp>
      <p:sp>
        <p:nvSpPr>
          <p:cNvPr id="12" name="Google Shape;61;p13">
            <a:extLst>
              <a:ext uri="{FF2B5EF4-FFF2-40B4-BE49-F238E27FC236}">
                <a16:creationId xmlns:a16="http://schemas.microsoft.com/office/drawing/2014/main" id="{79F80F0C-A060-4FAE-A258-BA460FAAE0F7}"/>
              </a:ext>
            </a:extLst>
          </p:cNvPr>
          <p:cNvSpPr txBox="1"/>
          <p:nvPr/>
        </p:nvSpPr>
        <p:spPr>
          <a:xfrm>
            <a:off x="3015235" y="5410667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>
                <a:solidFill>
                  <a:srgbClr val="EA8B00"/>
                </a:solidFill>
              </a:rPr>
              <a:t>20205309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pc="-150" dirty="0"/>
              <a:t>Project Outline</a:t>
            </a:r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sz="2400" dirty="0"/>
              <a:t> </a:t>
            </a:r>
            <a:r>
              <a:rPr lang="en-US" altLang="ko-KR" sz="2400" dirty="0"/>
              <a:t>System Flow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9C82F8-5A22-423C-B20E-C54D40D490E5}"/>
              </a:ext>
            </a:extLst>
          </p:cNvPr>
          <p:cNvSpPr txBox="1"/>
          <p:nvPr/>
        </p:nvSpPr>
        <p:spPr>
          <a:xfrm>
            <a:off x="2171574" y="2316573"/>
            <a:ext cx="28001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800" dirty="0" err="1"/>
              <a:t>Satellite</a:t>
            </a:r>
            <a:r>
              <a:rPr lang="ko-KR" altLang="en-US" sz="1800" dirty="0"/>
              <a:t>/</a:t>
            </a:r>
            <a:r>
              <a:rPr lang="ko-KR" altLang="en-US" sz="1800" dirty="0" err="1"/>
              <a:t>Aerial</a:t>
            </a:r>
            <a:r>
              <a:rPr lang="ko-KR" altLang="en-US" sz="1800" dirty="0"/>
              <a:t> Resources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5DFEF5-61A0-4D0A-BEC9-03CC9E89D6A0}"/>
              </a:ext>
            </a:extLst>
          </p:cNvPr>
          <p:cNvSpPr txBox="1"/>
          <p:nvPr/>
        </p:nvSpPr>
        <p:spPr>
          <a:xfrm>
            <a:off x="2905749" y="3535575"/>
            <a:ext cx="35684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800" dirty="0">
                <a:ea typeface="맑은 고딕"/>
                <a:cs typeface="Arial"/>
              </a:rPr>
              <a:t>Polygonal Partitioning to Cell</a:t>
            </a:r>
            <a:endParaRPr lang="ko-KR" altLang="en-US" sz="1800" dirty="0">
              <a:ea typeface="맑은 고딕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A3F3C7-1083-4DA5-8C35-5C651E15E83B}"/>
              </a:ext>
            </a:extLst>
          </p:cNvPr>
          <p:cNvSpPr txBox="1"/>
          <p:nvPr/>
        </p:nvSpPr>
        <p:spPr>
          <a:xfrm>
            <a:off x="5074128" y="2316573"/>
            <a:ext cx="28001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800" dirty="0">
                <a:ea typeface="맑은 고딕"/>
              </a:rPr>
              <a:t>SM (RFM/FCM)</a:t>
            </a:r>
            <a:endParaRPr lang="ko-KR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B28158-3F89-4CA0-A749-49B5801A5AB8}"/>
              </a:ext>
            </a:extLst>
          </p:cNvPr>
          <p:cNvSpPr txBox="1"/>
          <p:nvPr/>
        </p:nvSpPr>
        <p:spPr>
          <a:xfrm>
            <a:off x="2905749" y="4352189"/>
            <a:ext cx="35684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800" dirty="0"/>
              <a:t>Labelling Cell (Façade, Root, Ground)</a:t>
            </a:r>
            <a:endParaRPr lang="ko-KR" sz="1800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B400316-C481-4932-B922-0CE5668CC3CA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 flipH="1">
            <a:off x="4689967" y="2685905"/>
            <a:ext cx="1784218" cy="84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0AD0BB25-4C7C-4386-ADCD-331C5F971B56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>
            <a:off x="3571631" y="2685905"/>
            <a:ext cx="1118336" cy="84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F995231-E981-4D39-99F8-DF938BD285A5}"/>
              </a:ext>
            </a:extLst>
          </p:cNvPr>
          <p:cNvCxnSpPr>
            <a:cxnSpLocks/>
            <a:stCxn id="26" idx="2"/>
            <a:endCxn id="34" idx="0"/>
          </p:cNvCxnSpPr>
          <p:nvPr/>
        </p:nvCxnSpPr>
        <p:spPr>
          <a:xfrm>
            <a:off x="4689967" y="4998520"/>
            <a:ext cx="0" cy="44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C91D043-AEDB-45F3-AC7A-182255D0A926}"/>
              </a:ext>
            </a:extLst>
          </p:cNvPr>
          <p:cNvCxnSpPr>
            <a:cxnSpLocks/>
            <a:stCxn id="34" idx="2"/>
            <a:endCxn id="53" idx="0"/>
          </p:cNvCxnSpPr>
          <p:nvPr/>
        </p:nvCxnSpPr>
        <p:spPr>
          <a:xfrm>
            <a:off x="4689967" y="5815134"/>
            <a:ext cx="0" cy="44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61F6215-390D-43F1-9E77-B88369AEF16A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>
            <a:off x="4689967" y="3904907"/>
            <a:ext cx="0" cy="447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EC1EAEE-37CB-4440-9FF8-5E0AF93204BC}"/>
              </a:ext>
            </a:extLst>
          </p:cNvPr>
          <p:cNvSpPr txBox="1"/>
          <p:nvPr/>
        </p:nvSpPr>
        <p:spPr>
          <a:xfrm>
            <a:off x="2905749" y="5445802"/>
            <a:ext cx="35684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800" dirty="0"/>
              <a:t>Triangular facets in 3D model</a:t>
            </a:r>
            <a:endParaRPr lang="en" altLang="ko-KR" sz="1800" dirty="0">
              <a:latin typeface="Consolas"/>
              <a:ea typeface="맑은 고딕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D45509-6B42-440A-95B8-9434768105DE}"/>
              </a:ext>
            </a:extLst>
          </p:cNvPr>
          <p:cNvSpPr txBox="1"/>
          <p:nvPr/>
        </p:nvSpPr>
        <p:spPr>
          <a:xfrm>
            <a:off x="2905749" y="6262416"/>
            <a:ext cx="35684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1800" spc="-150" dirty="0">
                <a:ea typeface="맑은 고딕"/>
                <a:cs typeface="Arial"/>
              </a:rPr>
              <a:t>Recommend Next Sensor, Next Path</a:t>
            </a:r>
            <a:endParaRPr lang="ko-KR" altLang="en-US" sz="1800" spc="-150" dirty="0"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45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pc="-150" dirty="0"/>
              <a:t>Project Outline</a:t>
            </a:r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sz="2400" dirty="0"/>
              <a:t> Polygonal </a:t>
            </a:r>
            <a:r>
              <a:rPr lang="en-US" sz="2400" dirty="0" err="1"/>
              <a:t>Partioning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B042E0F-4D9A-4903-90FE-A99DCEB69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0" y="2331388"/>
            <a:ext cx="1963989" cy="38230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3D2F43D-6CAB-470E-9A1F-1B9CAC190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305" y="2662517"/>
            <a:ext cx="2552582" cy="8946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A2B350C-34C8-4B25-8F45-310958AA4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315" y="4633603"/>
            <a:ext cx="2130691" cy="10813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7280D21-0D4C-4DCC-AD74-8400427EC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805" y="2515120"/>
            <a:ext cx="1582862" cy="134017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64E6698-C0AC-4D08-A895-727A77881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805" y="4689538"/>
            <a:ext cx="1582862" cy="1340175"/>
          </a:xfrm>
          <a:prstGeom prst="rect">
            <a:avLst/>
          </a:prstGeom>
        </p:spPr>
      </p:pic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3E5933C4-1DCE-4638-B207-6D7DC5DE3DF2}"/>
              </a:ext>
            </a:extLst>
          </p:cNvPr>
          <p:cNvSpPr/>
          <p:nvPr/>
        </p:nvSpPr>
        <p:spPr>
          <a:xfrm>
            <a:off x="2338309" y="2877671"/>
            <a:ext cx="346398" cy="2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66B62037-BE6C-4A76-9098-5F01C9F91D9A}"/>
              </a:ext>
            </a:extLst>
          </p:cNvPr>
          <p:cNvSpPr/>
          <p:nvPr/>
        </p:nvSpPr>
        <p:spPr>
          <a:xfrm>
            <a:off x="2314339" y="5077237"/>
            <a:ext cx="346398" cy="2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5AB5F439-3F1A-4555-96BD-D334F6434E7A}"/>
              </a:ext>
            </a:extLst>
          </p:cNvPr>
          <p:cNvSpPr/>
          <p:nvPr/>
        </p:nvSpPr>
        <p:spPr>
          <a:xfrm>
            <a:off x="4826680" y="5123128"/>
            <a:ext cx="346398" cy="2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4C84D221-582A-4C8B-807F-D081E6031CED}"/>
              </a:ext>
            </a:extLst>
          </p:cNvPr>
          <p:cNvSpPr/>
          <p:nvPr/>
        </p:nvSpPr>
        <p:spPr>
          <a:xfrm>
            <a:off x="4875917" y="2891403"/>
            <a:ext cx="346398" cy="28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7C767-531C-4334-B16E-54E5B7BD9C1C}"/>
              </a:ext>
            </a:extLst>
          </p:cNvPr>
          <p:cNvSpPr txBox="1"/>
          <p:nvPr/>
        </p:nvSpPr>
        <p:spPr>
          <a:xfrm>
            <a:off x="4668565" y="227687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X, Y, D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2BA1D9-6764-4CC0-891E-D36CE713C979}"/>
              </a:ext>
            </a:extLst>
          </p:cNvPr>
          <p:cNvSpPr txBox="1"/>
          <p:nvPr/>
        </p:nvSpPr>
        <p:spPr>
          <a:xfrm>
            <a:off x="4574436" y="439141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X’, Y’, D’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E8456F-B54A-4526-A20D-2C3D0093E39F}"/>
              </a:ext>
            </a:extLst>
          </p:cNvPr>
          <p:cNvSpPr txBox="1"/>
          <p:nvPr/>
        </p:nvSpPr>
        <p:spPr>
          <a:xfrm>
            <a:off x="2054308" y="243076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x, y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FAD6E5-1CE9-49A6-9978-29A5EE8CCCAD}"/>
              </a:ext>
            </a:extLst>
          </p:cNvPr>
          <p:cNvSpPr txBox="1"/>
          <p:nvPr/>
        </p:nvSpPr>
        <p:spPr>
          <a:xfrm>
            <a:off x="2094699" y="465571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x’, y’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AB57D7-74EC-4AFF-8B7E-98B1DAB73224}"/>
              </a:ext>
            </a:extLst>
          </p:cNvPr>
          <p:cNvSpPr txBox="1"/>
          <p:nvPr/>
        </p:nvSpPr>
        <p:spPr>
          <a:xfrm>
            <a:off x="2540680" y="309961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ItoG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395558-9B81-40F3-A9A0-22607672297F}"/>
              </a:ext>
            </a:extLst>
          </p:cNvPr>
          <p:cNvSpPr txBox="1"/>
          <p:nvPr/>
        </p:nvSpPr>
        <p:spPr>
          <a:xfrm>
            <a:off x="2410667" y="538684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ItoG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412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pc="-150" dirty="0"/>
              <a:t>Project Outline</a:t>
            </a:r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sz="2400" dirty="0"/>
              <a:t> Cell Labelling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3D2F43D-6CAB-470E-9A1F-1B9CAC19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8" y="2625183"/>
            <a:ext cx="2552582" cy="8946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A2B350C-34C8-4B25-8F45-310958AA4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97" y="4321015"/>
            <a:ext cx="2402168" cy="121918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D246F24-4DF1-4F9D-8623-377894265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538" y="2264935"/>
            <a:ext cx="1775175" cy="18231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38608B7-84F0-48A8-9863-A55DF6B07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828966" y="4321015"/>
            <a:ext cx="1775175" cy="1823153"/>
          </a:xfrm>
          <a:prstGeom prst="rect">
            <a:avLst/>
          </a:prstGeom>
        </p:spPr>
      </p:pic>
      <p:sp>
        <p:nvSpPr>
          <p:cNvPr id="6" name="다이아몬드 5">
            <a:extLst>
              <a:ext uri="{FF2B5EF4-FFF2-40B4-BE49-F238E27FC236}">
                <a16:creationId xmlns:a16="http://schemas.microsoft.com/office/drawing/2014/main" id="{715D6479-450E-4A86-B37D-2F607A6CDF41}"/>
              </a:ext>
            </a:extLst>
          </p:cNvPr>
          <p:cNvSpPr/>
          <p:nvPr/>
        </p:nvSpPr>
        <p:spPr>
          <a:xfrm>
            <a:off x="3979769" y="2625183"/>
            <a:ext cx="412563" cy="242047"/>
          </a:xfrm>
          <a:prstGeom prst="diamond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72D653A1-FA08-4B11-8494-5D546E5317BD}"/>
              </a:ext>
            </a:extLst>
          </p:cNvPr>
          <p:cNvSpPr/>
          <p:nvPr/>
        </p:nvSpPr>
        <p:spPr>
          <a:xfrm>
            <a:off x="3979768" y="2934464"/>
            <a:ext cx="412563" cy="242047"/>
          </a:xfrm>
          <a:prstGeom prst="diamond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DB200A94-BB8E-4869-A56E-7B663E7B68FC}"/>
              </a:ext>
            </a:extLst>
          </p:cNvPr>
          <p:cNvSpPr/>
          <p:nvPr/>
        </p:nvSpPr>
        <p:spPr>
          <a:xfrm>
            <a:off x="3671150" y="3243748"/>
            <a:ext cx="412563" cy="242047"/>
          </a:xfrm>
          <a:prstGeom prst="diamond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42DE3617-CFAA-44E1-928E-EFD9D6D8A941}"/>
              </a:ext>
            </a:extLst>
          </p:cNvPr>
          <p:cNvSpPr/>
          <p:nvPr/>
        </p:nvSpPr>
        <p:spPr>
          <a:xfrm>
            <a:off x="4303990" y="3106454"/>
            <a:ext cx="412563" cy="242047"/>
          </a:xfrm>
          <a:prstGeom prst="diamond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79A6A756-B76A-4393-B5C1-E02CBC5608D2}"/>
              </a:ext>
            </a:extLst>
          </p:cNvPr>
          <p:cNvSpPr/>
          <p:nvPr/>
        </p:nvSpPr>
        <p:spPr>
          <a:xfrm>
            <a:off x="3671149" y="5136798"/>
            <a:ext cx="412563" cy="242047"/>
          </a:xfrm>
          <a:prstGeom prst="diamond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다이아몬드 37">
            <a:extLst>
              <a:ext uri="{FF2B5EF4-FFF2-40B4-BE49-F238E27FC236}">
                <a16:creationId xmlns:a16="http://schemas.microsoft.com/office/drawing/2014/main" id="{9B23E0D8-7E61-4395-BE06-EC570B6D3571}"/>
              </a:ext>
            </a:extLst>
          </p:cNvPr>
          <p:cNvSpPr/>
          <p:nvPr/>
        </p:nvSpPr>
        <p:spPr>
          <a:xfrm>
            <a:off x="4294658" y="5889491"/>
            <a:ext cx="412563" cy="242047"/>
          </a:xfrm>
          <a:prstGeom prst="diamond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0170C4B0-6495-421E-B295-B51B20E2DB7F}"/>
              </a:ext>
            </a:extLst>
          </p:cNvPr>
          <p:cNvSpPr/>
          <p:nvPr/>
        </p:nvSpPr>
        <p:spPr>
          <a:xfrm>
            <a:off x="4913796" y="5704238"/>
            <a:ext cx="412563" cy="242047"/>
          </a:xfrm>
          <a:prstGeom prst="diamond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FF8842EE-0BF1-424D-8CA4-FF229E237B90}"/>
              </a:ext>
            </a:extLst>
          </p:cNvPr>
          <p:cNvSpPr/>
          <p:nvPr/>
        </p:nvSpPr>
        <p:spPr>
          <a:xfrm>
            <a:off x="5215567" y="5462191"/>
            <a:ext cx="412563" cy="242047"/>
          </a:xfrm>
          <a:prstGeom prst="diamond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83E257ED-60A1-4F11-8F00-BE5E9E3A6109}"/>
              </a:ext>
            </a:extLst>
          </p:cNvPr>
          <p:cNvSpPr/>
          <p:nvPr/>
        </p:nvSpPr>
        <p:spPr>
          <a:xfrm>
            <a:off x="5110150" y="2746206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다이아몬드 41">
            <a:extLst>
              <a:ext uri="{FF2B5EF4-FFF2-40B4-BE49-F238E27FC236}">
                <a16:creationId xmlns:a16="http://schemas.microsoft.com/office/drawing/2014/main" id="{2452CC77-17C4-42AF-8068-1C16DB08E568}"/>
              </a:ext>
            </a:extLst>
          </p:cNvPr>
          <p:cNvSpPr/>
          <p:nvPr/>
        </p:nvSpPr>
        <p:spPr>
          <a:xfrm>
            <a:off x="3839092" y="5583214"/>
            <a:ext cx="412563" cy="242047"/>
          </a:xfrm>
          <a:prstGeom prst="diamond">
            <a:avLst/>
          </a:prstGeom>
          <a:solidFill>
            <a:schemeClr val="accent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다이아몬드 42">
            <a:extLst>
              <a:ext uri="{FF2B5EF4-FFF2-40B4-BE49-F238E27FC236}">
                <a16:creationId xmlns:a16="http://schemas.microsoft.com/office/drawing/2014/main" id="{3DA74DD5-4AF8-4955-895C-6F0E8F755F01}"/>
              </a:ext>
            </a:extLst>
          </p:cNvPr>
          <p:cNvSpPr/>
          <p:nvPr/>
        </p:nvSpPr>
        <p:spPr>
          <a:xfrm>
            <a:off x="4829565" y="2247243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다이아몬드 43">
            <a:extLst>
              <a:ext uri="{FF2B5EF4-FFF2-40B4-BE49-F238E27FC236}">
                <a16:creationId xmlns:a16="http://schemas.microsoft.com/office/drawing/2014/main" id="{0FC56A27-760E-4C89-B94D-E703AEC69121}"/>
              </a:ext>
            </a:extLst>
          </p:cNvPr>
          <p:cNvSpPr/>
          <p:nvPr/>
        </p:nvSpPr>
        <p:spPr>
          <a:xfrm>
            <a:off x="5149002" y="3149537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다이아몬드 44">
            <a:extLst>
              <a:ext uri="{FF2B5EF4-FFF2-40B4-BE49-F238E27FC236}">
                <a16:creationId xmlns:a16="http://schemas.microsoft.com/office/drawing/2014/main" id="{2922C2F4-FF51-4479-B5C9-CEE0017CE192}"/>
              </a:ext>
            </a:extLst>
          </p:cNvPr>
          <p:cNvSpPr/>
          <p:nvPr/>
        </p:nvSpPr>
        <p:spPr>
          <a:xfrm>
            <a:off x="5009285" y="3770498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다이아몬드 45">
            <a:extLst>
              <a:ext uri="{FF2B5EF4-FFF2-40B4-BE49-F238E27FC236}">
                <a16:creationId xmlns:a16="http://schemas.microsoft.com/office/drawing/2014/main" id="{7F1EBBD3-7164-4B36-B30C-AA6923F8F12F}"/>
              </a:ext>
            </a:extLst>
          </p:cNvPr>
          <p:cNvSpPr/>
          <p:nvPr/>
        </p:nvSpPr>
        <p:spPr>
          <a:xfrm>
            <a:off x="4471403" y="3851720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다이아몬드 48">
            <a:extLst>
              <a:ext uri="{FF2B5EF4-FFF2-40B4-BE49-F238E27FC236}">
                <a16:creationId xmlns:a16="http://schemas.microsoft.com/office/drawing/2014/main" id="{42F4C7F1-5CCB-4C63-B543-A10D3D8E4016}"/>
              </a:ext>
            </a:extLst>
          </p:cNvPr>
          <p:cNvSpPr/>
          <p:nvPr/>
        </p:nvSpPr>
        <p:spPr>
          <a:xfrm>
            <a:off x="4294657" y="4354170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다이아몬드 49">
            <a:extLst>
              <a:ext uri="{FF2B5EF4-FFF2-40B4-BE49-F238E27FC236}">
                <a16:creationId xmlns:a16="http://schemas.microsoft.com/office/drawing/2014/main" id="{43B7E982-3CA8-48EC-B70F-F167BCC1DED0}"/>
              </a:ext>
            </a:extLst>
          </p:cNvPr>
          <p:cNvSpPr/>
          <p:nvPr/>
        </p:nvSpPr>
        <p:spPr>
          <a:xfrm>
            <a:off x="4539849" y="4613146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다이아몬드 50">
            <a:extLst>
              <a:ext uri="{FF2B5EF4-FFF2-40B4-BE49-F238E27FC236}">
                <a16:creationId xmlns:a16="http://schemas.microsoft.com/office/drawing/2014/main" id="{D4A017EF-72D3-4AF5-97E8-0F01099824FD}"/>
              </a:ext>
            </a:extLst>
          </p:cNvPr>
          <p:cNvSpPr/>
          <p:nvPr/>
        </p:nvSpPr>
        <p:spPr>
          <a:xfrm>
            <a:off x="4471403" y="4955020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다이아몬드 51">
            <a:extLst>
              <a:ext uri="{FF2B5EF4-FFF2-40B4-BE49-F238E27FC236}">
                <a16:creationId xmlns:a16="http://schemas.microsoft.com/office/drawing/2014/main" id="{E3BADA72-1699-4036-AAB0-026B6B41FD6C}"/>
              </a:ext>
            </a:extLst>
          </p:cNvPr>
          <p:cNvSpPr/>
          <p:nvPr/>
        </p:nvSpPr>
        <p:spPr>
          <a:xfrm>
            <a:off x="5009285" y="4592108"/>
            <a:ext cx="412563" cy="242047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EADD97C-60CA-4926-8121-05FB38482AC0}"/>
              </a:ext>
            </a:extLst>
          </p:cNvPr>
          <p:cNvCxnSpPr/>
          <p:nvPr/>
        </p:nvCxnSpPr>
        <p:spPr>
          <a:xfrm>
            <a:off x="3007050" y="3243748"/>
            <a:ext cx="448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26B7F7BF-8B98-408F-BDD9-D42E2131D85B}"/>
              </a:ext>
            </a:extLst>
          </p:cNvPr>
          <p:cNvCxnSpPr/>
          <p:nvPr/>
        </p:nvCxnSpPr>
        <p:spPr>
          <a:xfrm>
            <a:off x="2997905" y="4955020"/>
            <a:ext cx="448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9A646AC6-38B0-45EC-AD8D-641FBB3E1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195" y="3272957"/>
            <a:ext cx="2614624" cy="1385668"/>
          </a:xfrm>
          <a:prstGeom prst="rect">
            <a:avLst/>
          </a:prstGeom>
        </p:spPr>
      </p:pic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0A5EDC5-935A-49DB-B63F-93C000747985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5522713" y="3176512"/>
            <a:ext cx="407482" cy="78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EBA8ACB3-B667-4349-9B69-307CDA4728C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628130" y="3965791"/>
            <a:ext cx="302065" cy="100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0152AED-C3D0-4BFE-85E4-B744C232330C}"/>
              </a:ext>
            </a:extLst>
          </p:cNvPr>
          <p:cNvSpPr txBox="1"/>
          <p:nvPr/>
        </p:nvSpPr>
        <p:spPr>
          <a:xfrm>
            <a:off x="5582408" y="4840816"/>
            <a:ext cx="246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Gap-filling</a:t>
            </a:r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857D0F-03CD-4ACA-8875-B7604340E0FC}"/>
              </a:ext>
            </a:extLst>
          </p:cNvPr>
          <p:cNvSpPr txBox="1"/>
          <p:nvPr/>
        </p:nvSpPr>
        <p:spPr>
          <a:xfrm>
            <a:off x="1116106" y="3571151"/>
            <a:ext cx="127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Cell</a:t>
            </a:r>
            <a:endParaRPr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BB84B2-921D-40B0-A072-C188F0FD615D}"/>
              </a:ext>
            </a:extLst>
          </p:cNvPr>
          <p:cNvSpPr txBox="1"/>
          <p:nvPr/>
        </p:nvSpPr>
        <p:spPr>
          <a:xfrm>
            <a:off x="885439" y="5492822"/>
            <a:ext cx="127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B</a:t>
            </a:r>
            <a:r>
              <a:rPr lang="ko-KR" altLang="en-US" dirty="0"/>
              <a:t> </a:t>
            </a:r>
            <a:r>
              <a:rPr lang="en-US" altLang="ko-KR" dirty="0"/>
              <a:t>Cell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876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pc="-150" dirty="0"/>
              <a:t>Project Outline</a:t>
            </a:r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4267" y="1590214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sz="2400" dirty="0"/>
              <a:t>Triangular facet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9B1460C-8BAF-489C-9D4A-12F7130B0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6" y="2323280"/>
            <a:ext cx="5095596" cy="38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pc="-150" dirty="0"/>
              <a:t>Project Outline</a:t>
            </a:r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7671" y="1470152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sz="2400" dirty="0"/>
              <a:t> Recommend Next Sensor, Best View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collected images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68EFEB1A-5B03-414F-8242-D9EDB6179137}"/>
              </a:ext>
            </a:extLst>
          </p:cNvPr>
          <p:cNvSpPr/>
          <p:nvPr/>
        </p:nvSpPr>
        <p:spPr>
          <a:xfrm>
            <a:off x="2330471" y="4750392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9087186-13E9-4A8C-A36C-72FCF13443FF}"/>
              </a:ext>
            </a:extLst>
          </p:cNvPr>
          <p:cNvSpPr/>
          <p:nvPr/>
        </p:nvSpPr>
        <p:spPr>
          <a:xfrm>
            <a:off x="2715281" y="5036104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ED415BF-3662-4981-9605-6B522FFF6E13}"/>
              </a:ext>
            </a:extLst>
          </p:cNvPr>
          <p:cNvSpPr/>
          <p:nvPr/>
        </p:nvSpPr>
        <p:spPr>
          <a:xfrm>
            <a:off x="2868271" y="4439823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0B667FB-9E30-42EC-B331-4FD1ABB03A00}"/>
              </a:ext>
            </a:extLst>
          </p:cNvPr>
          <p:cNvSpPr/>
          <p:nvPr/>
        </p:nvSpPr>
        <p:spPr>
          <a:xfrm>
            <a:off x="2129303" y="5131392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F8B85EF-5F24-457F-B5E4-61E9D5209224}"/>
              </a:ext>
            </a:extLst>
          </p:cNvPr>
          <p:cNvSpPr/>
          <p:nvPr/>
        </p:nvSpPr>
        <p:spPr>
          <a:xfrm>
            <a:off x="1543325" y="5216736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737AA2A-0E78-4F8F-86A9-4C488D9A33D6}"/>
              </a:ext>
            </a:extLst>
          </p:cNvPr>
          <p:cNvSpPr/>
          <p:nvPr/>
        </p:nvSpPr>
        <p:spPr>
          <a:xfrm>
            <a:off x="1878605" y="5607388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E472163-D470-472B-89A2-3877381BBFF4}"/>
              </a:ext>
            </a:extLst>
          </p:cNvPr>
          <p:cNvSpPr/>
          <p:nvPr/>
        </p:nvSpPr>
        <p:spPr>
          <a:xfrm>
            <a:off x="2293895" y="5490040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1A0E325-5046-48EB-BF5B-BFB621A1801A}"/>
              </a:ext>
            </a:extLst>
          </p:cNvPr>
          <p:cNvSpPr/>
          <p:nvPr/>
        </p:nvSpPr>
        <p:spPr>
          <a:xfrm>
            <a:off x="2330471" y="4000330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F06C7A7-F81A-4240-B972-F754E98177C3}"/>
              </a:ext>
            </a:extLst>
          </p:cNvPr>
          <p:cNvSpPr/>
          <p:nvPr/>
        </p:nvSpPr>
        <p:spPr>
          <a:xfrm>
            <a:off x="3220487" y="4107264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8F02E27-3795-4C40-9879-FDB3AFEDBEBC}"/>
              </a:ext>
            </a:extLst>
          </p:cNvPr>
          <p:cNvSpPr/>
          <p:nvPr/>
        </p:nvSpPr>
        <p:spPr>
          <a:xfrm>
            <a:off x="2849012" y="3433729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8FBF279-2A65-46C1-8AEE-0F8B53C6A5D7}"/>
              </a:ext>
            </a:extLst>
          </p:cNvPr>
          <p:cNvCxnSpPr>
            <a:cxnSpLocks/>
            <a:stCxn id="8" idx="7"/>
            <a:endCxn id="7" idx="2"/>
          </p:cNvCxnSpPr>
          <p:nvPr/>
        </p:nvCxnSpPr>
        <p:spPr>
          <a:xfrm flipV="1">
            <a:off x="1657797" y="5216736"/>
            <a:ext cx="471506" cy="24997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D48023B-4FCF-4997-BA3D-8E323CF70298}"/>
              </a:ext>
            </a:extLst>
          </p:cNvPr>
          <p:cNvCxnSpPr>
            <a:cxnSpLocks/>
            <a:stCxn id="9" idx="7"/>
            <a:endCxn id="7" idx="3"/>
          </p:cNvCxnSpPr>
          <p:nvPr/>
        </p:nvCxnSpPr>
        <p:spPr>
          <a:xfrm flipV="1">
            <a:off x="1993077" y="5277083"/>
            <a:ext cx="155866" cy="355302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FFE55F9-C458-4D19-BA75-A4110C94A121}"/>
              </a:ext>
            </a:extLst>
          </p:cNvPr>
          <p:cNvCxnSpPr>
            <a:cxnSpLocks/>
            <a:stCxn id="7" idx="6"/>
            <a:endCxn id="10" idx="0"/>
          </p:cNvCxnSpPr>
          <p:nvPr/>
        </p:nvCxnSpPr>
        <p:spPr>
          <a:xfrm>
            <a:off x="2263415" y="5216736"/>
            <a:ext cx="97536" cy="273304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BA323C7-E098-4C76-80AF-73FDC23D0198}"/>
              </a:ext>
            </a:extLst>
          </p:cNvPr>
          <p:cNvCxnSpPr>
            <a:cxnSpLocks/>
            <a:stCxn id="4" idx="2"/>
            <a:endCxn id="7" idx="5"/>
          </p:cNvCxnSpPr>
          <p:nvPr/>
        </p:nvCxnSpPr>
        <p:spPr>
          <a:xfrm flipH="1">
            <a:off x="2243775" y="4835736"/>
            <a:ext cx="86696" cy="441347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B670E29-EFE7-43DB-8BC3-77BA6FB7DB3D}"/>
              </a:ext>
            </a:extLst>
          </p:cNvPr>
          <p:cNvCxnSpPr>
            <a:cxnSpLocks/>
            <a:stCxn id="5" idx="3"/>
            <a:endCxn id="4" idx="6"/>
          </p:cNvCxnSpPr>
          <p:nvPr/>
        </p:nvCxnSpPr>
        <p:spPr>
          <a:xfrm flipH="1" flipV="1">
            <a:off x="2464583" y="4835736"/>
            <a:ext cx="270338" cy="346059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7B804F4-2956-4584-86CE-6D513A7E7D6D}"/>
              </a:ext>
            </a:extLst>
          </p:cNvPr>
          <p:cNvCxnSpPr>
            <a:cxnSpLocks/>
            <a:stCxn id="6" idx="2"/>
            <a:endCxn id="5" idx="5"/>
          </p:cNvCxnSpPr>
          <p:nvPr/>
        </p:nvCxnSpPr>
        <p:spPr>
          <a:xfrm flipH="1">
            <a:off x="2829753" y="4525167"/>
            <a:ext cx="38518" cy="656628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2B96967B-F471-4292-BC28-03161AD571E7}"/>
              </a:ext>
            </a:extLst>
          </p:cNvPr>
          <p:cNvCxnSpPr>
            <a:cxnSpLocks/>
            <a:stCxn id="11" idx="2"/>
            <a:endCxn id="6" idx="3"/>
          </p:cNvCxnSpPr>
          <p:nvPr/>
        </p:nvCxnSpPr>
        <p:spPr>
          <a:xfrm>
            <a:off x="2330471" y="4085674"/>
            <a:ext cx="557440" cy="499840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65BB65B-9BBB-40C2-83CA-927DB20A511E}"/>
              </a:ext>
            </a:extLst>
          </p:cNvPr>
          <p:cNvCxnSpPr>
            <a:cxnSpLocks/>
            <a:stCxn id="12" idx="7"/>
            <a:endCxn id="11" idx="1"/>
          </p:cNvCxnSpPr>
          <p:nvPr/>
        </p:nvCxnSpPr>
        <p:spPr>
          <a:xfrm flipH="1" flipV="1">
            <a:off x="2350111" y="4025327"/>
            <a:ext cx="984848" cy="106934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A179239-66D8-4B01-BFF4-464F05D22D74}"/>
              </a:ext>
            </a:extLst>
          </p:cNvPr>
          <p:cNvCxnSpPr>
            <a:cxnSpLocks/>
            <a:stCxn id="13" idx="2"/>
            <a:endCxn id="12" idx="7"/>
          </p:cNvCxnSpPr>
          <p:nvPr/>
        </p:nvCxnSpPr>
        <p:spPr>
          <a:xfrm>
            <a:off x="2849012" y="3519073"/>
            <a:ext cx="485947" cy="613188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52B508-E52E-44B5-A85E-FBE94C40A1A5}"/>
              </a:ext>
            </a:extLst>
          </p:cNvPr>
          <p:cNvSpPr txBox="1"/>
          <p:nvPr/>
        </p:nvSpPr>
        <p:spPr>
          <a:xfrm>
            <a:off x="1476359" y="6110635"/>
            <a:ext cx="204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WorldView</a:t>
            </a:r>
            <a:r>
              <a:rPr lang="en-US" altLang="ko-KR" dirty="0"/>
              <a:t>-Sat</a:t>
            </a:r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88C0152-AAA5-4FFF-9CC5-357DA4B2DAC0}"/>
              </a:ext>
            </a:extLst>
          </p:cNvPr>
          <p:cNvSpPr/>
          <p:nvPr/>
        </p:nvSpPr>
        <p:spPr>
          <a:xfrm>
            <a:off x="3453659" y="3461415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BFEF2E42-183A-4C16-8AC8-23F952AF0E46}"/>
              </a:ext>
            </a:extLst>
          </p:cNvPr>
          <p:cNvSpPr/>
          <p:nvPr/>
        </p:nvSpPr>
        <p:spPr>
          <a:xfrm rot="15841187">
            <a:off x="6813616" y="5109548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29EB733B-43ED-46CA-8ADA-866FCB8B82AD}"/>
              </a:ext>
            </a:extLst>
          </p:cNvPr>
          <p:cNvSpPr/>
          <p:nvPr/>
        </p:nvSpPr>
        <p:spPr>
          <a:xfrm rot="15841187">
            <a:off x="6258029" y="4618114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3853CA7-8B8D-47C3-88AA-18586AFF108C}"/>
              </a:ext>
            </a:extLst>
          </p:cNvPr>
          <p:cNvSpPr/>
          <p:nvPr/>
        </p:nvSpPr>
        <p:spPr>
          <a:xfrm rot="15841187">
            <a:off x="6629885" y="4618114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8AB40A65-52F5-4C2E-BB79-8A394EAE3305}"/>
              </a:ext>
            </a:extLst>
          </p:cNvPr>
          <p:cNvSpPr/>
          <p:nvPr/>
        </p:nvSpPr>
        <p:spPr>
          <a:xfrm rot="15841187">
            <a:off x="6190973" y="5380114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18D639CB-0691-4DE7-9660-CCEA01AE09C2}"/>
              </a:ext>
            </a:extLst>
          </p:cNvPr>
          <p:cNvSpPr/>
          <p:nvPr/>
        </p:nvSpPr>
        <p:spPr>
          <a:xfrm rot="15841187">
            <a:off x="5604995" y="5465458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9FDD06D-8614-4283-88C1-B430200D5041}"/>
              </a:ext>
            </a:extLst>
          </p:cNvPr>
          <p:cNvSpPr/>
          <p:nvPr/>
        </p:nvSpPr>
        <p:spPr>
          <a:xfrm rot="15841187">
            <a:off x="5940275" y="5856110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CE52BFA2-43E2-449A-A9E4-3C86B7BA0063}"/>
              </a:ext>
            </a:extLst>
          </p:cNvPr>
          <p:cNvSpPr/>
          <p:nvPr/>
        </p:nvSpPr>
        <p:spPr>
          <a:xfrm rot="15841187">
            <a:off x="6355565" y="5738762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682A0910-434C-4197-BDC4-3FC44C2BCFC5}"/>
              </a:ext>
            </a:extLst>
          </p:cNvPr>
          <p:cNvSpPr/>
          <p:nvPr/>
        </p:nvSpPr>
        <p:spPr>
          <a:xfrm rot="15841187">
            <a:off x="6910301" y="4185298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DC57F80A-43CC-4BDE-913F-D7AEA05F40C4}"/>
              </a:ext>
            </a:extLst>
          </p:cNvPr>
          <p:cNvSpPr/>
          <p:nvPr/>
        </p:nvSpPr>
        <p:spPr>
          <a:xfrm rot="15841187">
            <a:off x="7535159" y="4355864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7329690C-9D0B-467D-8DF0-914AFC93C5CD}"/>
              </a:ext>
            </a:extLst>
          </p:cNvPr>
          <p:cNvSpPr/>
          <p:nvPr/>
        </p:nvSpPr>
        <p:spPr>
          <a:xfrm rot="15841187">
            <a:off x="7094033" y="3735446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84950990-5D31-46EA-BBC9-36809569A3A1}"/>
              </a:ext>
            </a:extLst>
          </p:cNvPr>
          <p:cNvSpPr/>
          <p:nvPr/>
        </p:nvSpPr>
        <p:spPr>
          <a:xfrm rot="15841187">
            <a:off x="7873006" y="3830058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F012C5B4-B903-4FA6-9D89-6A5C41AB437B}"/>
              </a:ext>
            </a:extLst>
          </p:cNvPr>
          <p:cNvSpPr/>
          <p:nvPr/>
        </p:nvSpPr>
        <p:spPr>
          <a:xfrm rot="15841187">
            <a:off x="7521881" y="3372297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62E4D5C3-B1F0-42B9-A91C-5C34C77A834E}"/>
              </a:ext>
            </a:extLst>
          </p:cNvPr>
          <p:cNvCxnSpPr>
            <a:cxnSpLocks/>
            <a:stCxn id="37" idx="2"/>
            <a:endCxn id="35" idx="6"/>
          </p:cNvCxnSpPr>
          <p:nvPr/>
        </p:nvCxnSpPr>
        <p:spPr>
          <a:xfrm flipH="1">
            <a:off x="7154103" y="3524332"/>
            <a:ext cx="441820" cy="22976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2C74A05-0DA6-4B0E-AA1F-2C91BFEA5FF5}"/>
              </a:ext>
            </a:extLst>
          </p:cNvPr>
          <p:cNvCxnSpPr>
            <a:cxnSpLocks/>
            <a:stCxn id="36" idx="7"/>
            <a:endCxn id="35" idx="6"/>
          </p:cNvCxnSpPr>
          <p:nvPr/>
        </p:nvCxnSpPr>
        <p:spPr>
          <a:xfrm flipH="1" flipV="1">
            <a:off x="7154103" y="3754099"/>
            <a:ext cx="721000" cy="12043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986518D6-F867-4FD6-82EE-585F68423ACC}"/>
              </a:ext>
            </a:extLst>
          </p:cNvPr>
          <p:cNvCxnSpPr>
            <a:cxnSpLocks/>
            <a:stCxn id="34" idx="3"/>
            <a:endCxn id="36" idx="5"/>
          </p:cNvCxnSpPr>
          <p:nvPr/>
        </p:nvCxnSpPr>
        <p:spPr>
          <a:xfrm flipV="1">
            <a:off x="7667174" y="3861957"/>
            <a:ext cx="327967" cy="62012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E8976925-45BE-4AFB-9566-A63E5F43EC20}"/>
              </a:ext>
            </a:extLst>
          </p:cNvPr>
          <p:cNvCxnSpPr>
            <a:cxnSpLocks/>
            <a:stCxn id="28" idx="6"/>
            <a:endCxn id="33" idx="7"/>
          </p:cNvCxnSpPr>
          <p:nvPr/>
        </p:nvCxnSpPr>
        <p:spPr>
          <a:xfrm flipV="1">
            <a:off x="6689955" y="4229771"/>
            <a:ext cx="222443" cy="40699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12F53A52-ABC4-4678-9E40-E2E2FC187A49}"/>
              </a:ext>
            </a:extLst>
          </p:cNvPr>
          <p:cNvCxnSpPr>
            <a:cxnSpLocks/>
            <a:stCxn id="33" idx="2"/>
            <a:endCxn id="34" idx="7"/>
          </p:cNvCxnSpPr>
          <p:nvPr/>
        </p:nvCxnSpPr>
        <p:spPr>
          <a:xfrm>
            <a:off x="6984343" y="4337333"/>
            <a:ext cx="552913" cy="6300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D926B43B-46FA-4C07-80BD-4230E2672999}"/>
              </a:ext>
            </a:extLst>
          </p:cNvPr>
          <p:cNvCxnSpPr>
            <a:cxnSpLocks/>
            <a:stCxn id="28" idx="0"/>
            <a:endCxn id="27" idx="3"/>
          </p:cNvCxnSpPr>
          <p:nvPr/>
        </p:nvCxnSpPr>
        <p:spPr>
          <a:xfrm flipH="1">
            <a:off x="6390044" y="4712350"/>
            <a:ext cx="222017" cy="3197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F17D079-93B2-4E45-9B15-EE92539B2B6A}"/>
              </a:ext>
            </a:extLst>
          </p:cNvPr>
          <p:cNvCxnSpPr>
            <a:cxnSpLocks/>
            <a:stCxn id="28" idx="3"/>
            <a:endCxn id="26" idx="6"/>
          </p:cNvCxnSpPr>
          <p:nvPr/>
        </p:nvCxnSpPr>
        <p:spPr>
          <a:xfrm>
            <a:off x="6761900" y="4744329"/>
            <a:ext cx="111786" cy="38387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87CB079-5823-4D01-A843-EF71243058AE}"/>
              </a:ext>
            </a:extLst>
          </p:cNvPr>
          <p:cNvCxnSpPr>
            <a:cxnSpLocks/>
            <a:stCxn id="29" idx="6"/>
            <a:endCxn id="26" idx="0"/>
          </p:cNvCxnSpPr>
          <p:nvPr/>
        </p:nvCxnSpPr>
        <p:spPr>
          <a:xfrm flipV="1">
            <a:off x="6251043" y="5203784"/>
            <a:ext cx="544749" cy="19498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D28D9011-FB37-499B-A1D9-BFEBCFF25797}"/>
              </a:ext>
            </a:extLst>
          </p:cNvPr>
          <p:cNvCxnSpPr>
            <a:cxnSpLocks/>
            <a:stCxn id="29" idx="7"/>
            <a:endCxn id="30" idx="7"/>
          </p:cNvCxnSpPr>
          <p:nvPr/>
        </p:nvCxnSpPr>
        <p:spPr>
          <a:xfrm flipH="1">
            <a:off x="5607092" y="5424587"/>
            <a:ext cx="585978" cy="8534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71A02491-68D2-42E5-B684-26847F4B2BB8}"/>
              </a:ext>
            </a:extLst>
          </p:cNvPr>
          <p:cNvCxnSpPr>
            <a:cxnSpLocks/>
            <a:stCxn id="29" idx="1"/>
            <a:endCxn id="31" idx="2"/>
          </p:cNvCxnSpPr>
          <p:nvPr/>
        </p:nvCxnSpPr>
        <p:spPr>
          <a:xfrm flipH="1">
            <a:off x="6014317" y="5518903"/>
            <a:ext cx="188633" cy="48924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A3988CEB-B24F-4185-8E03-9F17F1B41EAD}"/>
              </a:ext>
            </a:extLst>
          </p:cNvPr>
          <p:cNvCxnSpPr>
            <a:cxnSpLocks/>
            <a:stCxn id="29" idx="7"/>
            <a:endCxn id="32" idx="4"/>
          </p:cNvCxnSpPr>
          <p:nvPr/>
        </p:nvCxnSpPr>
        <p:spPr>
          <a:xfrm>
            <a:off x="6193070" y="5424587"/>
            <a:ext cx="314431" cy="39062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2BA9F22-7FF1-4F28-9DFE-354EE68DA77F}"/>
              </a:ext>
            </a:extLst>
          </p:cNvPr>
          <p:cNvSpPr txBox="1"/>
          <p:nvPr/>
        </p:nvSpPr>
        <p:spPr>
          <a:xfrm>
            <a:off x="5674763" y="6236772"/>
            <a:ext cx="204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Geoeye</a:t>
            </a:r>
            <a:r>
              <a:rPr lang="en-US" altLang="ko-KR" dirty="0"/>
              <a:t>-Sat</a:t>
            </a:r>
            <a:endParaRPr lang="ko-KR" altLang="en-US" dirty="0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1A19A3D0-2E02-443B-BA0F-E0C5BC793923}"/>
              </a:ext>
            </a:extLst>
          </p:cNvPr>
          <p:cNvSpPr/>
          <p:nvPr/>
        </p:nvSpPr>
        <p:spPr>
          <a:xfrm>
            <a:off x="6972538" y="3114069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F967FAE8-DD3A-4CF0-9BA1-2112480E552B}"/>
              </a:ext>
            </a:extLst>
          </p:cNvPr>
          <p:cNvSpPr/>
          <p:nvPr/>
        </p:nvSpPr>
        <p:spPr>
          <a:xfrm>
            <a:off x="1657797" y="4636767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106AF697-378E-4A4E-B948-21334C39A8C9}"/>
              </a:ext>
            </a:extLst>
          </p:cNvPr>
          <p:cNvSpPr/>
          <p:nvPr/>
        </p:nvSpPr>
        <p:spPr>
          <a:xfrm>
            <a:off x="2910782" y="4781083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145DC218-FE4E-42F5-BFC5-14F64D7D5889}"/>
              </a:ext>
            </a:extLst>
          </p:cNvPr>
          <p:cNvSpPr/>
          <p:nvPr/>
        </p:nvSpPr>
        <p:spPr>
          <a:xfrm>
            <a:off x="2624389" y="3799469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E278D2CB-55D4-475A-9BA5-D16AD1E225F7}"/>
              </a:ext>
            </a:extLst>
          </p:cNvPr>
          <p:cNvSpPr/>
          <p:nvPr/>
        </p:nvSpPr>
        <p:spPr>
          <a:xfrm>
            <a:off x="3619590" y="3745207"/>
            <a:ext cx="134112" cy="170688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52811A80-B327-4DE1-919F-599A519D888C}"/>
              </a:ext>
            </a:extLst>
          </p:cNvPr>
          <p:cNvSpPr/>
          <p:nvPr/>
        </p:nvSpPr>
        <p:spPr>
          <a:xfrm>
            <a:off x="6761788" y="3854237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6EE32046-2C90-4194-A658-E6994244BCA5}"/>
              </a:ext>
            </a:extLst>
          </p:cNvPr>
          <p:cNvSpPr/>
          <p:nvPr/>
        </p:nvSpPr>
        <p:spPr>
          <a:xfrm>
            <a:off x="7260639" y="4638054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0760EF91-404B-4385-B0E6-52EA41C86783}"/>
              </a:ext>
            </a:extLst>
          </p:cNvPr>
          <p:cNvSpPr/>
          <p:nvPr/>
        </p:nvSpPr>
        <p:spPr>
          <a:xfrm>
            <a:off x="6022932" y="4990247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D8B79580-CD24-4305-B6DF-2E324163382B}"/>
              </a:ext>
            </a:extLst>
          </p:cNvPr>
          <p:cNvSpPr/>
          <p:nvPr/>
        </p:nvSpPr>
        <p:spPr>
          <a:xfrm>
            <a:off x="7211728" y="5206737"/>
            <a:ext cx="134112" cy="1706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42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indent="-177800">
              <a:spcBef>
                <a:spcPts val="0"/>
              </a:spcBef>
            </a:pPr>
            <a:r>
              <a:rPr lang="en-US" sz="2400" dirty="0">
                <a:sym typeface="Malgun Gothic"/>
              </a:rPr>
              <a:t>Project Outline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77800" lvl="0" indent="-177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ko-KR" sz="2400" u="sng" dirty="0">
                <a:sym typeface="Malgun Gothic"/>
              </a:rPr>
              <a:t>Schedule</a:t>
            </a:r>
            <a:endParaRPr lang="en-US" sz="2400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9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pc="-150" dirty="0"/>
              <a:t>Schedule</a:t>
            </a:r>
            <a:endParaRPr lang="ko-KR" altLang="en-US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ko-KR" sz="2400" dirty="0"/>
              <a:t>Schedule of Work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413231-53C6-478A-94F6-D0CEA953B4CC}"/>
              </a:ext>
            </a:extLst>
          </p:cNvPr>
          <p:cNvSpPr/>
          <p:nvPr/>
        </p:nvSpPr>
        <p:spPr>
          <a:xfrm>
            <a:off x="4629035" y="2459948"/>
            <a:ext cx="840554" cy="1612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1DB2961-B03E-4722-84E2-C043A8F295CB}"/>
              </a:ext>
            </a:extLst>
          </p:cNvPr>
          <p:cNvSpPr/>
          <p:nvPr/>
        </p:nvSpPr>
        <p:spPr>
          <a:xfrm>
            <a:off x="4557413" y="3070685"/>
            <a:ext cx="1537784" cy="1498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B2AC7-361E-46C4-AAAF-58F04B3FF307}"/>
              </a:ext>
            </a:extLst>
          </p:cNvPr>
          <p:cNvSpPr txBox="1"/>
          <p:nvPr/>
        </p:nvSpPr>
        <p:spPr>
          <a:xfrm>
            <a:off x="829958" y="2460137"/>
            <a:ext cx="352020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dirty="0" err="1"/>
              <a:t>Satellite</a:t>
            </a:r>
            <a:r>
              <a:rPr lang="en-US" altLang="ko-KR" dirty="0"/>
              <a:t>(WV, GEOEYE)</a:t>
            </a:r>
            <a:r>
              <a:rPr lang="ko-KR" altLang="en-US" dirty="0"/>
              <a:t>/</a:t>
            </a:r>
            <a:r>
              <a:rPr lang="ko-KR" altLang="en-US" dirty="0" err="1"/>
              <a:t>Aerial</a:t>
            </a:r>
            <a:r>
              <a:rPr lang="ko-KR" altLang="en-US" dirty="0"/>
              <a:t> </a:t>
            </a:r>
            <a:r>
              <a:rPr lang="en-US" altLang="ko-KR" dirty="0"/>
              <a:t>image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F4262-07EB-453C-B48A-28233AD7D1DA}"/>
              </a:ext>
            </a:extLst>
          </p:cNvPr>
          <p:cNvSpPr txBox="1"/>
          <p:nvPr/>
        </p:nvSpPr>
        <p:spPr>
          <a:xfrm>
            <a:off x="829958" y="3028317"/>
            <a:ext cx="35684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ea typeface="맑은 고딕"/>
                <a:cs typeface="Arial"/>
              </a:rPr>
              <a:t>Polygonal Partitioning to Cell</a:t>
            </a:r>
            <a:endParaRPr lang="ko-KR" altLang="en-US" dirty="0">
              <a:ea typeface="맑은 고딕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47B1F-8D0C-4E1A-A1DE-C8AAC2A41BE8}"/>
              </a:ext>
            </a:extLst>
          </p:cNvPr>
          <p:cNvSpPr txBox="1"/>
          <p:nvPr/>
        </p:nvSpPr>
        <p:spPr>
          <a:xfrm>
            <a:off x="829958" y="3556733"/>
            <a:ext cx="35684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latin typeface="Consolas"/>
                <a:ea typeface="맑은 고딕"/>
                <a:cs typeface="Arial"/>
              </a:rPr>
              <a:t>Labelling Cell</a:t>
            </a:r>
            <a:endParaRPr lang="ko-K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AE205-3013-438B-8505-54B271259AC5}"/>
              </a:ext>
            </a:extLst>
          </p:cNvPr>
          <p:cNvSpPr txBox="1"/>
          <p:nvPr/>
        </p:nvSpPr>
        <p:spPr>
          <a:xfrm>
            <a:off x="829958" y="4085149"/>
            <a:ext cx="35684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latin typeface="Consolas"/>
                <a:ea typeface="맑은 고딕"/>
                <a:cs typeface="Arial"/>
              </a:rPr>
              <a:t>Generation </a:t>
            </a:r>
            <a:r>
              <a:rPr lang="en-US" altLang="ko-KR" dirty="0" err="1">
                <a:latin typeface="Consolas"/>
                <a:ea typeface="맑은 고딕"/>
                <a:cs typeface="Arial"/>
              </a:rPr>
              <a:t>Triangural</a:t>
            </a:r>
            <a:r>
              <a:rPr lang="en-US" altLang="ko-KR" dirty="0">
                <a:latin typeface="Consolas"/>
                <a:ea typeface="맑은 고딕"/>
                <a:cs typeface="Arial"/>
              </a:rPr>
              <a:t> Facet</a:t>
            </a:r>
            <a:endParaRPr lang="ko-K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0C1AF-6382-4D11-AFD5-54BF87D365C0}"/>
              </a:ext>
            </a:extLst>
          </p:cNvPr>
          <p:cNvSpPr txBox="1"/>
          <p:nvPr/>
        </p:nvSpPr>
        <p:spPr>
          <a:xfrm>
            <a:off x="5561031" y="239113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dirty="0"/>
              <a:t>~11.20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82362B-C256-4CD3-AFBC-DCBC31B3D2AB}"/>
              </a:ext>
            </a:extLst>
          </p:cNvPr>
          <p:cNvSpPr txBox="1"/>
          <p:nvPr/>
        </p:nvSpPr>
        <p:spPr>
          <a:xfrm>
            <a:off x="6190698" y="294728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/>
              <a:t>~</a:t>
            </a:r>
            <a:r>
              <a:rPr lang="en-US" altLang="ko-KR" dirty="0"/>
              <a:t>11</a:t>
            </a:r>
            <a:r>
              <a:rPr lang="ko-KR" altLang="en-US" dirty="0"/>
              <a:t>/</a:t>
            </a:r>
            <a:r>
              <a:rPr lang="en-US" altLang="ko-KR" dirty="0"/>
              <a:t>2</a:t>
            </a:r>
            <a:r>
              <a:rPr lang="ko-KR" altLang="en-US" dirty="0"/>
              <a:t>7 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21F633E-DB85-431D-91FB-7908E60E8CA5}"/>
              </a:ext>
            </a:extLst>
          </p:cNvPr>
          <p:cNvSpPr/>
          <p:nvPr/>
        </p:nvSpPr>
        <p:spPr>
          <a:xfrm>
            <a:off x="5207004" y="4143330"/>
            <a:ext cx="1332044" cy="138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CD072D-A546-4DEE-9441-DB2D81D9D8C2}"/>
              </a:ext>
            </a:extLst>
          </p:cNvPr>
          <p:cNvSpPr txBox="1"/>
          <p:nvPr/>
        </p:nvSpPr>
        <p:spPr>
          <a:xfrm>
            <a:off x="6570787" y="400581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/>
              <a:t>~</a:t>
            </a:r>
            <a:r>
              <a:rPr lang="en-US" altLang="ko-KR" dirty="0"/>
              <a:t>12/8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5E127E4-82F0-45FF-BA79-E4F5129553BE}"/>
              </a:ext>
            </a:extLst>
          </p:cNvPr>
          <p:cNvSpPr/>
          <p:nvPr/>
        </p:nvSpPr>
        <p:spPr>
          <a:xfrm>
            <a:off x="4557413" y="3534571"/>
            <a:ext cx="1737358" cy="1771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z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EB363-D0C1-4D95-B4B6-7A9B41698EC3}"/>
              </a:ext>
            </a:extLst>
          </p:cNvPr>
          <p:cNvSpPr txBox="1"/>
          <p:nvPr/>
        </p:nvSpPr>
        <p:spPr>
          <a:xfrm>
            <a:off x="6294771" y="344630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/>
              <a:t>~</a:t>
            </a:r>
            <a:r>
              <a:rPr lang="en-US" altLang="ko-KR" dirty="0"/>
              <a:t>12</a:t>
            </a:r>
            <a:r>
              <a:rPr lang="ko-KR" altLang="en-US" dirty="0"/>
              <a:t>/</a:t>
            </a:r>
            <a:r>
              <a:rPr lang="en-US" altLang="ko-KR" dirty="0"/>
              <a:t>4</a:t>
            </a:r>
            <a:r>
              <a:rPr lang="ko-KR" altLang="en-US" dirty="0"/>
              <a:t>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DA4018-2747-4FDD-851D-C35B36E26A3F}"/>
              </a:ext>
            </a:extLst>
          </p:cNvPr>
          <p:cNvSpPr txBox="1"/>
          <p:nvPr/>
        </p:nvSpPr>
        <p:spPr>
          <a:xfrm>
            <a:off x="829958" y="4637754"/>
            <a:ext cx="35684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latin typeface="Consolas"/>
                <a:ea typeface="맑은 고딕"/>
                <a:cs typeface="Arial"/>
              </a:rPr>
              <a:t>Recommend Next Sensor, Next Path</a:t>
            </a:r>
            <a:endParaRPr lang="ko-KR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BBE3C3A-AC53-45EF-B209-AD8FD569FD1E}"/>
              </a:ext>
            </a:extLst>
          </p:cNvPr>
          <p:cNvSpPr/>
          <p:nvPr/>
        </p:nvSpPr>
        <p:spPr>
          <a:xfrm>
            <a:off x="5628749" y="4695942"/>
            <a:ext cx="1332044" cy="138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6307FC-F29B-4FBB-AE10-B8FF5E93B9D9}"/>
              </a:ext>
            </a:extLst>
          </p:cNvPr>
          <p:cNvSpPr txBox="1"/>
          <p:nvPr/>
        </p:nvSpPr>
        <p:spPr>
          <a:xfrm>
            <a:off x="6958018" y="503448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/>
              <a:t>~</a:t>
            </a:r>
            <a:r>
              <a:rPr lang="en-US" altLang="ko-KR" dirty="0"/>
              <a:t>12/10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9FA23D-08E7-4815-8E47-DB2697D4179B}"/>
              </a:ext>
            </a:extLst>
          </p:cNvPr>
          <p:cNvSpPr txBox="1"/>
          <p:nvPr/>
        </p:nvSpPr>
        <p:spPr>
          <a:xfrm>
            <a:off x="829958" y="5091518"/>
            <a:ext cx="35684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dirty="0">
                <a:latin typeface="Consolas"/>
                <a:ea typeface="맑은 고딕"/>
                <a:cs typeface="Arial"/>
              </a:rPr>
              <a:t>Presentation</a:t>
            </a:r>
            <a:endParaRPr lang="ko-KR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84B23B3-43F7-41F8-95B3-71C217FB26D1}"/>
              </a:ext>
            </a:extLst>
          </p:cNvPr>
          <p:cNvSpPr/>
          <p:nvPr/>
        </p:nvSpPr>
        <p:spPr>
          <a:xfrm>
            <a:off x="5628749" y="5149706"/>
            <a:ext cx="1332044" cy="138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5BAAB6-36BA-4FAE-9FDF-090A839AB787}"/>
              </a:ext>
            </a:extLst>
          </p:cNvPr>
          <p:cNvSpPr txBox="1"/>
          <p:nvPr/>
        </p:nvSpPr>
        <p:spPr>
          <a:xfrm>
            <a:off x="6958018" y="458317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/>
              <a:t>~</a:t>
            </a:r>
            <a:r>
              <a:rPr lang="en-US" altLang="ko-KR" dirty="0"/>
              <a:t>12/8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0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sym typeface="Malgun Gothic"/>
              </a:rPr>
              <a:t>Motivation</a:t>
            </a:r>
            <a:endParaRPr lang="en-US" sz="2400" u="sng" dirty="0"/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indent="-177800">
              <a:spcBef>
                <a:spcPts val="0"/>
              </a:spcBef>
            </a:pPr>
            <a:r>
              <a:rPr lang="en-US" sz="2400" dirty="0">
                <a:sym typeface="Malgun Gothic"/>
              </a:rPr>
              <a:t>Project Outline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77800" lvl="0" indent="-177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ko-KR" sz="2400" dirty="0">
                <a:sym typeface="Malgun Gothic"/>
              </a:rPr>
              <a:t>Schedule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Motivation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The Big challenges in urban reconstruction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4657" y="6334780"/>
            <a:ext cx="8859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Ref: https://raweb.inria.fr/rapportsactivite/RA2016/titane/uid54.html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3D92AD-61CC-4248-BA15-49A8B11E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2462212"/>
            <a:ext cx="62103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sym typeface="Malgun Gothic"/>
              </a:rPr>
              <a:t>Related Work</a:t>
            </a:r>
            <a:endParaRPr lang="en-US" sz="2400" u="sng" dirty="0"/>
          </a:p>
          <a:p>
            <a:pPr marL="177800" indent="-177800">
              <a:spcBef>
                <a:spcPts val="0"/>
              </a:spcBef>
            </a:pPr>
            <a:r>
              <a:rPr lang="en-US" sz="2400" dirty="0">
                <a:sym typeface="Malgun Gothic"/>
              </a:rPr>
              <a:t>Project Outline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177800" lvl="0" indent="-177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ko-KR" sz="2400" dirty="0">
                <a:sym typeface="Malgun Gothic"/>
              </a:rPr>
              <a:t>Schedule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1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Urban 3D reconstruction</a:t>
            </a:r>
          </a:p>
          <a:p>
            <a:pPr marL="635000" lvl="1" indent="-177800">
              <a:spcBef>
                <a:spcPts val="0"/>
              </a:spcBef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Urban Semantic 3D reconstruction from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Multiveiw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 Satellite Imagery, CVPR 2019</a:t>
            </a:r>
          </a:p>
          <a:p>
            <a:pPr marL="635000" lvl="1" indent="-177800">
              <a:spcBef>
                <a:spcPts val="0"/>
              </a:spcBef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  <a:p>
            <a:pPr marL="635000" lvl="1" indent="-177800">
              <a:spcBef>
                <a:spcPts val="0"/>
              </a:spcBef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algun Gothic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F01A3E-0E4F-4F3F-975F-564A3990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91" y="3080885"/>
            <a:ext cx="3623609" cy="347866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D8CD7D-83A8-436F-9E8D-5E1E6E666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436" y="3534252"/>
            <a:ext cx="2072341" cy="20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sz="2400" dirty="0">
                <a:sym typeface="Malgun Gothic"/>
              </a:rPr>
              <a:t>Geo referencing : mapping </a:t>
            </a:r>
            <a:r>
              <a:rPr lang="en-US" altLang="ko-KR" sz="2400" dirty="0">
                <a:sym typeface="Malgun Gothic"/>
              </a:rPr>
              <a:t>image pixels </a:t>
            </a:r>
            <a:r>
              <a:rPr lang="en-US" sz="2400" dirty="0">
                <a:sym typeface="Malgun Gothic"/>
              </a:rPr>
              <a:t>to global coordinates, photometry</a:t>
            </a:r>
          </a:p>
          <a:p>
            <a:pPr marL="635000" lvl="1" indent="-177800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6197705-78BD-4EFA-A253-9C4EF84F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5828"/>
            <a:ext cx="3286125" cy="33623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046CFFB-6BB1-41F8-8602-CB1F847BE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4198459"/>
            <a:ext cx="2643280" cy="21515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33A690E-0022-4271-AC19-6425A52E2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779" y="2829351"/>
            <a:ext cx="2981325" cy="9429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E94734-87DC-407D-A086-6236BAED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617" y="2878551"/>
            <a:ext cx="3271358" cy="105950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E4C9BB0-8DBA-451D-8E77-0031CC33E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372" y="4546393"/>
            <a:ext cx="3403576" cy="47798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6DF9B29-994B-4355-B461-415FE85BA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923" y="5612978"/>
            <a:ext cx="3248025" cy="428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EFDA38-1B37-499D-8BA0-E27316B14577}"/>
              </a:ext>
            </a:extLst>
          </p:cNvPr>
          <p:cNvSpPr txBox="1"/>
          <p:nvPr/>
        </p:nvSpPr>
        <p:spPr>
          <a:xfrm>
            <a:off x="5578148" y="4198459"/>
            <a:ext cx="253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rgbClr val="FF0000"/>
                </a:solidFill>
              </a:rPr>
              <a:t>GtoI</a:t>
            </a:r>
            <a:r>
              <a:rPr lang="en-US" altLang="ko-KR" sz="2000" dirty="0">
                <a:solidFill>
                  <a:srgbClr val="FF0000"/>
                </a:solidFill>
              </a:rPr>
              <a:t>()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8DD77-DB95-4FE2-BC1B-7DFA857010E0}"/>
              </a:ext>
            </a:extLst>
          </p:cNvPr>
          <p:cNvSpPr txBox="1"/>
          <p:nvPr/>
        </p:nvSpPr>
        <p:spPr>
          <a:xfrm>
            <a:off x="5598065" y="5250455"/>
            <a:ext cx="253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rgbClr val="FF0000"/>
                </a:solidFill>
              </a:rPr>
              <a:t>ItoG</a:t>
            </a:r>
            <a:r>
              <a:rPr lang="en-US" altLang="ko-KR" sz="2000" dirty="0">
                <a:solidFill>
                  <a:srgbClr val="FF0000"/>
                </a:solidFill>
              </a:rPr>
              <a:t>()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B63CA58-DA50-45CF-A14B-8996678D6312}"/>
              </a:ext>
            </a:extLst>
          </p:cNvPr>
          <p:cNvSpPr/>
          <p:nvPr/>
        </p:nvSpPr>
        <p:spPr>
          <a:xfrm>
            <a:off x="419100" y="6338153"/>
            <a:ext cx="8859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Ref: Introduction to </a:t>
            </a:r>
            <a:r>
              <a:rPr lang="en-US" altLang="ko-KR" b="1" dirty="0" err="1"/>
              <a:t>Photogrammetry</a:t>
            </a:r>
            <a:r>
              <a:rPr lang="en-US" altLang="ko-KR" b="1" dirty="0"/>
              <a:t> and Remote sensing, 1</a:t>
            </a:r>
            <a:r>
              <a:rPr lang="en-US" altLang="ko-KR" b="1" baseline="30000" dirty="0"/>
              <a:t>st</a:t>
            </a:r>
            <a:r>
              <a:rPr lang="en-US" altLang="ko-KR" b="1" dirty="0"/>
              <a:t> Edition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4763C-33B4-4F1E-B083-4E5D6B02C6D1}"/>
              </a:ext>
            </a:extLst>
          </p:cNvPr>
          <p:cNvSpPr txBox="1"/>
          <p:nvPr/>
        </p:nvSpPr>
        <p:spPr>
          <a:xfrm>
            <a:off x="5074296" y="2453771"/>
            <a:ext cx="4572000" cy="41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 : RPC(The rational polynomial coefficient) 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4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ko-KR" sz="2400" dirty="0">
                <a:sym typeface="Malgun Gothic"/>
              </a:rPr>
              <a:t>Geo referencing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407" y="6077750"/>
            <a:ext cx="8859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Ref: Introduction to </a:t>
            </a:r>
            <a:r>
              <a:rPr lang="en-US" altLang="ko-KR" b="1" dirty="0" err="1"/>
              <a:t>Photogrammetry</a:t>
            </a:r>
            <a:r>
              <a:rPr lang="en-US" altLang="ko-KR" b="1" dirty="0"/>
              <a:t> and Remote sensing, 1</a:t>
            </a:r>
            <a:r>
              <a:rPr lang="en-US" altLang="ko-KR" b="1" baseline="30000" dirty="0"/>
              <a:t>st</a:t>
            </a:r>
            <a:r>
              <a:rPr lang="en-US" altLang="ko-KR" b="1" dirty="0"/>
              <a:t> Edition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040A91B-B3A4-4E8E-87CE-09C28904D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25" y="2427036"/>
            <a:ext cx="4731310" cy="366148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88BE8B2-4149-4EE2-A3BB-973AD2FE6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35" y="3042316"/>
            <a:ext cx="3271358" cy="1059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65202-AFB6-4620-86DE-5E4211E6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1368" y="2338498"/>
            <a:ext cx="1201925" cy="120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연결선: 구부러짐 8">
            <a:extLst>
              <a:ext uri="{FF2B5EF4-FFF2-40B4-BE49-F238E27FC236}">
                <a16:creationId xmlns:a16="http://schemas.microsoft.com/office/drawing/2014/main" id="{5F018341-D4F3-4254-B36A-138AB90FFECC}"/>
              </a:ext>
            </a:extLst>
          </p:cNvPr>
          <p:cNvCxnSpPr>
            <a:endCxn id="4" idx="1"/>
          </p:cNvCxnSpPr>
          <p:nvPr/>
        </p:nvCxnSpPr>
        <p:spPr>
          <a:xfrm flipV="1">
            <a:off x="2316342" y="2941499"/>
            <a:ext cx="735026" cy="7001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421EDD-FD76-4F43-8A3D-F441082D9662}"/>
              </a:ext>
            </a:extLst>
          </p:cNvPr>
          <p:cNvSpPr/>
          <p:nvPr/>
        </p:nvSpPr>
        <p:spPr>
          <a:xfrm>
            <a:off x="2925467" y="3347705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Push broom - EO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202FC-D854-47B1-BA90-4F7D8DEAE190}"/>
              </a:ext>
            </a:extLst>
          </p:cNvPr>
          <p:cNvSpPr txBox="1"/>
          <p:nvPr/>
        </p:nvSpPr>
        <p:spPr>
          <a:xfrm>
            <a:off x="5193549" y="2615013"/>
            <a:ext cx="4572000" cy="41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RPC(The rational polynomial coefficient) 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8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Related Work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8897" y="1466903"/>
            <a:ext cx="8240806" cy="461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indent="-177800">
              <a:spcBef>
                <a:spcPts val="0"/>
              </a:spcBef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Minimizing path length(=minimal images), 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maximizing quality of stereo image 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r>
              <a:rPr lang="en-US" sz="1800" dirty="0">
                <a:sym typeface="Malgun Gothic"/>
              </a:rPr>
              <a:t>A Satellite Task Planning Algorithm Based on a Symmetric Recurrent Neural Network, Journal of Symmetry 2019</a:t>
            </a:r>
          </a:p>
          <a:p>
            <a:pPr marL="635000" lvl="1" indent="-177800">
              <a:spcBef>
                <a:spcPts val="0"/>
              </a:spcBef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Submodular Trajectory Optimization for Aerial 3D scanning, ICCV 2017</a:t>
            </a: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lvl="1" indent="-177800">
              <a:spcBef>
                <a:spcPts val="0"/>
              </a:spcBef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63D987-2E5A-4EE0-831E-355F1349A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59" y="4191877"/>
            <a:ext cx="2095500" cy="24574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49F4910-E07A-4286-9F54-30A25374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1654"/>
            <a:ext cx="3909163" cy="22778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EAD712-254A-4B88-B5B1-27468F6DA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241" y="4504765"/>
            <a:ext cx="3107118" cy="20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pc="-150" dirty="0"/>
              <a:t>Contents</a:t>
            </a:r>
            <a:endParaRPr spc="-150" dirty="0"/>
          </a:p>
        </p:txBody>
      </p:sp>
      <p:sp>
        <p:nvSpPr>
          <p:cNvPr id="17" name="Google Shape;91;p15">
            <a:extLst>
              <a:ext uri="{FF2B5EF4-FFF2-40B4-BE49-F238E27FC236}">
                <a16:creationId xmlns:a16="http://schemas.microsoft.com/office/drawing/2014/main" id="{100E2621-68A9-42C9-8E00-2A41484BD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Motivation</a:t>
            </a: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algun Gothic"/>
              </a:rPr>
              <a:t>Related Work</a:t>
            </a:r>
          </a:p>
          <a:p>
            <a:pPr marL="177800" indent="-177800">
              <a:spcBef>
                <a:spcPts val="0"/>
              </a:spcBef>
            </a:pPr>
            <a:r>
              <a:rPr lang="en-US" sz="2400" u="sng" dirty="0">
                <a:sym typeface="Malgun Gothic"/>
              </a:rPr>
              <a:t>Project Outline</a:t>
            </a:r>
            <a:endParaRPr lang="en-US" sz="2400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ko-KR" sz="2400" dirty="0">
                <a:sym typeface="Malgun Gothic"/>
              </a:rPr>
              <a:t>Schedule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indent="-177800">
              <a:spcBef>
                <a:spcPts val="0"/>
              </a:spcBef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15265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829</Words>
  <Application>Microsoft Office PowerPoint</Application>
  <PresentationFormat>화면 슬라이드 쇼(4:3)</PresentationFormat>
  <Paragraphs>137</Paragraphs>
  <Slides>16</Slides>
  <Notes>16</Notes>
  <HiddenSlides>1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Consolas</vt:lpstr>
      <vt:lpstr>Arial</vt:lpstr>
      <vt:lpstr>Times New Roman</vt:lpstr>
      <vt:lpstr>Tahoma</vt:lpstr>
      <vt:lpstr>untitled 1</vt:lpstr>
      <vt:lpstr>PowerPoint 프레젠테이션</vt:lpstr>
      <vt:lpstr>Contents</vt:lpstr>
      <vt:lpstr>Motivation</vt:lpstr>
      <vt:lpstr>Contents</vt:lpstr>
      <vt:lpstr>Related Work</vt:lpstr>
      <vt:lpstr>Related Work</vt:lpstr>
      <vt:lpstr>Related Work</vt:lpstr>
      <vt:lpstr>Related Work</vt:lpstr>
      <vt:lpstr>Contents</vt:lpstr>
      <vt:lpstr>Project Outline</vt:lpstr>
      <vt:lpstr>Project Outline</vt:lpstr>
      <vt:lpstr>Project Outline</vt:lpstr>
      <vt:lpstr>Project Outline</vt:lpstr>
      <vt:lpstr>Project Outline</vt:lpstr>
      <vt:lpstr>Contents</vt:lpstr>
      <vt:lpstr>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MrJohd</dc:creator>
  <cp:lastModifiedBy>장 충수</cp:lastModifiedBy>
  <cp:revision>782</cp:revision>
  <dcterms:modified xsi:type="dcterms:W3CDTF">2020-11-17T06:12:49Z</dcterms:modified>
</cp:coreProperties>
</file>