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5" r:id="rId1"/>
  </p:sldMasterIdLst>
  <p:notesMasterIdLst>
    <p:notesMasterId r:id="rId21"/>
  </p:notesMasterIdLst>
  <p:handoutMasterIdLst>
    <p:handoutMasterId r:id="rId22"/>
  </p:handoutMasterIdLst>
  <p:sldIdLst>
    <p:sldId id="598" r:id="rId2"/>
    <p:sldId id="669" r:id="rId3"/>
    <p:sldId id="652" r:id="rId4"/>
    <p:sldId id="651" r:id="rId5"/>
    <p:sldId id="654" r:id="rId6"/>
    <p:sldId id="655" r:id="rId7"/>
    <p:sldId id="658" r:id="rId8"/>
    <p:sldId id="659" r:id="rId9"/>
    <p:sldId id="663" r:id="rId10"/>
    <p:sldId id="664" r:id="rId11"/>
    <p:sldId id="665" r:id="rId12"/>
    <p:sldId id="666" r:id="rId13"/>
    <p:sldId id="667" r:id="rId14"/>
    <p:sldId id="670" r:id="rId15"/>
    <p:sldId id="671" r:id="rId16"/>
    <p:sldId id="672" r:id="rId17"/>
    <p:sldId id="662" r:id="rId18"/>
    <p:sldId id="674" r:id="rId19"/>
    <p:sldId id="675" r:id="rId20"/>
  </p:sldIdLst>
  <p:sldSz cx="9144000" cy="6858000" type="screen4x3"/>
  <p:notesSz cx="7099300" cy="10234613"/>
  <p:kinsoku lang="ko-KR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1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1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1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1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26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5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EA8B00"/>
    <a:srgbClr val="CCECFF"/>
    <a:srgbClr val="CCCCFF"/>
    <a:srgbClr val="99CCFF"/>
    <a:srgbClr val="00FFFF"/>
    <a:srgbClr val="FF0000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4" autoAdjust="0"/>
    <p:restoredTop sz="90353" autoAdjust="0"/>
  </p:normalViewPr>
  <p:slideViewPr>
    <p:cSldViewPr snapToGrid="0" snapToObjects="1">
      <p:cViewPr varScale="1">
        <p:scale>
          <a:sx n="50" d="100"/>
          <a:sy n="50" d="100"/>
        </p:scale>
        <p:origin x="916" y="40"/>
      </p:cViewPr>
      <p:guideLst>
        <p:guide orient="horz"/>
        <p:guide pos="26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1632" y="-120"/>
      </p:cViewPr>
      <p:guideLst>
        <p:guide orient="horz" pos="3225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7049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860925"/>
            <a:ext cx="5208587" cy="4605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103453" tIns="51726" rIns="103453" bIns="51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1713" y="773113"/>
            <a:ext cx="5097462" cy="38242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487193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69900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38213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08113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76425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022725" y="0"/>
            <a:ext cx="307657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8685" tIns="49343" rIns="98685" bIns="49343" anchor="ctr"/>
          <a:lstStyle>
            <a:lvl1pPr algn="ctr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ko-KR" altLang="en-US">
              <a:solidFill>
                <a:srgbClr val="000000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688" tIns="0" rIns="20688" bIns="0" anchor="b"/>
          <a:lstStyle>
            <a:lvl1pPr algn="ctr" defTabSz="1044575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 defTabSz="1044575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 defTabSz="1044575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 defTabSz="1044575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 defTabSz="1044575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10445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ko-KR" sz="1100" i="1">
                <a:solidFill>
                  <a:srgbClr val="000000"/>
                </a:solidFill>
                <a:latin typeface="Times New Roman" panose="02020603050405020304" pitchFamily="18" charset="0"/>
                <a:ea typeface="굴림" panose="020B0600000101010101" pitchFamily="50" charset="-127"/>
              </a:rPr>
              <a:t>1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9723438"/>
            <a:ext cx="3074988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8685" tIns="49343" rIns="98685" bIns="49343" anchor="ctr"/>
          <a:lstStyle>
            <a:lvl1pPr algn="ctr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ko-KR" altLang="en-US">
              <a:solidFill>
                <a:srgbClr val="000000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3074988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8685" tIns="49343" rIns="98685" bIns="49343" anchor="ctr"/>
          <a:lstStyle>
            <a:lvl1pPr algn="ctr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ko-KR" altLang="en-US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4563" y="4864100"/>
            <a:ext cx="5208587" cy="46021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6884" tIns="53443" rIns="106884" bIns="53443"/>
          <a:lstStyle/>
          <a:p>
            <a:pPr defTabSz="1049338"/>
            <a:endParaRPr lang="en-US" altLang="ko-KR" smtClean="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52779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920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417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0030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1682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6543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851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275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911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11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725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0867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1647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7709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467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567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2597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57975" y="298450"/>
            <a:ext cx="2079625" cy="635635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19100" y="298450"/>
            <a:ext cx="6086475" cy="635635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6711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4119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43129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19100" y="1587500"/>
            <a:ext cx="4083050" cy="506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4550" y="1587500"/>
            <a:ext cx="4083050" cy="506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7790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6665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5213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7745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3669282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964346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9100" y="298450"/>
            <a:ext cx="82804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9100" y="1587500"/>
            <a:ext cx="8318500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93663" y="6519863"/>
            <a:ext cx="3079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ko-KR" sz="1400" smtClean="0">
                <a:solidFill>
                  <a:srgbClr val="000000"/>
                </a:solidFill>
                <a:ea typeface="굴림" panose="020B0600000101010101" pitchFamily="50" charset="-127"/>
              </a:rPr>
              <a:t> </a:t>
            </a:r>
            <a:fld id="{FD0B0C10-5957-416F-9CE2-5500206722B3}" type="slidenum">
              <a:rPr lang="en-US" altLang="ko-KR" sz="1400" smtClean="0">
                <a:solidFill>
                  <a:srgbClr val="000000"/>
                </a:solidFill>
                <a:ea typeface="굴림" panose="020B0600000101010101" pitchFamily="50" charset="-127"/>
              </a:rPr>
              <a:pPr>
                <a:defRPr/>
              </a:pPr>
              <a:t>‹#›</a:t>
            </a:fld>
            <a:endParaRPr lang="en-US" altLang="ko-KR" sz="1400" smtClean="0">
              <a:solidFill>
                <a:srgbClr val="000000"/>
              </a:solidFill>
              <a:ea typeface="굴림" panose="020B0600000101010101" pitchFamily="50" charset="-127"/>
            </a:endParaRPr>
          </a:p>
        </p:txBody>
      </p:sp>
      <p:pic>
        <p:nvPicPr>
          <p:cNvPr id="1030" name="Picture 12" descr="KAIST-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725" y="6437313"/>
            <a:ext cx="1219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6"/>
          <p:cNvSpPr>
            <a:spLocks noChangeArrowheads="1"/>
          </p:cNvSpPr>
          <p:nvPr userDrawn="1"/>
        </p:nvSpPr>
        <p:spPr bwMode="auto">
          <a:xfrm>
            <a:off x="419100" y="1250950"/>
            <a:ext cx="8305800" cy="96838"/>
          </a:xfrm>
          <a:prstGeom prst="rect">
            <a:avLst/>
          </a:prstGeom>
          <a:gradFill flip="none" rotWithShape="1">
            <a:gsLst>
              <a:gs pos="21000">
                <a:srgbClr val="0A64A8"/>
              </a:gs>
              <a:gs pos="0">
                <a:srgbClr val="004187"/>
              </a:gs>
              <a:gs pos="96000">
                <a:srgbClr val="1487C8"/>
              </a:gs>
            </a:gsLst>
            <a:lin ang="2700000" scaled="1"/>
            <a:tileRect/>
          </a:gradFill>
          <a:ln>
            <a:noFill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ctr">
              <a:defRPr/>
            </a:pPr>
            <a:endParaRPr lang="ko-KR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xStyles>
    <p:titleStyle>
      <a:lvl1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9pPr>
    </p:titleStyle>
    <p:bodyStyle>
      <a:lvl1pPr marL="292100" indent="-292100" algn="l" rtl="0" eaLnBrk="0" fontAlgn="base" hangingPunct="0">
        <a:lnSpc>
          <a:spcPts val="2700"/>
        </a:lnSpc>
        <a:spcBef>
          <a:spcPts val="600"/>
        </a:spcBef>
        <a:spcAft>
          <a:spcPts val="400"/>
        </a:spcAft>
        <a:buClr>
          <a:srgbClr val="0C7B9C"/>
        </a:buClr>
        <a:buFont typeface="Arial" panose="020B0604020202020204" pitchFamily="34" charset="0"/>
        <a:buChar char="●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lnSpc>
          <a:spcPts val="2700"/>
        </a:lnSpc>
        <a:spcBef>
          <a:spcPct val="0"/>
        </a:spcBef>
        <a:spcAft>
          <a:spcPts val="400"/>
        </a:spcAft>
        <a:buClr>
          <a:srgbClr val="0C7B9C"/>
        </a:buClr>
        <a:buFont typeface="Arial" panose="020B0604020202020204" pitchFamily="34" charset="0"/>
        <a:buChar char="●"/>
        <a:defRPr sz="2400" b="1">
          <a:solidFill>
            <a:schemeClr val="tx1"/>
          </a:solidFill>
          <a:latin typeface="+mn-lt"/>
        </a:defRPr>
      </a:lvl2pPr>
      <a:lvl3pPr marL="914400" algn="l" rtl="0" eaLnBrk="0" fontAlgn="base" hangingPunct="0">
        <a:lnSpc>
          <a:spcPts val="2700"/>
        </a:lnSpc>
        <a:spcBef>
          <a:spcPct val="0"/>
        </a:spcBef>
        <a:spcAft>
          <a:spcPts val="400"/>
        </a:spcAft>
        <a:buClr>
          <a:srgbClr val="0C7B9C"/>
        </a:buClr>
        <a:buFont typeface="Arial" panose="020B0604020202020204" pitchFamily="34" charset="0"/>
        <a:buChar char="●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0"/>
          <p:cNvSpPr>
            <a:spLocks noChangeArrowheads="1"/>
          </p:cNvSpPr>
          <p:nvPr/>
        </p:nvSpPr>
        <p:spPr bwMode="auto">
          <a:xfrm>
            <a:off x="0" y="877888"/>
            <a:ext cx="9144000" cy="196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 anchor="ctr"/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ts val="42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CS580: </a:t>
            </a:r>
          </a:p>
          <a:p>
            <a:pPr algn="ctr">
              <a:lnSpc>
                <a:spcPts val="42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4000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Rendering Equation</a:t>
            </a:r>
            <a:endParaRPr lang="en-US" altLang="ko-KR" sz="3200">
              <a:solidFill>
                <a:srgbClr val="0000FF"/>
              </a:solidFill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3076" name="Text Box 14"/>
          <p:cNvSpPr txBox="1">
            <a:spLocks noChangeArrowheads="1"/>
          </p:cNvSpPr>
          <p:nvPr/>
        </p:nvSpPr>
        <p:spPr bwMode="auto">
          <a:xfrm>
            <a:off x="496888" y="3679825"/>
            <a:ext cx="81534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ts val="2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3200">
                <a:solidFill>
                  <a:srgbClr val="EA8B00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Sung-Eui Yoon</a:t>
            </a:r>
          </a:p>
          <a:p>
            <a:pPr algn="ctr">
              <a:lnSpc>
                <a:spcPts val="2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3200">
                <a:solidFill>
                  <a:srgbClr val="EA8B00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(</a:t>
            </a:r>
            <a:r>
              <a:rPr lang="ko-KR" altLang="en-US" sz="3200">
                <a:solidFill>
                  <a:srgbClr val="EA8B00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윤성의</a:t>
            </a:r>
            <a:r>
              <a:rPr lang="en-US" altLang="ko-KR" sz="3200">
                <a:solidFill>
                  <a:srgbClr val="EA8B00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)</a:t>
            </a:r>
          </a:p>
        </p:txBody>
      </p:sp>
      <p:pic>
        <p:nvPicPr>
          <p:cNvPr id="3078" name="Picture 28" descr="KAIST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150" y="6113463"/>
            <a:ext cx="19272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Text Box 29"/>
          <p:cNvSpPr txBox="1">
            <a:spLocks noChangeArrowheads="1"/>
          </p:cNvSpPr>
          <p:nvPr/>
        </p:nvSpPr>
        <p:spPr bwMode="auto">
          <a:xfrm>
            <a:off x="1590675" y="4968875"/>
            <a:ext cx="57102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400">
                <a:solidFill>
                  <a:srgbClr val="000000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Course URL: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400">
                <a:solidFill>
                  <a:srgbClr val="000000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http://sglab.kaist.ac.kr/~sungeui/GCG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92075" y="766763"/>
            <a:ext cx="8942388" cy="96837"/>
          </a:xfrm>
          <a:prstGeom prst="rect">
            <a:avLst/>
          </a:prstGeom>
          <a:gradFill rotWithShape="1">
            <a:gsLst>
              <a:gs pos="0">
                <a:srgbClr val="004187"/>
              </a:gs>
              <a:gs pos="21001">
                <a:srgbClr val="0A64A8"/>
              </a:gs>
              <a:gs pos="96001">
                <a:srgbClr val="1487C8"/>
              </a:gs>
              <a:gs pos="100000">
                <a:srgbClr val="1487C8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ko-KR" altLang="en-US" sz="2400">
              <a:latin typeface="Arial" panose="020B0604020202020204" pitchFamily="34" charset="0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00013" y="2857500"/>
            <a:ext cx="8943975" cy="96838"/>
          </a:xfrm>
          <a:prstGeom prst="rect">
            <a:avLst/>
          </a:prstGeom>
          <a:gradFill rotWithShape="1">
            <a:gsLst>
              <a:gs pos="0">
                <a:srgbClr val="004187"/>
              </a:gs>
              <a:gs pos="21001">
                <a:srgbClr val="0A64A8"/>
              </a:gs>
              <a:gs pos="96001">
                <a:srgbClr val="1487C8"/>
              </a:gs>
              <a:gs pos="100000">
                <a:srgbClr val="1487C8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ko-KR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advTm="14831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Rendering Equation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smtClean="0">
              <a:ea typeface="굴림" panose="020B0600000101010101" pitchFamily="50" charset="-127"/>
            </a:endParaRPr>
          </a:p>
        </p:txBody>
      </p:sp>
      <p:pic>
        <p:nvPicPr>
          <p:cNvPr id="2458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1557338"/>
            <a:ext cx="8061325" cy="525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Rendering Equation: Visible Surfaces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smtClean="0">
              <a:ea typeface="굴림" panose="020B0600000101010101" pitchFamily="50" charset="-127"/>
            </a:endParaRPr>
          </a:p>
        </p:txBody>
      </p:sp>
      <p:pic>
        <p:nvPicPr>
          <p:cNvPr id="2662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1557338"/>
            <a:ext cx="8280400" cy="514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Rendering Equation: All Surfaces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 smtClean="0">
              <a:ea typeface="굴림" panose="020B0600000101010101" pitchFamily="50" charset="-127"/>
            </a:endParaRPr>
          </a:p>
        </p:txBody>
      </p:sp>
      <p:pic>
        <p:nvPicPr>
          <p:cNvPr id="2867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102"/>
          <a:stretch/>
        </p:blipFill>
        <p:spPr bwMode="auto">
          <a:xfrm>
            <a:off x="419100" y="1587500"/>
            <a:ext cx="8318500" cy="1236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1527034" y="2675538"/>
            <a:ext cx="6172258" cy="3701802"/>
            <a:chOff x="1517914" y="2191989"/>
            <a:chExt cx="6172258" cy="3701802"/>
          </a:xfrm>
        </p:grpSpPr>
        <p:sp>
          <p:nvSpPr>
            <p:cNvPr id="6" name="Trapezoid 5"/>
            <p:cNvSpPr/>
            <p:nvPr/>
          </p:nvSpPr>
          <p:spPr bwMode="auto">
            <a:xfrm rot="8715005">
              <a:off x="1517914" y="2898663"/>
              <a:ext cx="2338767" cy="825627"/>
            </a:xfrm>
            <a:prstGeom prst="trapezoid">
              <a:avLst>
                <a:gd name="adj" fmla="val 76303"/>
              </a:avLst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7" name="Trapezoid 6"/>
            <p:cNvSpPr/>
            <p:nvPr/>
          </p:nvSpPr>
          <p:spPr bwMode="auto">
            <a:xfrm>
              <a:off x="2869337" y="5010582"/>
              <a:ext cx="2656697" cy="883209"/>
            </a:xfrm>
            <a:prstGeom prst="trapezoid">
              <a:avLst>
                <a:gd name="adj" fmla="val 76303"/>
              </a:avLst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cxnSp>
          <p:nvCxnSpPr>
            <p:cNvPr id="8" name="Straight Arrow Connector 29"/>
            <p:cNvCxnSpPr>
              <a:cxnSpLocks noChangeShapeType="1"/>
            </p:cNvCxnSpPr>
            <p:nvPr/>
          </p:nvCxnSpPr>
          <p:spPr bwMode="auto">
            <a:xfrm flipH="1">
              <a:off x="4392855" y="3772145"/>
              <a:ext cx="1562705" cy="1456158"/>
            </a:xfrm>
            <a:prstGeom prst="straightConnector1">
              <a:avLst/>
            </a:prstGeom>
            <a:noFill/>
            <a:ln w="50800" algn="ctr">
              <a:solidFill>
                <a:schemeClr val="tx1"/>
              </a:solidFill>
              <a:prstDash val="sysDash"/>
              <a:round/>
              <a:headEnd/>
              <a:tailEnd type="triangl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Straight Arrow Connector 29"/>
            <p:cNvCxnSpPr>
              <a:cxnSpLocks noChangeShapeType="1"/>
            </p:cNvCxnSpPr>
            <p:nvPr/>
          </p:nvCxnSpPr>
          <p:spPr bwMode="auto">
            <a:xfrm>
              <a:off x="2771369" y="3309942"/>
              <a:ext cx="1417507" cy="2014530"/>
            </a:xfrm>
            <a:prstGeom prst="straightConnector1">
              <a:avLst/>
            </a:prstGeom>
            <a:noFill/>
            <a:ln w="50800" algn="ctr">
              <a:solidFill>
                <a:schemeClr val="tx1"/>
              </a:solidFill>
              <a:round/>
              <a:headEnd/>
              <a:tailEnd type="triangl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Trapezoid 9"/>
            <p:cNvSpPr/>
            <p:nvPr/>
          </p:nvSpPr>
          <p:spPr bwMode="auto">
            <a:xfrm rot="10800000">
              <a:off x="3744298" y="2191989"/>
              <a:ext cx="2017713" cy="598488"/>
            </a:xfrm>
            <a:prstGeom prst="trapezoid">
              <a:avLst>
                <a:gd name="adj" fmla="val 76303"/>
              </a:avLst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4166910" y="5257596"/>
                  <a:ext cx="262892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66910" y="5257596"/>
                  <a:ext cx="262892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13953" r="-13953" b="-333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3679643" y="5052901"/>
                  <a:ext cx="344645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0" smtClean="0">
                            <a:latin typeface="Cambria Math" panose="02040503050406030204" pitchFamily="18" charset="0"/>
                          </a:rPr>
                          <m:t>𝚿</m:t>
                        </m:r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79643" y="5052901"/>
                  <a:ext cx="344645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17544" r="-17544" b="-9836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2869337" y="2850856"/>
                  <a:ext cx="26930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69337" y="2850856"/>
                  <a:ext cx="269304" cy="369332"/>
                </a:xfrm>
                <a:prstGeom prst="rect">
                  <a:avLst/>
                </a:prstGeom>
                <a:blipFill>
                  <a:blip r:embed="rId6"/>
                  <a:stretch>
                    <a:fillRect l="-25000" r="-27273" b="-27869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2484431" y="3831937"/>
                  <a:ext cx="573875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ko-KR" b="1" i="0" smtClean="0">
                            <a:latin typeface="Cambria Math" panose="02040503050406030204" pitchFamily="18" charset="0"/>
                          </a:rPr>
                          <m:t>𝚿</m:t>
                        </m:r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84431" y="3831937"/>
                  <a:ext cx="573875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1064" r="-11702" b="-8197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Straight Arrow Connector 29"/>
            <p:cNvCxnSpPr>
              <a:cxnSpLocks noChangeShapeType="1"/>
              <a:endCxn id="11" idx="0"/>
            </p:cNvCxnSpPr>
            <p:nvPr/>
          </p:nvCxnSpPr>
          <p:spPr bwMode="auto">
            <a:xfrm flipH="1">
              <a:off x="4298356" y="2414777"/>
              <a:ext cx="505597" cy="2842819"/>
            </a:xfrm>
            <a:prstGeom prst="straightConnector1">
              <a:avLst/>
            </a:prstGeom>
            <a:noFill/>
            <a:ln w="50800" algn="ctr">
              <a:solidFill>
                <a:schemeClr val="tx1"/>
              </a:solidFill>
              <a:round/>
              <a:headEnd/>
              <a:tailEnd type="triangl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" name="Trapezoid 15"/>
            <p:cNvSpPr/>
            <p:nvPr/>
          </p:nvSpPr>
          <p:spPr bwMode="auto">
            <a:xfrm rot="12728751">
              <a:off x="5672459" y="2731597"/>
              <a:ext cx="2017713" cy="598488"/>
            </a:xfrm>
            <a:prstGeom prst="trapezoid">
              <a:avLst>
                <a:gd name="adj" fmla="val 76303"/>
              </a:avLst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cxnSp>
          <p:nvCxnSpPr>
            <p:cNvPr id="17" name="Straight Arrow Connector 29"/>
            <p:cNvCxnSpPr>
              <a:cxnSpLocks noChangeShapeType="1"/>
            </p:cNvCxnSpPr>
            <p:nvPr/>
          </p:nvCxnSpPr>
          <p:spPr bwMode="auto">
            <a:xfrm flipH="1">
              <a:off x="6038926" y="2966653"/>
              <a:ext cx="765756" cy="741303"/>
            </a:xfrm>
            <a:prstGeom prst="straightConnector1">
              <a:avLst/>
            </a:prstGeom>
            <a:noFill/>
            <a:ln w="50800" algn="ctr">
              <a:solidFill>
                <a:schemeClr val="tx1"/>
              </a:solidFill>
              <a:round/>
              <a:headEnd/>
              <a:tailEnd type="triangl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" name="Trapezoid 17"/>
            <p:cNvSpPr/>
            <p:nvPr/>
          </p:nvSpPr>
          <p:spPr bwMode="auto">
            <a:xfrm rot="14147125">
              <a:off x="5184718" y="4228324"/>
              <a:ext cx="1338836" cy="444993"/>
            </a:xfrm>
            <a:prstGeom prst="trapezoid">
              <a:avLst>
                <a:gd name="adj" fmla="val 76303"/>
              </a:avLst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cxnSp>
          <p:nvCxnSpPr>
            <p:cNvPr id="19" name="Straight Arrow Connector 29"/>
            <p:cNvCxnSpPr>
              <a:cxnSpLocks noChangeShapeType="1"/>
            </p:cNvCxnSpPr>
            <p:nvPr/>
          </p:nvCxnSpPr>
          <p:spPr bwMode="auto">
            <a:xfrm flipH="1">
              <a:off x="4437684" y="4450820"/>
              <a:ext cx="1361650" cy="873652"/>
            </a:xfrm>
            <a:prstGeom prst="straightConnector1">
              <a:avLst/>
            </a:prstGeom>
            <a:noFill/>
            <a:ln w="50800" algn="ctr">
              <a:solidFill>
                <a:schemeClr val="tx1"/>
              </a:solidFill>
              <a:round/>
              <a:headEnd/>
              <a:tailEnd type="triangl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5587410" y="3350723"/>
                  <a:ext cx="283732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0" smtClean="0">
                            <a:latin typeface="Cambria Math" panose="02040503050406030204" pitchFamily="18" charset="0"/>
                          </a:rPr>
                          <m:t>𝐕</m:t>
                        </m:r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87410" y="3350723"/>
                  <a:ext cx="283732" cy="369332"/>
                </a:xfrm>
                <a:prstGeom prst="rect">
                  <a:avLst/>
                </a:prstGeom>
                <a:blipFill>
                  <a:blip r:embed="rId8"/>
                  <a:stretch>
                    <a:fillRect l="-21277" r="-21277" b="-8197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Oval 20"/>
            <p:cNvSpPr/>
            <p:nvPr/>
          </p:nvSpPr>
          <p:spPr bwMode="auto">
            <a:xfrm>
              <a:off x="5775899" y="3640224"/>
              <a:ext cx="353967" cy="359448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22" name="Straight Arrow Connector 29"/>
            <p:cNvCxnSpPr>
              <a:cxnSpLocks noChangeShapeType="1"/>
              <a:stCxn id="21" idx="1"/>
              <a:endCxn id="21" idx="5"/>
            </p:cNvCxnSpPr>
            <p:nvPr/>
          </p:nvCxnSpPr>
          <p:spPr bwMode="auto">
            <a:xfrm>
              <a:off x="5827736" y="3692864"/>
              <a:ext cx="250293" cy="254168"/>
            </a:xfrm>
            <a:prstGeom prst="straightConnector1">
              <a:avLst/>
            </a:prstGeom>
            <a:noFill/>
            <a:ln w="50800" algn="ctr">
              <a:solidFill>
                <a:schemeClr val="tx1"/>
              </a:solidFill>
              <a:round/>
              <a:headEnd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2155174" y="3138563"/>
                  <a:ext cx="487313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𝒅𝑨</m:t>
                        </m:r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55174" y="3138563"/>
                  <a:ext cx="487313" cy="369332"/>
                </a:xfrm>
                <a:prstGeom prst="rect">
                  <a:avLst/>
                </a:prstGeom>
                <a:blipFill>
                  <a:blip r:embed="rId9"/>
                  <a:stretch>
                    <a:fillRect l="-13750" r="-13750" b="-1147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Oval 23"/>
            <p:cNvSpPr/>
            <p:nvPr/>
          </p:nvSpPr>
          <p:spPr bwMode="auto">
            <a:xfrm>
              <a:off x="2644956" y="3235618"/>
              <a:ext cx="325882" cy="190986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4" name="Freeform 3"/>
          <p:cNvSpPr/>
          <p:nvPr/>
        </p:nvSpPr>
        <p:spPr bwMode="auto">
          <a:xfrm>
            <a:off x="5706759" y="2393577"/>
            <a:ext cx="1810147" cy="1474508"/>
          </a:xfrm>
          <a:custGeom>
            <a:avLst/>
            <a:gdLst>
              <a:gd name="connsiteX0" fmla="*/ 1817510 w 1817510"/>
              <a:gd name="connsiteY0" fmla="*/ 0 h 1452283"/>
              <a:gd name="connsiteX1" fmla="*/ 1777169 w 1817510"/>
              <a:gd name="connsiteY1" fmla="*/ 147918 h 1452283"/>
              <a:gd name="connsiteX2" fmla="*/ 1736828 w 1817510"/>
              <a:gd name="connsiteY2" fmla="*/ 174812 h 1452283"/>
              <a:gd name="connsiteX3" fmla="*/ 1709933 w 1817510"/>
              <a:gd name="connsiteY3" fmla="*/ 215153 h 1452283"/>
              <a:gd name="connsiteX4" fmla="*/ 1629251 w 1817510"/>
              <a:gd name="connsiteY4" fmla="*/ 268942 h 1452283"/>
              <a:gd name="connsiteX5" fmla="*/ 1548569 w 1817510"/>
              <a:gd name="connsiteY5" fmla="*/ 322730 h 1452283"/>
              <a:gd name="connsiteX6" fmla="*/ 1508228 w 1817510"/>
              <a:gd name="connsiteY6" fmla="*/ 349624 h 1452283"/>
              <a:gd name="connsiteX7" fmla="*/ 1481333 w 1817510"/>
              <a:gd name="connsiteY7" fmla="*/ 376518 h 1452283"/>
              <a:gd name="connsiteX8" fmla="*/ 1454439 w 1817510"/>
              <a:gd name="connsiteY8" fmla="*/ 416859 h 1452283"/>
              <a:gd name="connsiteX9" fmla="*/ 1414098 w 1817510"/>
              <a:gd name="connsiteY9" fmla="*/ 443753 h 1452283"/>
              <a:gd name="connsiteX10" fmla="*/ 1387204 w 1817510"/>
              <a:gd name="connsiteY10" fmla="*/ 470648 h 1452283"/>
              <a:gd name="connsiteX11" fmla="*/ 1306522 w 1817510"/>
              <a:gd name="connsiteY11" fmla="*/ 497542 h 1452283"/>
              <a:gd name="connsiteX12" fmla="*/ 1010686 w 1817510"/>
              <a:gd name="connsiteY12" fmla="*/ 524436 h 1452283"/>
              <a:gd name="connsiteX13" fmla="*/ 782086 w 1817510"/>
              <a:gd name="connsiteY13" fmla="*/ 510989 h 1452283"/>
              <a:gd name="connsiteX14" fmla="*/ 728298 w 1817510"/>
              <a:gd name="connsiteY14" fmla="*/ 484095 h 1452283"/>
              <a:gd name="connsiteX15" fmla="*/ 687957 w 1817510"/>
              <a:gd name="connsiteY15" fmla="*/ 470648 h 1452283"/>
              <a:gd name="connsiteX16" fmla="*/ 647616 w 1817510"/>
              <a:gd name="connsiteY16" fmla="*/ 443753 h 1452283"/>
              <a:gd name="connsiteX17" fmla="*/ 593828 w 1817510"/>
              <a:gd name="connsiteY17" fmla="*/ 416859 h 1452283"/>
              <a:gd name="connsiteX18" fmla="*/ 566933 w 1817510"/>
              <a:gd name="connsiteY18" fmla="*/ 389965 h 1452283"/>
              <a:gd name="connsiteX19" fmla="*/ 513145 w 1817510"/>
              <a:gd name="connsiteY19" fmla="*/ 363071 h 1452283"/>
              <a:gd name="connsiteX20" fmla="*/ 392122 w 1817510"/>
              <a:gd name="connsiteY20" fmla="*/ 282389 h 1452283"/>
              <a:gd name="connsiteX21" fmla="*/ 351780 w 1817510"/>
              <a:gd name="connsiteY21" fmla="*/ 255495 h 1452283"/>
              <a:gd name="connsiteX22" fmla="*/ 271098 w 1817510"/>
              <a:gd name="connsiteY22" fmla="*/ 242048 h 1452283"/>
              <a:gd name="connsiteX23" fmla="*/ 150075 w 1817510"/>
              <a:gd name="connsiteY23" fmla="*/ 295836 h 1452283"/>
              <a:gd name="connsiteX24" fmla="*/ 123180 w 1817510"/>
              <a:gd name="connsiteY24" fmla="*/ 403412 h 1452283"/>
              <a:gd name="connsiteX25" fmla="*/ 109733 w 1817510"/>
              <a:gd name="connsiteY25" fmla="*/ 510989 h 1452283"/>
              <a:gd name="connsiteX26" fmla="*/ 96286 w 1817510"/>
              <a:gd name="connsiteY26" fmla="*/ 672353 h 1452283"/>
              <a:gd name="connsiteX27" fmla="*/ 69392 w 1817510"/>
              <a:gd name="connsiteY27" fmla="*/ 833718 h 1452283"/>
              <a:gd name="connsiteX28" fmla="*/ 29051 w 1817510"/>
              <a:gd name="connsiteY28" fmla="*/ 981636 h 1452283"/>
              <a:gd name="connsiteX29" fmla="*/ 15604 w 1817510"/>
              <a:gd name="connsiteY29" fmla="*/ 1129553 h 1452283"/>
              <a:gd name="connsiteX30" fmla="*/ 55945 w 1817510"/>
              <a:gd name="connsiteY30" fmla="*/ 1452283 h 1452283"/>
              <a:gd name="connsiteX0" fmla="*/ 1838036 w 1838036"/>
              <a:gd name="connsiteY0" fmla="*/ 0 h 1474508"/>
              <a:gd name="connsiteX1" fmla="*/ 1797695 w 1838036"/>
              <a:gd name="connsiteY1" fmla="*/ 147918 h 1474508"/>
              <a:gd name="connsiteX2" fmla="*/ 1757354 w 1838036"/>
              <a:gd name="connsiteY2" fmla="*/ 174812 h 1474508"/>
              <a:gd name="connsiteX3" fmla="*/ 1730459 w 1838036"/>
              <a:gd name="connsiteY3" fmla="*/ 215153 h 1474508"/>
              <a:gd name="connsiteX4" fmla="*/ 1649777 w 1838036"/>
              <a:gd name="connsiteY4" fmla="*/ 268942 h 1474508"/>
              <a:gd name="connsiteX5" fmla="*/ 1569095 w 1838036"/>
              <a:gd name="connsiteY5" fmla="*/ 322730 h 1474508"/>
              <a:gd name="connsiteX6" fmla="*/ 1528754 w 1838036"/>
              <a:gd name="connsiteY6" fmla="*/ 349624 h 1474508"/>
              <a:gd name="connsiteX7" fmla="*/ 1501859 w 1838036"/>
              <a:gd name="connsiteY7" fmla="*/ 376518 h 1474508"/>
              <a:gd name="connsiteX8" fmla="*/ 1474965 w 1838036"/>
              <a:gd name="connsiteY8" fmla="*/ 416859 h 1474508"/>
              <a:gd name="connsiteX9" fmla="*/ 1434624 w 1838036"/>
              <a:gd name="connsiteY9" fmla="*/ 443753 h 1474508"/>
              <a:gd name="connsiteX10" fmla="*/ 1407730 w 1838036"/>
              <a:gd name="connsiteY10" fmla="*/ 470648 h 1474508"/>
              <a:gd name="connsiteX11" fmla="*/ 1327048 w 1838036"/>
              <a:gd name="connsiteY11" fmla="*/ 497542 h 1474508"/>
              <a:gd name="connsiteX12" fmla="*/ 1031212 w 1838036"/>
              <a:gd name="connsiteY12" fmla="*/ 524436 h 1474508"/>
              <a:gd name="connsiteX13" fmla="*/ 802612 w 1838036"/>
              <a:gd name="connsiteY13" fmla="*/ 510989 h 1474508"/>
              <a:gd name="connsiteX14" fmla="*/ 748824 w 1838036"/>
              <a:gd name="connsiteY14" fmla="*/ 484095 h 1474508"/>
              <a:gd name="connsiteX15" fmla="*/ 708483 w 1838036"/>
              <a:gd name="connsiteY15" fmla="*/ 470648 h 1474508"/>
              <a:gd name="connsiteX16" fmla="*/ 668142 w 1838036"/>
              <a:gd name="connsiteY16" fmla="*/ 443753 h 1474508"/>
              <a:gd name="connsiteX17" fmla="*/ 614354 w 1838036"/>
              <a:gd name="connsiteY17" fmla="*/ 416859 h 1474508"/>
              <a:gd name="connsiteX18" fmla="*/ 587459 w 1838036"/>
              <a:gd name="connsiteY18" fmla="*/ 389965 h 1474508"/>
              <a:gd name="connsiteX19" fmla="*/ 533671 w 1838036"/>
              <a:gd name="connsiteY19" fmla="*/ 363071 h 1474508"/>
              <a:gd name="connsiteX20" fmla="*/ 412648 w 1838036"/>
              <a:gd name="connsiteY20" fmla="*/ 282389 h 1474508"/>
              <a:gd name="connsiteX21" fmla="*/ 372306 w 1838036"/>
              <a:gd name="connsiteY21" fmla="*/ 255495 h 1474508"/>
              <a:gd name="connsiteX22" fmla="*/ 291624 w 1838036"/>
              <a:gd name="connsiteY22" fmla="*/ 242048 h 1474508"/>
              <a:gd name="connsiteX23" fmla="*/ 170601 w 1838036"/>
              <a:gd name="connsiteY23" fmla="*/ 295836 h 1474508"/>
              <a:gd name="connsiteX24" fmla="*/ 143706 w 1838036"/>
              <a:gd name="connsiteY24" fmla="*/ 403412 h 1474508"/>
              <a:gd name="connsiteX25" fmla="*/ 130259 w 1838036"/>
              <a:gd name="connsiteY25" fmla="*/ 510989 h 1474508"/>
              <a:gd name="connsiteX26" fmla="*/ 116812 w 1838036"/>
              <a:gd name="connsiteY26" fmla="*/ 672353 h 1474508"/>
              <a:gd name="connsiteX27" fmla="*/ 89918 w 1838036"/>
              <a:gd name="connsiteY27" fmla="*/ 833718 h 1474508"/>
              <a:gd name="connsiteX28" fmla="*/ 49577 w 1838036"/>
              <a:gd name="connsiteY28" fmla="*/ 981636 h 1474508"/>
              <a:gd name="connsiteX29" fmla="*/ 36130 w 1838036"/>
              <a:gd name="connsiteY29" fmla="*/ 1129553 h 1474508"/>
              <a:gd name="connsiteX30" fmla="*/ 44721 w 1838036"/>
              <a:gd name="connsiteY30" fmla="*/ 1474508 h 1474508"/>
              <a:gd name="connsiteX0" fmla="*/ 1810147 w 1810147"/>
              <a:gd name="connsiteY0" fmla="*/ 0 h 1474508"/>
              <a:gd name="connsiteX1" fmla="*/ 1769806 w 1810147"/>
              <a:gd name="connsiteY1" fmla="*/ 147918 h 1474508"/>
              <a:gd name="connsiteX2" fmla="*/ 1729465 w 1810147"/>
              <a:gd name="connsiteY2" fmla="*/ 174812 h 1474508"/>
              <a:gd name="connsiteX3" fmla="*/ 1702570 w 1810147"/>
              <a:gd name="connsiteY3" fmla="*/ 215153 h 1474508"/>
              <a:gd name="connsiteX4" fmla="*/ 1621888 w 1810147"/>
              <a:gd name="connsiteY4" fmla="*/ 268942 h 1474508"/>
              <a:gd name="connsiteX5" fmla="*/ 1541206 w 1810147"/>
              <a:gd name="connsiteY5" fmla="*/ 322730 h 1474508"/>
              <a:gd name="connsiteX6" fmla="*/ 1500865 w 1810147"/>
              <a:gd name="connsiteY6" fmla="*/ 349624 h 1474508"/>
              <a:gd name="connsiteX7" fmla="*/ 1473970 w 1810147"/>
              <a:gd name="connsiteY7" fmla="*/ 376518 h 1474508"/>
              <a:gd name="connsiteX8" fmla="*/ 1447076 w 1810147"/>
              <a:gd name="connsiteY8" fmla="*/ 416859 h 1474508"/>
              <a:gd name="connsiteX9" fmla="*/ 1406735 w 1810147"/>
              <a:gd name="connsiteY9" fmla="*/ 443753 h 1474508"/>
              <a:gd name="connsiteX10" fmla="*/ 1379841 w 1810147"/>
              <a:gd name="connsiteY10" fmla="*/ 470648 h 1474508"/>
              <a:gd name="connsiteX11" fmla="*/ 1299159 w 1810147"/>
              <a:gd name="connsiteY11" fmla="*/ 497542 h 1474508"/>
              <a:gd name="connsiteX12" fmla="*/ 1003323 w 1810147"/>
              <a:gd name="connsiteY12" fmla="*/ 524436 h 1474508"/>
              <a:gd name="connsiteX13" fmla="*/ 774723 w 1810147"/>
              <a:gd name="connsiteY13" fmla="*/ 510989 h 1474508"/>
              <a:gd name="connsiteX14" fmla="*/ 720935 w 1810147"/>
              <a:gd name="connsiteY14" fmla="*/ 484095 h 1474508"/>
              <a:gd name="connsiteX15" fmla="*/ 680594 w 1810147"/>
              <a:gd name="connsiteY15" fmla="*/ 470648 h 1474508"/>
              <a:gd name="connsiteX16" fmla="*/ 640253 w 1810147"/>
              <a:gd name="connsiteY16" fmla="*/ 443753 h 1474508"/>
              <a:gd name="connsiteX17" fmla="*/ 586465 w 1810147"/>
              <a:gd name="connsiteY17" fmla="*/ 416859 h 1474508"/>
              <a:gd name="connsiteX18" fmla="*/ 559570 w 1810147"/>
              <a:gd name="connsiteY18" fmla="*/ 389965 h 1474508"/>
              <a:gd name="connsiteX19" fmla="*/ 505782 w 1810147"/>
              <a:gd name="connsiteY19" fmla="*/ 363071 h 1474508"/>
              <a:gd name="connsiteX20" fmla="*/ 384759 w 1810147"/>
              <a:gd name="connsiteY20" fmla="*/ 282389 h 1474508"/>
              <a:gd name="connsiteX21" fmla="*/ 344417 w 1810147"/>
              <a:gd name="connsiteY21" fmla="*/ 255495 h 1474508"/>
              <a:gd name="connsiteX22" fmla="*/ 263735 w 1810147"/>
              <a:gd name="connsiteY22" fmla="*/ 242048 h 1474508"/>
              <a:gd name="connsiteX23" fmla="*/ 142712 w 1810147"/>
              <a:gd name="connsiteY23" fmla="*/ 295836 h 1474508"/>
              <a:gd name="connsiteX24" fmla="*/ 115817 w 1810147"/>
              <a:gd name="connsiteY24" fmla="*/ 403412 h 1474508"/>
              <a:gd name="connsiteX25" fmla="*/ 102370 w 1810147"/>
              <a:gd name="connsiteY25" fmla="*/ 510989 h 1474508"/>
              <a:gd name="connsiteX26" fmla="*/ 88923 w 1810147"/>
              <a:gd name="connsiteY26" fmla="*/ 672353 h 1474508"/>
              <a:gd name="connsiteX27" fmla="*/ 62029 w 1810147"/>
              <a:gd name="connsiteY27" fmla="*/ 833718 h 1474508"/>
              <a:gd name="connsiteX28" fmla="*/ 21688 w 1810147"/>
              <a:gd name="connsiteY28" fmla="*/ 981636 h 1474508"/>
              <a:gd name="connsiteX29" fmla="*/ 8241 w 1810147"/>
              <a:gd name="connsiteY29" fmla="*/ 1129553 h 1474508"/>
              <a:gd name="connsiteX30" fmla="*/ 16832 w 1810147"/>
              <a:gd name="connsiteY30" fmla="*/ 1474508 h 1474508"/>
              <a:gd name="connsiteX0" fmla="*/ 1810147 w 1810147"/>
              <a:gd name="connsiteY0" fmla="*/ 0 h 1474508"/>
              <a:gd name="connsiteX1" fmla="*/ 1747581 w 1810147"/>
              <a:gd name="connsiteY1" fmla="*/ 135218 h 1474508"/>
              <a:gd name="connsiteX2" fmla="*/ 1729465 w 1810147"/>
              <a:gd name="connsiteY2" fmla="*/ 174812 h 1474508"/>
              <a:gd name="connsiteX3" fmla="*/ 1702570 w 1810147"/>
              <a:gd name="connsiteY3" fmla="*/ 215153 h 1474508"/>
              <a:gd name="connsiteX4" fmla="*/ 1621888 w 1810147"/>
              <a:gd name="connsiteY4" fmla="*/ 268942 h 1474508"/>
              <a:gd name="connsiteX5" fmla="*/ 1541206 w 1810147"/>
              <a:gd name="connsiteY5" fmla="*/ 322730 h 1474508"/>
              <a:gd name="connsiteX6" fmla="*/ 1500865 w 1810147"/>
              <a:gd name="connsiteY6" fmla="*/ 349624 h 1474508"/>
              <a:gd name="connsiteX7" fmla="*/ 1473970 w 1810147"/>
              <a:gd name="connsiteY7" fmla="*/ 376518 h 1474508"/>
              <a:gd name="connsiteX8" fmla="*/ 1447076 w 1810147"/>
              <a:gd name="connsiteY8" fmla="*/ 416859 h 1474508"/>
              <a:gd name="connsiteX9" fmla="*/ 1406735 w 1810147"/>
              <a:gd name="connsiteY9" fmla="*/ 443753 h 1474508"/>
              <a:gd name="connsiteX10" fmla="*/ 1379841 w 1810147"/>
              <a:gd name="connsiteY10" fmla="*/ 470648 h 1474508"/>
              <a:gd name="connsiteX11" fmla="*/ 1299159 w 1810147"/>
              <a:gd name="connsiteY11" fmla="*/ 497542 h 1474508"/>
              <a:gd name="connsiteX12" fmla="*/ 1003323 w 1810147"/>
              <a:gd name="connsiteY12" fmla="*/ 524436 h 1474508"/>
              <a:gd name="connsiteX13" fmla="*/ 774723 w 1810147"/>
              <a:gd name="connsiteY13" fmla="*/ 510989 h 1474508"/>
              <a:gd name="connsiteX14" fmla="*/ 720935 w 1810147"/>
              <a:gd name="connsiteY14" fmla="*/ 484095 h 1474508"/>
              <a:gd name="connsiteX15" fmla="*/ 680594 w 1810147"/>
              <a:gd name="connsiteY15" fmla="*/ 470648 h 1474508"/>
              <a:gd name="connsiteX16" fmla="*/ 640253 w 1810147"/>
              <a:gd name="connsiteY16" fmla="*/ 443753 h 1474508"/>
              <a:gd name="connsiteX17" fmla="*/ 586465 w 1810147"/>
              <a:gd name="connsiteY17" fmla="*/ 416859 h 1474508"/>
              <a:gd name="connsiteX18" fmla="*/ 559570 w 1810147"/>
              <a:gd name="connsiteY18" fmla="*/ 389965 h 1474508"/>
              <a:gd name="connsiteX19" fmla="*/ 505782 w 1810147"/>
              <a:gd name="connsiteY19" fmla="*/ 363071 h 1474508"/>
              <a:gd name="connsiteX20" fmla="*/ 384759 w 1810147"/>
              <a:gd name="connsiteY20" fmla="*/ 282389 h 1474508"/>
              <a:gd name="connsiteX21" fmla="*/ 344417 w 1810147"/>
              <a:gd name="connsiteY21" fmla="*/ 255495 h 1474508"/>
              <a:gd name="connsiteX22" fmla="*/ 263735 w 1810147"/>
              <a:gd name="connsiteY22" fmla="*/ 242048 h 1474508"/>
              <a:gd name="connsiteX23" fmla="*/ 142712 w 1810147"/>
              <a:gd name="connsiteY23" fmla="*/ 295836 h 1474508"/>
              <a:gd name="connsiteX24" fmla="*/ 115817 w 1810147"/>
              <a:gd name="connsiteY24" fmla="*/ 403412 h 1474508"/>
              <a:gd name="connsiteX25" fmla="*/ 102370 w 1810147"/>
              <a:gd name="connsiteY25" fmla="*/ 510989 h 1474508"/>
              <a:gd name="connsiteX26" fmla="*/ 88923 w 1810147"/>
              <a:gd name="connsiteY26" fmla="*/ 672353 h 1474508"/>
              <a:gd name="connsiteX27" fmla="*/ 62029 w 1810147"/>
              <a:gd name="connsiteY27" fmla="*/ 833718 h 1474508"/>
              <a:gd name="connsiteX28" fmla="*/ 21688 w 1810147"/>
              <a:gd name="connsiteY28" fmla="*/ 981636 h 1474508"/>
              <a:gd name="connsiteX29" fmla="*/ 8241 w 1810147"/>
              <a:gd name="connsiteY29" fmla="*/ 1129553 h 1474508"/>
              <a:gd name="connsiteX30" fmla="*/ 16832 w 1810147"/>
              <a:gd name="connsiteY30" fmla="*/ 1474508 h 1474508"/>
              <a:gd name="connsiteX0" fmla="*/ 1810147 w 1810147"/>
              <a:gd name="connsiteY0" fmla="*/ 0 h 1474508"/>
              <a:gd name="connsiteX1" fmla="*/ 1747581 w 1810147"/>
              <a:gd name="connsiteY1" fmla="*/ 135218 h 1474508"/>
              <a:gd name="connsiteX2" fmla="*/ 1697715 w 1810147"/>
              <a:gd name="connsiteY2" fmla="*/ 187512 h 1474508"/>
              <a:gd name="connsiteX3" fmla="*/ 1702570 w 1810147"/>
              <a:gd name="connsiteY3" fmla="*/ 215153 h 1474508"/>
              <a:gd name="connsiteX4" fmla="*/ 1621888 w 1810147"/>
              <a:gd name="connsiteY4" fmla="*/ 268942 h 1474508"/>
              <a:gd name="connsiteX5" fmla="*/ 1541206 w 1810147"/>
              <a:gd name="connsiteY5" fmla="*/ 322730 h 1474508"/>
              <a:gd name="connsiteX6" fmla="*/ 1500865 w 1810147"/>
              <a:gd name="connsiteY6" fmla="*/ 349624 h 1474508"/>
              <a:gd name="connsiteX7" fmla="*/ 1473970 w 1810147"/>
              <a:gd name="connsiteY7" fmla="*/ 376518 h 1474508"/>
              <a:gd name="connsiteX8" fmla="*/ 1447076 w 1810147"/>
              <a:gd name="connsiteY8" fmla="*/ 416859 h 1474508"/>
              <a:gd name="connsiteX9" fmla="*/ 1406735 w 1810147"/>
              <a:gd name="connsiteY9" fmla="*/ 443753 h 1474508"/>
              <a:gd name="connsiteX10" fmla="*/ 1379841 w 1810147"/>
              <a:gd name="connsiteY10" fmla="*/ 470648 h 1474508"/>
              <a:gd name="connsiteX11" fmla="*/ 1299159 w 1810147"/>
              <a:gd name="connsiteY11" fmla="*/ 497542 h 1474508"/>
              <a:gd name="connsiteX12" fmla="*/ 1003323 w 1810147"/>
              <a:gd name="connsiteY12" fmla="*/ 524436 h 1474508"/>
              <a:gd name="connsiteX13" fmla="*/ 774723 w 1810147"/>
              <a:gd name="connsiteY13" fmla="*/ 510989 h 1474508"/>
              <a:gd name="connsiteX14" fmla="*/ 720935 w 1810147"/>
              <a:gd name="connsiteY14" fmla="*/ 484095 h 1474508"/>
              <a:gd name="connsiteX15" fmla="*/ 680594 w 1810147"/>
              <a:gd name="connsiteY15" fmla="*/ 470648 h 1474508"/>
              <a:gd name="connsiteX16" fmla="*/ 640253 w 1810147"/>
              <a:gd name="connsiteY16" fmla="*/ 443753 h 1474508"/>
              <a:gd name="connsiteX17" fmla="*/ 586465 w 1810147"/>
              <a:gd name="connsiteY17" fmla="*/ 416859 h 1474508"/>
              <a:gd name="connsiteX18" fmla="*/ 559570 w 1810147"/>
              <a:gd name="connsiteY18" fmla="*/ 389965 h 1474508"/>
              <a:gd name="connsiteX19" fmla="*/ 505782 w 1810147"/>
              <a:gd name="connsiteY19" fmla="*/ 363071 h 1474508"/>
              <a:gd name="connsiteX20" fmla="*/ 384759 w 1810147"/>
              <a:gd name="connsiteY20" fmla="*/ 282389 h 1474508"/>
              <a:gd name="connsiteX21" fmla="*/ 344417 w 1810147"/>
              <a:gd name="connsiteY21" fmla="*/ 255495 h 1474508"/>
              <a:gd name="connsiteX22" fmla="*/ 263735 w 1810147"/>
              <a:gd name="connsiteY22" fmla="*/ 242048 h 1474508"/>
              <a:gd name="connsiteX23" fmla="*/ 142712 w 1810147"/>
              <a:gd name="connsiteY23" fmla="*/ 295836 h 1474508"/>
              <a:gd name="connsiteX24" fmla="*/ 115817 w 1810147"/>
              <a:gd name="connsiteY24" fmla="*/ 403412 h 1474508"/>
              <a:gd name="connsiteX25" fmla="*/ 102370 w 1810147"/>
              <a:gd name="connsiteY25" fmla="*/ 510989 h 1474508"/>
              <a:gd name="connsiteX26" fmla="*/ 88923 w 1810147"/>
              <a:gd name="connsiteY26" fmla="*/ 672353 h 1474508"/>
              <a:gd name="connsiteX27" fmla="*/ 62029 w 1810147"/>
              <a:gd name="connsiteY27" fmla="*/ 833718 h 1474508"/>
              <a:gd name="connsiteX28" fmla="*/ 21688 w 1810147"/>
              <a:gd name="connsiteY28" fmla="*/ 981636 h 1474508"/>
              <a:gd name="connsiteX29" fmla="*/ 8241 w 1810147"/>
              <a:gd name="connsiteY29" fmla="*/ 1129553 h 1474508"/>
              <a:gd name="connsiteX30" fmla="*/ 16832 w 1810147"/>
              <a:gd name="connsiteY30" fmla="*/ 1474508 h 1474508"/>
              <a:gd name="connsiteX0" fmla="*/ 1810147 w 1810147"/>
              <a:gd name="connsiteY0" fmla="*/ 0 h 1474508"/>
              <a:gd name="connsiteX1" fmla="*/ 1747581 w 1810147"/>
              <a:gd name="connsiteY1" fmla="*/ 135218 h 1474508"/>
              <a:gd name="connsiteX2" fmla="*/ 1697715 w 1810147"/>
              <a:gd name="connsiteY2" fmla="*/ 187512 h 1474508"/>
              <a:gd name="connsiteX3" fmla="*/ 1664470 w 1810147"/>
              <a:gd name="connsiteY3" fmla="*/ 215153 h 1474508"/>
              <a:gd name="connsiteX4" fmla="*/ 1621888 w 1810147"/>
              <a:gd name="connsiteY4" fmla="*/ 268942 h 1474508"/>
              <a:gd name="connsiteX5" fmla="*/ 1541206 w 1810147"/>
              <a:gd name="connsiteY5" fmla="*/ 322730 h 1474508"/>
              <a:gd name="connsiteX6" fmla="*/ 1500865 w 1810147"/>
              <a:gd name="connsiteY6" fmla="*/ 349624 h 1474508"/>
              <a:gd name="connsiteX7" fmla="*/ 1473970 w 1810147"/>
              <a:gd name="connsiteY7" fmla="*/ 376518 h 1474508"/>
              <a:gd name="connsiteX8" fmla="*/ 1447076 w 1810147"/>
              <a:gd name="connsiteY8" fmla="*/ 416859 h 1474508"/>
              <a:gd name="connsiteX9" fmla="*/ 1406735 w 1810147"/>
              <a:gd name="connsiteY9" fmla="*/ 443753 h 1474508"/>
              <a:gd name="connsiteX10" fmla="*/ 1379841 w 1810147"/>
              <a:gd name="connsiteY10" fmla="*/ 470648 h 1474508"/>
              <a:gd name="connsiteX11" fmla="*/ 1299159 w 1810147"/>
              <a:gd name="connsiteY11" fmla="*/ 497542 h 1474508"/>
              <a:gd name="connsiteX12" fmla="*/ 1003323 w 1810147"/>
              <a:gd name="connsiteY12" fmla="*/ 524436 h 1474508"/>
              <a:gd name="connsiteX13" fmla="*/ 774723 w 1810147"/>
              <a:gd name="connsiteY13" fmla="*/ 510989 h 1474508"/>
              <a:gd name="connsiteX14" fmla="*/ 720935 w 1810147"/>
              <a:gd name="connsiteY14" fmla="*/ 484095 h 1474508"/>
              <a:gd name="connsiteX15" fmla="*/ 680594 w 1810147"/>
              <a:gd name="connsiteY15" fmla="*/ 470648 h 1474508"/>
              <a:gd name="connsiteX16" fmla="*/ 640253 w 1810147"/>
              <a:gd name="connsiteY16" fmla="*/ 443753 h 1474508"/>
              <a:gd name="connsiteX17" fmla="*/ 586465 w 1810147"/>
              <a:gd name="connsiteY17" fmla="*/ 416859 h 1474508"/>
              <a:gd name="connsiteX18" fmla="*/ 559570 w 1810147"/>
              <a:gd name="connsiteY18" fmla="*/ 389965 h 1474508"/>
              <a:gd name="connsiteX19" fmla="*/ 505782 w 1810147"/>
              <a:gd name="connsiteY19" fmla="*/ 363071 h 1474508"/>
              <a:gd name="connsiteX20" fmla="*/ 384759 w 1810147"/>
              <a:gd name="connsiteY20" fmla="*/ 282389 h 1474508"/>
              <a:gd name="connsiteX21" fmla="*/ 344417 w 1810147"/>
              <a:gd name="connsiteY21" fmla="*/ 255495 h 1474508"/>
              <a:gd name="connsiteX22" fmla="*/ 263735 w 1810147"/>
              <a:gd name="connsiteY22" fmla="*/ 242048 h 1474508"/>
              <a:gd name="connsiteX23" fmla="*/ 142712 w 1810147"/>
              <a:gd name="connsiteY23" fmla="*/ 295836 h 1474508"/>
              <a:gd name="connsiteX24" fmla="*/ 115817 w 1810147"/>
              <a:gd name="connsiteY24" fmla="*/ 403412 h 1474508"/>
              <a:gd name="connsiteX25" fmla="*/ 102370 w 1810147"/>
              <a:gd name="connsiteY25" fmla="*/ 510989 h 1474508"/>
              <a:gd name="connsiteX26" fmla="*/ 88923 w 1810147"/>
              <a:gd name="connsiteY26" fmla="*/ 672353 h 1474508"/>
              <a:gd name="connsiteX27" fmla="*/ 62029 w 1810147"/>
              <a:gd name="connsiteY27" fmla="*/ 833718 h 1474508"/>
              <a:gd name="connsiteX28" fmla="*/ 21688 w 1810147"/>
              <a:gd name="connsiteY28" fmla="*/ 981636 h 1474508"/>
              <a:gd name="connsiteX29" fmla="*/ 8241 w 1810147"/>
              <a:gd name="connsiteY29" fmla="*/ 1129553 h 1474508"/>
              <a:gd name="connsiteX30" fmla="*/ 16832 w 1810147"/>
              <a:gd name="connsiteY30" fmla="*/ 1474508 h 1474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810147" h="1474508">
                <a:moveTo>
                  <a:pt x="1810147" y="0"/>
                </a:moveTo>
                <a:cubicBezTo>
                  <a:pt x="1805953" y="20969"/>
                  <a:pt x="1766320" y="103966"/>
                  <a:pt x="1747581" y="135218"/>
                </a:cubicBezTo>
                <a:cubicBezTo>
                  <a:pt x="1728842" y="166470"/>
                  <a:pt x="1714337" y="170081"/>
                  <a:pt x="1697715" y="187512"/>
                </a:cubicBezTo>
                <a:cubicBezTo>
                  <a:pt x="1688750" y="200959"/>
                  <a:pt x="1677108" y="201581"/>
                  <a:pt x="1664470" y="215153"/>
                </a:cubicBezTo>
                <a:cubicBezTo>
                  <a:pt x="1651832" y="228725"/>
                  <a:pt x="1642432" y="251013"/>
                  <a:pt x="1621888" y="268942"/>
                </a:cubicBezTo>
                <a:cubicBezTo>
                  <a:pt x="1601344" y="286871"/>
                  <a:pt x="1568100" y="304801"/>
                  <a:pt x="1541206" y="322730"/>
                </a:cubicBezTo>
                <a:cubicBezTo>
                  <a:pt x="1527759" y="331695"/>
                  <a:pt x="1512293" y="338196"/>
                  <a:pt x="1500865" y="349624"/>
                </a:cubicBezTo>
                <a:cubicBezTo>
                  <a:pt x="1491900" y="358589"/>
                  <a:pt x="1481890" y="366618"/>
                  <a:pt x="1473970" y="376518"/>
                </a:cubicBezTo>
                <a:cubicBezTo>
                  <a:pt x="1463874" y="389138"/>
                  <a:pt x="1458504" y="405431"/>
                  <a:pt x="1447076" y="416859"/>
                </a:cubicBezTo>
                <a:cubicBezTo>
                  <a:pt x="1435648" y="428287"/>
                  <a:pt x="1419355" y="433657"/>
                  <a:pt x="1406735" y="443753"/>
                </a:cubicBezTo>
                <a:cubicBezTo>
                  <a:pt x="1396835" y="451673"/>
                  <a:pt x="1391181" y="464978"/>
                  <a:pt x="1379841" y="470648"/>
                </a:cubicBezTo>
                <a:cubicBezTo>
                  <a:pt x="1354485" y="483326"/>
                  <a:pt x="1326661" y="490667"/>
                  <a:pt x="1299159" y="497542"/>
                </a:cubicBezTo>
                <a:cubicBezTo>
                  <a:pt x="1166976" y="530587"/>
                  <a:pt x="1263823" y="509964"/>
                  <a:pt x="1003323" y="524436"/>
                </a:cubicBezTo>
                <a:cubicBezTo>
                  <a:pt x="927123" y="519954"/>
                  <a:pt x="850288" y="521784"/>
                  <a:pt x="774723" y="510989"/>
                </a:cubicBezTo>
                <a:cubicBezTo>
                  <a:pt x="754879" y="508154"/>
                  <a:pt x="739360" y="491991"/>
                  <a:pt x="720935" y="484095"/>
                </a:cubicBezTo>
                <a:cubicBezTo>
                  <a:pt x="707907" y="478511"/>
                  <a:pt x="694041" y="475130"/>
                  <a:pt x="680594" y="470648"/>
                </a:cubicBezTo>
                <a:cubicBezTo>
                  <a:pt x="667147" y="461683"/>
                  <a:pt x="654285" y="451771"/>
                  <a:pt x="640253" y="443753"/>
                </a:cubicBezTo>
                <a:cubicBezTo>
                  <a:pt x="622849" y="433807"/>
                  <a:pt x="603144" y="427978"/>
                  <a:pt x="586465" y="416859"/>
                </a:cubicBezTo>
                <a:cubicBezTo>
                  <a:pt x="575916" y="409826"/>
                  <a:pt x="570119" y="396998"/>
                  <a:pt x="559570" y="389965"/>
                </a:cubicBezTo>
                <a:cubicBezTo>
                  <a:pt x="542891" y="378846"/>
                  <a:pt x="522971" y="373384"/>
                  <a:pt x="505782" y="363071"/>
                </a:cubicBezTo>
                <a:cubicBezTo>
                  <a:pt x="505777" y="363068"/>
                  <a:pt x="404932" y="295838"/>
                  <a:pt x="384759" y="282389"/>
                </a:cubicBezTo>
                <a:cubicBezTo>
                  <a:pt x="371312" y="273424"/>
                  <a:pt x="360359" y="258152"/>
                  <a:pt x="344417" y="255495"/>
                </a:cubicBezTo>
                <a:lnTo>
                  <a:pt x="263735" y="242048"/>
                </a:lnTo>
                <a:cubicBezTo>
                  <a:pt x="195425" y="251807"/>
                  <a:pt x="165864" y="232169"/>
                  <a:pt x="142712" y="295836"/>
                </a:cubicBezTo>
                <a:cubicBezTo>
                  <a:pt x="130080" y="330573"/>
                  <a:pt x="115817" y="403412"/>
                  <a:pt x="115817" y="403412"/>
                </a:cubicBezTo>
                <a:cubicBezTo>
                  <a:pt x="111335" y="439271"/>
                  <a:pt x="105966" y="475030"/>
                  <a:pt x="102370" y="510989"/>
                </a:cubicBezTo>
                <a:cubicBezTo>
                  <a:pt x="96999" y="564696"/>
                  <a:pt x="95618" y="618795"/>
                  <a:pt x="88923" y="672353"/>
                </a:cubicBezTo>
                <a:cubicBezTo>
                  <a:pt x="82159" y="726462"/>
                  <a:pt x="70534" y="779855"/>
                  <a:pt x="62029" y="833718"/>
                </a:cubicBezTo>
                <a:cubicBezTo>
                  <a:pt x="43242" y="952702"/>
                  <a:pt x="64341" y="896330"/>
                  <a:pt x="21688" y="981636"/>
                </a:cubicBezTo>
                <a:cubicBezTo>
                  <a:pt x="17206" y="1030942"/>
                  <a:pt x="9050" y="1047408"/>
                  <a:pt x="8241" y="1129553"/>
                </a:cubicBezTo>
                <a:cubicBezTo>
                  <a:pt x="7432" y="1211698"/>
                  <a:pt x="-14562" y="1370089"/>
                  <a:pt x="16832" y="1474508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Two Forms of the Rendering Equation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Hemisphere integration</a:t>
            </a: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r>
              <a:rPr lang="en-US" altLang="ko-KR" smtClean="0">
                <a:ea typeface="굴림" panose="020B0600000101010101" pitchFamily="50" charset="-127"/>
              </a:rPr>
              <a:t>Area integration</a:t>
            </a:r>
          </a:p>
        </p:txBody>
      </p:sp>
      <p:pic>
        <p:nvPicPr>
          <p:cNvPr id="307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88" y="2038350"/>
            <a:ext cx="9031287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3" y="3954463"/>
            <a:ext cx="8934450" cy="227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Class Objectives were: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32771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Derive the rendering equation</a:t>
            </a:r>
          </a:p>
          <a:p>
            <a:r>
              <a:rPr lang="en-US" altLang="ko-KR" smtClean="0">
                <a:ea typeface="굴림" panose="020B0600000101010101" pitchFamily="50" charset="-127"/>
              </a:rPr>
              <a:t>Transform it to area integration</a:t>
            </a:r>
          </a:p>
          <a:p>
            <a:endParaRPr lang="en-US" altLang="ko-KR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Homework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19100" y="1587500"/>
            <a:ext cx="8318500" cy="1504950"/>
          </a:xfrm>
        </p:spPr>
        <p:txBody>
          <a:bodyPr/>
          <a:lstStyle/>
          <a:p>
            <a:r>
              <a:rPr lang="en-US" altLang="ko-KR" smtClean="0">
                <a:solidFill>
                  <a:srgbClr val="0000FF"/>
                </a:solidFill>
                <a:ea typeface="굴림" panose="020B0600000101010101" pitchFamily="50" charset="-127"/>
              </a:rPr>
              <a:t>Go over the next lecture slides before the class</a:t>
            </a:r>
          </a:p>
          <a:p>
            <a:r>
              <a:rPr lang="en-US" altLang="ko-KR" smtClean="0">
                <a:solidFill>
                  <a:srgbClr val="0000FF"/>
                </a:solidFill>
                <a:ea typeface="굴림" panose="020B0600000101010101" pitchFamily="50" charset="-127"/>
              </a:rPr>
              <a:t>Watch 2 SIGGRAPH videos and submit your summaries every Tue. class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Just one paragraph for each summary</a:t>
            </a: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</p:txBody>
      </p:sp>
      <p:sp>
        <p:nvSpPr>
          <p:cNvPr id="33796" name="TextBox 5"/>
          <p:cNvSpPr txBox="1">
            <a:spLocks noChangeArrowheads="1"/>
          </p:cNvSpPr>
          <p:nvPr/>
        </p:nvSpPr>
        <p:spPr bwMode="auto">
          <a:xfrm>
            <a:off x="538163" y="4114800"/>
            <a:ext cx="7761287" cy="2370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400">
                <a:latin typeface="Arial" panose="020B0604020202020204" pitchFamily="34" charset="0"/>
                <a:ea typeface="굴림" panose="020B0600000101010101" pitchFamily="50" charset="-127"/>
              </a:rPr>
              <a:t>Example: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400">
                <a:latin typeface="Arial" panose="020B0604020202020204" pitchFamily="34" charset="0"/>
                <a:ea typeface="굴림" panose="020B0600000101010101" pitchFamily="50" charset="-127"/>
              </a:rPr>
              <a:t>	</a:t>
            </a:r>
            <a:r>
              <a:rPr lang="en-US" altLang="ko-KR" sz="2000">
                <a:latin typeface="Arial" panose="020B0604020202020204" pitchFamily="34" charset="0"/>
                <a:ea typeface="굴림" panose="020B0600000101010101" pitchFamily="50" charset="-127"/>
              </a:rPr>
              <a:t>Title: XXX XXXX XXXX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000">
                <a:latin typeface="Arial" panose="020B0604020202020204" pitchFamily="34" charset="0"/>
                <a:ea typeface="굴림" panose="020B0600000101010101" pitchFamily="50" charset="-127"/>
              </a:rPr>
              <a:t>	Abstract: this video is about  accelerating the 	performance of ray tracing. To achieve its goal, they 	design a new technique for reordering rays, since by 	doing so, they can improve the ray coherence and thus 	improve the overall performance.</a:t>
            </a:r>
            <a:endParaRPr lang="ko-KR" altLang="en-US" sz="20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Any Questions?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solidFill>
                  <a:srgbClr val="0000FF"/>
                </a:solidFill>
                <a:ea typeface="굴림" panose="020B0600000101010101" pitchFamily="50" charset="-127"/>
              </a:rPr>
              <a:t>Come up with one question on what we have discussed in the class and submit at the end of the class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1 for already answered questions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2 for typical questions 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3 for questions with thoughts</a:t>
            </a:r>
          </a:p>
          <a:p>
            <a:pPr lvl="1"/>
            <a:endParaRPr lang="en-US" altLang="ko-KR" smtClean="0">
              <a:solidFill>
                <a:srgbClr val="0000FF"/>
              </a:solidFill>
              <a:ea typeface="굴림" panose="020B0600000101010101" pitchFamily="50" charset="-127"/>
            </a:endParaRPr>
          </a:p>
          <a:p>
            <a:r>
              <a:rPr lang="en-US" altLang="ko-KR" smtClean="0">
                <a:solidFill>
                  <a:srgbClr val="0000FF"/>
                </a:solidFill>
                <a:ea typeface="굴림" panose="020B0600000101010101" pitchFamily="50" charset="-127"/>
              </a:rPr>
              <a:t>Submit questions at least four times before the mid-term exam</a:t>
            </a:r>
          </a:p>
          <a:p>
            <a:pPr lvl="1"/>
            <a:r>
              <a:rPr lang="en-US" altLang="ko-KR" smtClean="0">
                <a:solidFill>
                  <a:srgbClr val="0000FF"/>
                </a:solidFill>
                <a:ea typeface="굴림" panose="020B0600000101010101" pitchFamily="50" charset="-127"/>
              </a:rPr>
              <a:t>Multiple questions for the class is counted as only a single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Next Time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Monte Carlo ray tracing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Figs.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05475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517914" y="2191989"/>
            <a:ext cx="6172258" cy="3701802"/>
            <a:chOff x="1517914" y="2191989"/>
            <a:chExt cx="6172258" cy="3701802"/>
          </a:xfrm>
        </p:grpSpPr>
        <p:sp>
          <p:nvSpPr>
            <p:cNvPr id="5" name="Trapezoid 4"/>
            <p:cNvSpPr/>
            <p:nvPr/>
          </p:nvSpPr>
          <p:spPr bwMode="auto">
            <a:xfrm rot="8715005">
              <a:off x="1517914" y="2898663"/>
              <a:ext cx="2338767" cy="825627"/>
            </a:xfrm>
            <a:prstGeom prst="trapezoid">
              <a:avLst>
                <a:gd name="adj" fmla="val 76303"/>
              </a:avLst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13" name="Trapezoid 12"/>
            <p:cNvSpPr/>
            <p:nvPr/>
          </p:nvSpPr>
          <p:spPr bwMode="auto">
            <a:xfrm>
              <a:off x="2869337" y="5010582"/>
              <a:ext cx="2656697" cy="883209"/>
            </a:xfrm>
            <a:prstGeom prst="trapezoid">
              <a:avLst>
                <a:gd name="adj" fmla="val 76303"/>
              </a:avLst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cxnSp>
          <p:nvCxnSpPr>
            <p:cNvPr id="47" name="Straight Arrow Connector 29"/>
            <p:cNvCxnSpPr>
              <a:cxnSpLocks noChangeShapeType="1"/>
            </p:cNvCxnSpPr>
            <p:nvPr/>
          </p:nvCxnSpPr>
          <p:spPr bwMode="auto">
            <a:xfrm flipH="1">
              <a:off x="4392855" y="3772145"/>
              <a:ext cx="1562705" cy="1456158"/>
            </a:xfrm>
            <a:prstGeom prst="straightConnector1">
              <a:avLst/>
            </a:prstGeom>
            <a:noFill/>
            <a:ln w="50800" algn="ctr">
              <a:solidFill>
                <a:schemeClr val="tx1"/>
              </a:solidFill>
              <a:prstDash val="sysDash"/>
              <a:round/>
              <a:headEnd/>
              <a:tailEnd type="triangl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Arrow Connector 29"/>
            <p:cNvCxnSpPr>
              <a:cxnSpLocks noChangeShapeType="1"/>
            </p:cNvCxnSpPr>
            <p:nvPr/>
          </p:nvCxnSpPr>
          <p:spPr bwMode="auto">
            <a:xfrm>
              <a:off x="2771369" y="3309942"/>
              <a:ext cx="1417507" cy="2014530"/>
            </a:xfrm>
            <a:prstGeom prst="straightConnector1">
              <a:avLst/>
            </a:prstGeom>
            <a:noFill/>
            <a:ln w="50800" algn="ctr">
              <a:solidFill>
                <a:schemeClr val="tx1"/>
              </a:solidFill>
              <a:round/>
              <a:headEnd/>
              <a:tailEnd type="triangl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Trapezoid 16"/>
            <p:cNvSpPr/>
            <p:nvPr/>
          </p:nvSpPr>
          <p:spPr bwMode="auto">
            <a:xfrm rot="10800000">
              <a:off x="3744298" y="2191989"/>
              <a:ext cx="2017713" cy="598488"/>
            </a:xfrm>
            <a:prstGeom prst="trapezoid">
              <a:avLst>
                <a:gd name="adj" fmla="val 76303"/>
              </a:avLst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4166910" y="5257596"/>
                  <a:ext cx="262892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66910" y="5257596"/>
                  <a:ext cx="262892" cy="369332"/>
                </a:xfrm>
                <a:prstGeom prst="rect">
                  <a:avLst/>
                </a:prstGeom>
                <a:blipFill>
                  <a:blip r:embed="rId2"/>
                  <a:stretch>
                    <a:fillRect l="-13953" r="-13953" b="-1639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3679643" y="5052901"/>
                  <a:ext cx="344645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0" smtClean="0">
                            <a:latin typeface="Cambria Math" panose="02040503050406030204" pitchFamily="18" charset="0"/>
                          </a:rPr>
                          <m:t>𝚿</m:t>
                        </m:r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79643" y="5052901"/>
                  <a:ext cx="344645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19643" r="-17857" b="-1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2869337" y="2850856"/>
                  <a:ext cx="26930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69337" y="2850856"/>
                  <a:ext cx="269304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27273" r="-25000" b="-3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2484431" y="3831937"/>
                  <a:ext cx="573875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ko-KR" b="1" i="0" smtClean="0">
                            <a:latin typeface="Cambria Math" panose="02040503050406030204" pitchFamily="18" charset="0"/>
                          </a:rPr>
                          <m:t>𝚿</m:t>
                        </m:r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84431" y="3831937"/>
                  <a:ext cx="573875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2128" r="-10638" b="-1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9" name="Straight Arrow Connector 29"/>
            <p:cNvCxnSpPr>
              <a:cxnSpLocks noChangeShapeType="1"/>
              <a:endCxn id="24" idx="0"/>
            </p:cNvCxnSpPr>
            <p:nvPr/>
          </p:nvCxnSpPr>
          <p:spPr bwMode="auto">
            <a:xfrm flipH="1">
              <a:off x="4298356" y="2414777"/>
              <a:ext cx="505597" cy="2842819"/>
            </a:xfrm>
            <a:prstGeom prst="straightConnector1">
              <a:avLst/>
            </a:prstGeom>
            <a:noFill/>
            <a:ln w="50800" algn="ctr">
              <a:solidFill>
                <a:schemeClr val="tx1"/>
              </a:solidFill>
              <a:round/>
              <a:headEnd/>
              <a:tailEnd type="triangl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" name="Trapezoid 31"/>
            <p:cNvSpPr/>
            <p:nvPr/>
          </p:nvSpPr>
          <p:spPr bwMode="auto">
            <a:xfrm rot="12728751">
              <a:off x="5672459" y="2731597"/>
              <a:ext cx="2017713" cy="598488"/>
            </a:xfrm>
            <a:prstGeom prst="trapezoid">
              <a:avLst>
                <a:gd name="adj" fmla="val 76303"/>
              </a:avLst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cxnSp>
          <p:nvCxnSpPr>
            <p:cNvPr id="37" name="Straight Arrow Connector 29"/>
            <p:cNvCxnSpPr>
              <a:cxnSpLocks noChangeShapeType="1"/>
            </p:cNvCxnSpPr>
            <p:nvPr/>
          </p:nvCxnSpPr>
          <p:spPr bwMode="auto">
            <a:xfrm flipH="1">
              <a:off x="6038926" y="2966653"/>
              <a:ext cx="765756" cy="741303"/>
            </a:xfrm>
            <a:prstGeom prst="straightConnector1">
              <a:avLst/>
            </a:prstGeom>
            <a:noFill/>
            <a:ln w="50800" algn="ctr">
              <a:solidFill>
                <a:schemeClr val="tx1"/>
              </a:solidFill>
              <a:round/>
              <a:headEnd/>
              <a:tailEnd type="triangl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" name="Trapezoid 32"/>
            <p:cNvSpPr/>
            <p:nvPr/>
          </p:nvSpPr>
          <p:spPr bwMode="auto">
            <a:xfrm rot="14147125">
              <a:off x="5184718" y="4228324"/>
              <a:ext cx="1338836" cy="444993"/>
            </a:xfrm>
            <a:prstGeom prst="trapezoid">
              <a:avLst>
                <a:gd name="adj" fmla="val 76303"/>
              </a:avLst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cxnSp>
          <p:nvCxnSpPr>
            <p:cNvPr id="34" name="Straight Arrow Connector 29"/>
            <p:cNvCxnSpPr>
              <a:cxnSpLocks noChangeShapeType="1"/>
            </p:cNvCxnSpPr>
            <p:nvPr/>
          </p:nvCxnSpPr>
          <p:spPr bwMode="auto">
            <a:xfrm flipH="1">
              <a:off x="4437684" y="4450820"/>
              <a:ext cx="1361650" cy="873652"/>
            </a:xfrm>
            <a:prstGeom prst="straightConnector1">
              <a:avLst/>
            </a:prstGeom>
            <a:noFill/>
            <a:ln w="50800" algn="ctr">
              <a:solidFill>
                <a:schemeClr val="tx1"/>
              </a:solidFill>
              <a:round/>
              <a:headEnd/>
              <a:tailEnd type="triangl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/>
                <p:cNvSpPr txBox="1"/>
                <p:nvPr/>
              </p:nvSpPr>
              <p:spPr>
                <a:xfrm>
                  <a:off x="5587410" y="3350723"/>
                  <a:ext cx="283732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0" smtClean="0">
                            <a:latin typeface="Cambria Math" panose="02040503050406030204" pitchFamily="18" charset="0"/>
                          </a:rPr>
                          <m:t>𝐕</m:t>
                        </m:r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5" name="TextBox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87410" y="3350723"/>
                  <a:ext cx="283732" cy="369332"/>
                </a:xfrm>
                <a:prstGeom prst="rect">
                  <a:avLst/>
                </a:prstGeom>
                <a:blipFill>
                  <a:blip r:embed="rId6"/>
                  <a:stretch>
                    <a:fillRect l="-23913" r="-21739" b="-1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2" name="Oval 51"/>
            <p:cNvSpPr/>
            <p:nvPr/>
          </p:nvSpPr>
          <p:spPr bwMode="auto">
            <a:xfrm>
              <a:off x="5775899" y="3640224"/>
              <a:ext cx="353967" cy="359448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53" name="Straight Arrow Connector 29"/>
            <p:cNvCxnSpPr>
              <a:cxnSpLocks noChangeShapeType="1"/>
              <a:stCxn id="52" idx="1"/>
              <a:endCxn id="52" idx="5"/>
            </p:cNvCxnSpPr>
            <p:nvPr/>
          </p:nvCxnSpPr>
          <p:spPr bwMode="auto">
            <a:xfrm>
              <a:off x="5827736" y="3692864"/>
              <a:ext cx="250293" cy="254168"/>
            </a:xfrm>
            <a:prstGeom prst="straightConnector1">
              <a:avLst/>
            </a:prstGeom>
            <a:noFill/>
            <a:ln w="50800" algn="ctr">
              <a:solidFill>
                <a:schemeClr val="tx1"/>
              </a:solidFill>
              <a:round/>
              <a:headEnd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/>
                <p:cNvSpPr txBox="1"/>
                <p:nvPr/>
              </p:nvSpPr>
              <p:spPr>
                <a:xfrm>
                  <a:off x="2155174" y="3138563"/>
                  <a:ext cx="487313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𝒅𝑨</m:t>
                        </m:r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55174" y="3138563"/>
                  <a:ext cx="487313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15190" r="-13924" b="-11667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8" name="Oval 57"/>
            <p:cNvSpPr/>
            <p:nvPr/>
          </p:nvSpPr>
          <p:spPr bwMode="auto">
            <a:xfrm>
              <a:off x="2644956" y="3235618"/>
              <a:ext cx="325882" cy="190986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770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Class Objectives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Derive the rendering equation</a:t>
            </a:r>
          </a:p>
          <a:p>
            <a:r>
              <a:rPr lang="en-US" altLang="ko-KR" smtClean="0">
                <a:ea typeface="굴림" panose="020B0600000101010101" pitchFamily="50" charset="-127"/>
              </a:rPr>
              <a:t>Transform it to area integration</a:t>
            </a:r>
          </a:p>
          <a:p>
            <a:endParaRPr lang="en-US" altLang="ko-KR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Light and Material Interactions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Physics of light</a:t>
            </a: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r>
              <a:rPr lang="en-US" altLang="ko-KR" smtClean="0">
                <a:ea typeface="굴림" panose="020B0600000101010101" pitchFamily="50" charset="-127"/>
              </a:rPr>
              <a:t>Radiometry</a:t>
            </a: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r>
              <a:rPr lang="en-US" altLang="ko-KR" smtClean="0">
                <a:ea typeface="굴림" panose="020B0600000101010101" pitchFamily="50" charset="-127"/>
              </a:rPr>
              <a:t>Material properties</a:t>
            </a: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r>
              <a:rPr lang="en-US" altLang="ko-KR" smtClean="0">
                <a:solidFill>
                  <a:srgbClr val="0000FF"/>
                </a:solidFill>
                <a:ea typeface="굴림" panose="020B0600000101010101" pitchFamily="50" charset="-127"/>
              </a:rPr>
              <a:t>Rendering equation</a:t>
            </a:r>
            <a:endParaRPr lang="ko-KR" altLang="en-US" smtClean="0">
              <a:solidFill>
                <a:srgbClr val="0000FF"/>
              </a:solidFill>
              <a:ea typeface="굴림" panose="020B0600000101010101" pitchFamily="50" charset="-127"/>
            </a:endParaRPr>
          </a:p>
        </p:txBody>
      </p:sp>
      <p:pic>
        <p:nvPicPr>
          <p:cNvPr id="614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528763"/>
            <a:ext cx="3392488" cy="280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Box 7"/>
          <p:cNvSpPr txBox="1">
            <a:spLocks noChangeArrowheads="1"/>
          </p:cNvSpPr>
          <p:nvPr/>
        </p:nvSpPr>
        <p:spPr bwMode="auto">
          <a:xfrm>
            <a:off x="7429500" y="4086225"/>
            <a:ext cx="10874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800" b="0">
                <a:latin typeface="Arial" panose="020B0604020202020204" pitchFamily="34" charset="0"/>
                <a:ea typeface="굴림" panose="020B0600000101010101" pitchFamily="50" charset="-127"/>
              </a:rPr>
              <a:t>From kavita’s slides</a:t>
            </a:r>
            <a:endParaRPr lang="ko-KR" altLang="en-US" sz="800" b="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Light Transport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Goal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Describe steady-state radiance distribution in the scene</a:t>
            </a:r>
          </a:p>
          <a:p>
            <a:r>
              <a:rPr lang="en-US" altLang="ko-KR" smtClean="0">
                <a:ea typeface="굴림" panose="020B0600000101010101" pitchFamily="50" charset="-127"/>
              </a:rPr>
              <a:t>Assumptions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Geometric optics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Achieves steady state instantaneously</a:t>
            </a: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1"/>
            <a:endParaRPr lang="ko-KR" altLang="en-US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Rendering Equation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Describes energy transport in the scene</a:t>
            </a:r>
          </a:p>
          <a:p>
            <a:r>
              <a:rPr lang="en-US" altLang="ko-KR" smtClean="0">
                <a:ea typeface="굴림" panose="020B0600000101010101" pitchFamily="50" charset="-127"/>
              </a:rPr>
              <a:t>Input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Light sources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Surface geometry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Reflectance characteristics of surfaces</a:t>
            </a: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r>
              <a:rPr lang="en-US" altLang="ko-KR" smtClean="0">
                <a:ea typeface="굴림" panose="020B0600000101010101" pitchFamily="50" charset="-127"/>
              </a:rPr>
              <a:t>Output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Value of radiances at all surface points in all directions</a:t>
            </a:r>
          </a:p>
          <a:p>
            <a:pPr lvl="1"/>
            <a:endParaRPr lang="ko-KR" altLang="en-US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Rendering Equation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36"/>
          <a:stretch/>
        </p:blipFill>
        <p:spPr bwMode="auto">
          <a:xfrm>
            <a:off x="419100" y="4252686"/>
            <a:ext cx="8509000" cy="213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1190737" y="2514101"/>
            <a:ext cx="6349591" cy="1376723"/>
            <a:chOff x="779929" y="3090760"/>
            <a:chExt cx="6349591" cy="1376723"/>
          </a:xfrm>
        </p:grpSpPr>
        <p:cxnSp>
          <p:nvCxnSpPr>
            <p:cNvPr id="6" name="Straight Connector 5"/>
            <p:cNvCxnSpPr/>
            <p:nvPr/>
          </p:nvCxnSpPr>
          <p:spPr bwMode="auto">
            <a:xfrm>
              <a:off x="779929" y="4452969"/>
              <a:ext cx="1472204" cy="0"/>
            </a:xfrm>
            <a:prstGeom prst="line">
              <a:avLst/>
            </a:prstGeom>
            <a:noFill/>
            <a:ln w="38100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 flipV="1">
              <a:off x="1439333" y="3505200"/>
              <a:ext cx="812800" cy="947769"/>
            </a:xfrm>
            <a:prstGeom prst="line">
              <a:avLst/>
            </a:prstGeom>
            <a:noFill/>
            <a:ln w="38100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2122290" y="3103994"/>
                  <a:ext cx="259686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𝑳</m:t>
                        </m:r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22290" y="3103994"/>
                  <a:ext cx="259686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26190" r="-23810" b="-1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1986899" y="3867097"/>
                  <a:ext cx="30617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0" smtClean="0">
                            <a:latin typeface="Cambria Math" panose="02040503050406030204" pitchFamily="18" charset="0"/>
                          </a:rPr>
                          <m:t>𝚯</m:t>
                        </m:r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86899" y="3867097"/>
                  <a:ext cx="306174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19608" r="-19608" b="-1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" name="Straight Connector 9"/>
            <p:cNvCxnSpPr/>
            <p:nvPr/>
          </p:nvCxnSpPr>
          <p:spPr bwMode="auto">
            <a:xfrm>
              <a:off x="2949814" y="4464353"/>
              <a:ext cx="1472204" cy="0"/>
            </a:xfrm>
            <a:prstGeom prst="line">
              <a:avLst/>
            </a:prstGeom>
            <a:noFill/>
            <a:ln w="38100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flipV="1">
              <a:off x="3609218" y="3516584"/>
              <a:ext cx="812800" cy="947769"/>
            </a:xfrm>
            <a:prstGeom prst="line">
              <a:avLst/>
            </a:prstGeom>
            <a:noFill/>
            <a:ln w="38100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4365533" y="3090760"/>
                  <a:ext cx="39587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  <m:t>𝑳</m:t>
                            </m:r>
                          </m:e>
                          <m:sub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  <m:t>𝒆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65533" y="3090760"/>
                  <a:ext cx="395878" cy="369332"/>
                </a:xfrm>
                <a:prstGeom prst="rect">
                  <a:avLst/>
                </a:prstGeom>
                <a:blipFill>
                  <a:blip r:embed="rId6"/>
                  <a:stretch>
                    <a:fillRect l="-17188" b="-1311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4156784" y="3878481"/>
                  <a:ext cx="30617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0" smtClean="0">
                            <a:latin typeface="Cambria Math" panose="02040503050406030204" pitchFamily="18" charset="0"/>
                          </a:rPr>
                          <m:t>𝚯</m:t>
                        </m:r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56784" y="3878481"/>
                  <a:ext cx="306174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19608" r="-19608" b="-1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" name="Straight Connector 13"/>
            <p:cNvCxnSpPr/>
            <p:nvPr/>
          </p:nvCxnSpPr>
          <p:spPr bwMode="auto">
            <a:xfrm>
              <a:off x="5321129" y="4464353"/>
              <a:ext cx="1472204" cy="0"/>
            </a:xfrm>
            <a:prstGeom prst="line">
              <a:avLst/>
            </a:prstGeom>
            <a:noFill/>
            <a:ln w="38100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5980533" y="3516584"/>
              <a:ext cx="812800" cy="947769"/>
            </a:xfrm>
            <a:prstGeom prst="line">
              <a:avLst/>
            </a:prstGeom>
            <a:noFill/>
            <a:ln w="38100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6736848" y="3090760"/>
                  <a:ext cx="392672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  <m:t>𝑳</m:t>
                            </m:r>
                          </m:e>
                          <m:sub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  <m:t>𝒓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36848" y="3090760"/>
                  <a:ext cx="392672" cy="369332"/>
                </a:xfrm>
                <a:prstGeom prst="rect">
                  <a:avLst/>
                </a:prstGeom>
                <a:blipFill>
                  <a:blip r:embed="rId8"/>
                  <a:stretch>
                    <a:fillRect l="-17188" b="-1311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6528099" y="3878481"/>
                  <a:ext cx="30617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0" smtClean="0">
                            <a:latin typeface="Cambria Math" panose="02040503050406030204" pitchFamily="18" charset="0"/>
                          </a:rPr>
                          <m:t>𝚯</m:t>
                        </m:r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28099" y="3878481"/>
                  <a:ext cx="306174" cy="369332"/>
                </a:xfrm>
                <a:prstGeom prst="rect">
                  <a:avLst/>
                </a:prstGeom>
                <a:blipFill>
                  <a:blip r:embed="rId9"/>
                  <a:stretch>
                    <a:fillRect l="-20000" r="-22000" b="-1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8" name="Straight Connector 17"/>
            <p:cNvCxnSpPr/>
            <p:nvPr/>
          </p:nvCxnSpPr>
          <p:spPr bwMode="auto">
            <a:xfrm>
              <a:off x="5738163" y="3516584"/>
              <a:ext cx="283310" cy="947770"/>
            </a:xfrm>
            <a:prstGeom prst="line">
              <a:avLst/>
            </a:prstGeom>
            <a:noFill/>
            <a:ln w="349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>
              <a:off x="5347555" y="3683498"/>
              <a:ext cx="659404" cy="783985"/>
            </a:xfrm>
            <a:prstGeom prst="line">
              <a:avLst/>
            </a:prstGeom>
            <a:noFill/>
            <a:ln w="349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5185080" y="4221915"/>
              <a:ext cx="789506" cy="227925"/>
            </a:xfrm>
            <a:prstGeom prst="line">
              <a:avLst/>
            </a:prstGeom>
            <a:noFill/>
            <a:ln w="349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2598747" y="3890824"/>
                  <a:ext cx="314189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0" smtClean="0"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98747" y="3890824"/>
                  <a:ext cx="314189" cy="369332"/>
                </a:xfrm>
                <a:prstGeom prst="rect">
                  <a:avLst/>
                </a:prstGeom>
                <a:blipFill>
                  <a:blip r:embed="rId10"/>
                  <a:stretch>
                    <a:fillRect l="-7843" r="-78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4739072" y="3890824"/>
                  <a:ext cx="314189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0" smtClean="0">
                            <a:latin typeface="Cambria Math" panose="02040503050406030204" pitchFamily="18" charset="0"/>
                          </a:rPr>
                          <m:t>+</m:t>
                        </m:r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39072" y="3890824"/>
                  <a:ext cx="314189" cy="369332"/>
                </a:xfrm>
                <a:prstGeom prst="rect">
                  <a:avLst/>
                </a:prstGeom>
                <a:blipFill>
                  <a:blip r:embed="rId11"/>
                  <a:stretch>
                    <a:fillRect l="-17647" r="-17647" b="-1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5244631" y="3266534"/>
                  <a:ext cx="344645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0" smtClean="0">
                            <a:latin typeface="Cambria Math" panose="02040503050406030204" pitchFamily="18" charset="0"/>
                          </a:rPr>
                          <m:t>𝚿</m:t>
                        </m:r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44631" y="3266534"/>
                  <a:ext cx="344645" cy="369332"/>
                </a:xfrm>
                <a:prstGeom prst="rect">
                  <a:avLst/>
                </a:prstGeom>
                <a:blipFill>
                  <a:blip r:embed="rId12"/>
                  <a:stretch>
                    <a:fillRect l="-19643" r="-17857" b="-9836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Rendering Equation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299" b="15324"/>
          <a:stretch/>
        </p:blipFill>
        <p:spPr bwMode="auto">
          <a:xfrm>
            <a:off x="419100" y="4152043"/>
            <a:ext cx="8488363" cy="184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1190737" y="2514101"/>
            <a:ext cx="6349591" cy="1376723"/>
            <a:chOff x="779929" y="3090760"/>
            <a:chExt cx="6349591" cy="1376723"/>
          </a:xfrm>
        </p:grpSpPr>
        <p:cxnSp>
          <p:nvCxnSpPr>
            <p:cNvPr id="6" name="Straight Connector 5"/>
            <p:cNvCxnSpPr/>
            <p:nvPr/>
          </p:nvCxnSpPr>
          <p:spPr bwMode="auto">
            <a:xfrm>
              <a:off x="779929" y="4452969"/>
              <a:ext cx="1472204" cy="0"/>
            </a:xfrm>
            <a:prstGeom prst="line">
              <a:avLst/>
            </a:prstGeom>
            <a:noFill/>
            <a:ln w="38100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 flipV="1">
              <a:off x="1439333" y="3505200"/>
              <a:ext cx="812800" cy="947769"/>
            </a:xfrm>
            <a:prstGeom prst="line">
              <a:avLst/>
            </a:prstGeom>
            <a:noFill/>
            <a:ln w="38100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2122290" y="3103994"/>
                  <a:ext cx="259686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𝑳</m:t>
                        </m:r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22290" y="3103994"/>
                  <a:ext cx="259686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26190" r="-23810" b="-1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1986899" y="3867097"/>
                  <a:ext cx="30617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0" smtClean="0">
                            <a:latin typeface="Cambria Math" panose="02040503050406030204" pitchFamily="18" charset="0"/>
                          </a:rPr>
                          <m:t>𝚯</m:t>
                        </m:r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86899" y="3867097"/>
                  <a:ext cx="306174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19608" r="-19608" b="-1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" name="Straight Connector 9"/>
            <p:cNvCxnSpPr/>
            <p:nvPr/>
          </p:nvCxnSpPr>
          <p:spPr bwMode="auto">
            <a:xfrm>
              <a:off x="2949814" y="4464353"/>
              <a:ext cx="1472204" cy="0"/>
            </a:xfrm>
            <a:prstGeom prst="line">
              <a:avLst/>
            </a:prstGeom>
            <a:noFill/>
            <a:ln w="38100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flipV="1">
              <a:off x="3609218" y="3516584"/>
              <a:ext cx="812800" cy="947769"/>
            </a:xfrm>
            <a:prstGeom prst="line">
              <a:avLst/>
            </a:prstGeom>
            <a:noFill/>
            <a:ln w="38100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4365533" y="3090760"/>
                  <a:ext cx="39587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  <m:t>𝑳</m:t>
                            </m:r>
                          </m:e>
                          <m:sub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  <m:t>𝒆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65533" y="3090760"/>
                  <a:ext cx="395878" cy="369332"/>
                </a:xfrm>
                <a:prstGeom prst="rect">
                  <a:avLst/>
                </a:prstGeom>
                <a:blipFill>
                  <a:blip r:embed="rId6"/>
                  <a:stretch>
                    <a:fillRect l="-17188" b="-1311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4156784" y="3878481"/>
                  <a:ext cx="30617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0" smtClean="0">
                            <a:latin typeface="Cambria Math" panose="02040503050406030204" pitchFamily="18" charset="0"/>
                          </a:rPr>
                          <m:t>𝚯</m:t>
                        </m:r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56784" y="3878481"/>
                  <a:ext cx="306174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19608" r="-19608" b="-1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" name="Straight Connector 13"/>
            <p:cNvCxnSpPr/>
            <p:nvPr/>
          </p:nvCxnSpPr>
          <p:spPr bwMode="auto">
            <a:xfrm>
              <a:off x="5321129" y="4464353"/>
              <a:ext cx="1472204" cy="0"/>
            </a:xfrm>
            <a:prstGeom prst="line">
              <a:avLst/>
            </a:prstGeom>
            <a:noFill/>
            <a:ln w="38100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5980533" y="3516584"/>
              <a:ext cx="812800" cy="947769"/>
            </a:xfrm>
            <a:prstGeom prst="line">
              <a:avLst/>
            </a:prstGeom>
            <a:noFill/>
            <a:ln w="38100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6736848" y="3090760"/>
                  <a:ext cx="392672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  <m:t>𝑳</m:t>
                            </m:r>
                          </m:e>
                          <m:sub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  <m:t>𝒓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36848" y="3090760"/>
                  <a:ext cx="392672" cy="369332"/>
                </a:xfrm>
                <a:prstGeom prst="rect">
                  <a:avLst/>
                </a:prstGeom>
                <a:blipFill>
                  <a:blip r:embed="rId8"/>
                  <a:stretch>
                    <a:fillRect l="-17188" b="-13115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6528099" y="3878481"/>
                  <a:ext cx="30617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0" smtClean="0">
                            <a:latin typeface="Cambria Math" panose="02040503050406030204" pitchFamily="18" charset="0"/>
                          </a:rPr>
                          <m:t>𝚯</m:t>
                        </m:r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28099" y="3878481"/>
                  <a:ext cx="306174" cy="369332"/>
                </a:xfrm>
                <a:prstGeom prst="rect">
                  <a:avLst/>
                </a:prstGeom>
                <a:blipFill>
                  <a:blip r:embed="rId9"/>
                  <a:stretch>
                    <a:fillRect l="-20000" r="-22000" b="-1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8" name="Straight Connector 17"/>
            <p:cNvCxnSpPr/>
            <p:nvPr/>
          </p:nvCxnSpPr>
          <p:spPr bwMode="auto">
            <a:xfrm>
              <a:off x="5738163" y="3516584"/>
              <a:ext cx="283310" cy="947770"/>
            </a:xfrm>
            <a:prstGeom prst="line">
              <a:avLst/>
            </a:prstGeom>
            <a:noFill/>
            <a:ln w="349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>
              <a:off x="5347555" y="3683498"/>
              <a:ext cx="659404" cy="783985"/>
            </a:xfrm>
            <a:prstGeom prst="line">
              <a:avLst/>
            </a:prstGeom>
            <a:noFill/>
            <a:ln w="349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5185080" y="4221915"/>
              <a:ext cx="789506" cy="227925"/>
            </a:xfrm>
            <a:prstGeom prst="line">
              <a:avLst/>
            </a:prstGeom>
            <a:noFill/>
            <a:ln w="349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2598747" y="3890824"/>
                  <a:ext cx="314189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0" smtClean="0"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98747" y="3890824"/>
                  <a:ext cx="314189" cy="369332"/>
                </a:xfrm>
                <a:prstGeom prst="rect">
                  <a:avLst/>
                </a:prstGeom>
                <a:blipFill>
                  <a:blip r:embed="rId10"/>
                  <a:stretch>
                    <a:fillRect l="-7843" r="-784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4739072" y="3890824"/>
                  <a:ext cx="314189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0" smtClean="0">
                            <a:latin typeface="Cambria Math" panose="02040503050406030204" pitchFamily="18" charset="0"/>
                          </a:rPr>
                          <m:t>+</m:t>
                        </m:r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39072" y="3890824"/>
                  <a:ext cx="314189" cy="369332"/>
                </a:xfrm>
                <a:prstGeom prst="rect">
                  <a:avLst/>
                </a:prstGeom>
                <a:blipFill>
                  <a:blip r:embed="rId11"/>
                  <a:stretch>
                    <a:fillRect l="-17647" r="-17647" b="-1000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5244631" y="3266534"/>
                  <a:ext cx="344645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0" smtClean="0">
                            <a:latin typeface="Cambria Math" panose="02040503050406030204" pitchFamily="18" charset="0"/>
                          </a:rPr>
                          <m:t>𝚿</m:t>
                        </m:r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44631" y="3266534"/>
                  <a:ext cx="344645" cy="369332"/>
                </a:xfrm>
                <a:prstGeom prst="rect">
                  <a:avLst/>
                </a:prstGeom>
                <a:blipFill>
                  <a:blip r:embed="rId12"/>
                  <a:stretch>
                    <a:fillRect l="-19643" r="-17857" b="-9836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Rendering Equation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smtClean="0">
              <a:ea typeface="굴림" panose="020B0600000101010101" pitchFamily="50" charset="-127"/>
            </a:endParaRPr>
          </a:p>
        </p:txBody>
      </p:sp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1543050"/>
            <a:ext cx="8280400" cy="517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Rendering Equation: Area Formulation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smtClean="0">
              <a:ea typeface="굴림" panose="020B0600000101010101" pitchFamily="50" charset="-127"/>
            </a:endParaRPr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1470025"/>
            <a:ext cx="8112125" cy="527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untitled 1">
  <a:themeElements>
    <a:clrScheme name="">
      <a:dk1>
        <a:srgbClr val="000000"/>
      </a:dk1>
      <a:lt1>
        <a:srgbClr val="FFFFFF"/>
      </a:lt1>
      <a:dk2>
        <a:srgbClr val="006B61"/>
      </a:dk2>
      <a:lt2>
        <a:srgbClr val="C0C0C0"/>
      </a:lt2>
      <a:accent1>
        <a:srgbClr val="FF00FF"/>
      </a:accent1>
      <a:accent2>
        <a:srgbClr val="00C0C0"/>
      </a:accent2>
      <a:accent3>
        <a:srgbClr val="FFFFFF"/>
      </a:accent3>
      <a:accent4>
        <a:srgbClr val="000000"/>
      </a:accent4>
      <a:accent5>
        <a:srgbClr val="FFAAFF"/>
      </a:accent5>
      <a:accent6>
        <a:srgbClr val="00AEAE"/>
      </a:accent6>
      <a:hlink>
        <a:srgbClr val="00C000"/>
      </a:hlink>
      <a:folHlink>
        <a:srgbClr val="800080"/>
      </a:folHlink>
    </a:clrScheme>
    <a:fontScheme name="untitled 1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noFill/>
        <a:ln w="38100" cap="flat" cmpd="sng" algn="ctr">
          <a:solidFill>
            <a:schemeClr val="dk1">
              <a:shade val="95000"/>
              <a:satMod val="105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untitled 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25184</TotalTime>
  <Pages>3</Pages>
  <Words>261</Words>
  <Application>Microsoft Office PowerPoint</Application>
  <PresentationFormat>On-screen Show (4:3)</PresentationFormat>
  <Paragraphs>100</Paragraphs>
  <Slides>19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굴림</vt:lpstr>
      <vt:lpstr>맑은 고딕</vt:lpstr>
      <vt:lpstr>Arial</vt:lpstr>
      <vt:lpstr>Cambria Math</vt:lpstr>
      <vt:lpstr>Tahoma</vt:lpstr>
      <vt:lpstr>Times New Roman</vt:lpstr>
      <vt:lpstr>2_untitled 1</vt:lpstr>
      <vt:lpstr>PowerPoint Presentation</vt:lpstr>
      <vt:lpstr>Class Objectives</vt:lpstr>
      <vt:lpstr>Light and Material Interactions</vt:lpstr>
      <vt:lpstr>Light Transport</vt:lpstr>
      <vt:lpstr>Rendering Equation</vt:lpstr>
      <vt:lpstr>Rendering Equation</vt:lpstr>
      <vt:lpstr>Rendering Equation</vt:lpstr>
      <vt:lpstr>Rendering Equation</vt:lpstr>
      <vt:lpstr>Rendering Equation: Area Formulation</vt:lpstr>
      <vt:lpstr>Rendering Equation</vt:lpstr>
      <vt:lpstr>Rendering Equation: Visible Surfaces</vt:lpstr>
      <vt:lpstr>Rendering Equation: All Surfaces</vt:lpstr>
      <vt:lpstr>Two Forms of the Rendering Equation</vt:lpstr>
      <vt:lpstr>Class Objectives were:</vt:lpstr>
      <vt:lpstr>Homework</vt:lpstr>
      <vt:lpstr>Any Questions?</vt:lpstr>
      <vt:lpstr>Next Time</vt:lpstr>
      <vt:lpstr>Figs.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Windows 사용자</cp:lastModifiedBy>
  <cp:revision>2131</cp:revision>
  <cp:lastPrinted>1998-03-18T16:08:13Z</cp:lastPrinted>
  <dcterms:created xsi:type="dcterms:W3CDTF">1998-03-18T13:44:31Z</dcterms:created>
  <dcterms:modified xsi:type="dcterms:W3CDTF">2019-01-05T01:37:36Z</dcterms:modified>
</cp:coreProperties>
</file>