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50"/>
  </p:notesMasterIdLst>
  <p:handoutMasterIdLst>
    <p:handoutMasterId r:id="rId51"/>
  </p:handoutMasterIdLst>
  <p:sldIdLst>
    <p:sldId id="598" r:id="rId2"/>
    <p:sldId id="675" r:id="rId3"/>
    <p:sldId id="673" r:id="rId4"/>
    <p:sldId id="620" r:id="rId5"/>
    <p:sldId id="621" r:id="rId6"/>
    <p:sldId id="622" r:id="rId7"/>
    <p:sldId id="623" r:id="rId8"/>
    <p:sldId id="624" r:id="rId9"/>
    <p:sldId id="686" r:id="rId10"/>
    <p:sldId id="627" r:id="rId11"/>
    <p:sldId id="681" r:id="rId12"/>
    <p:sldId id="628" r:id="rId13"/>
    <p:sldId id="629" r:id="rId14"/>
    <p:sldId id="668" r:id="rId15"/>
    <p:sldId id="630" r:id="rId16"/>
    <p:sldId id="635" r:id="rId17"/>
    <p:sldId id="636" r:id="rId18"/>
    <p:sldId id="669" r:id="rId19"/>
    <p:sldId id="631" r:id="rId20"/>
    <p:sldId id="670" r:id="rId21"/>
    <p:sldId id="632" r:id="rId22"/>
    <p:sldId id="633" r:id="rId23"/>
    <p:sldId id="634" r:id="rId24"/>
    <p:sldId id="638" r:id="rId25"/>
    <p:sldId id="639" r:id="rId26"/>
    <p:sldId id="640" r:id="rId27"/>
    <p:sldId id="671" r:id="rId28"/>
    <p:sldId id="672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85" r:id="rId37"/>
    <p:sldId id="653" r:id="rId38"/>
    <p:sldId id="649" r:id="rId39"/>
    <p:sldId id="650" r:id="rId40"/>
    <p:sldId id="684" r:id="rId41"/>
    <p:sldId id="674" r:id="rId42"/>
    <p:sldId id="676" r:id="rId43"/>
    <p:sldId id="662" r:id="rId44"/>
    <p:sldId id="677" r:id="rId45"/>
    <p:sldId id="678" r:id="rId46"/>
    <p:sldId id="679" r:id="rId47"/>
    <p:sldId id="682" r:id="rId48"/>
    <p:sldId id="683" r:id="rId49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8B00"/>
    <a:srgbClr val="0000FF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78593" autoAdjust="0"/>
  </p:normalViewPr>
  <p:slideViewPr>
    <p:cSldViewPr snapToGrid="0" snapToObjects="1">
      <p:cViewPr varScale="1">
        <p:scale>
          <a:sx n="43" d="100"/>
          <a:sy n="43" d="100"/>
        </p:scale>
        <p:origin x="1192" y="52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17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049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88" tIns="0" rIns="20688" bIns="0" anchor="b"/>
          <a:lstStyle>
            <a:lvl1pPr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i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84" tIns="53443" rIns="106884" bIns="53443"/>
          <a:lstStyle/>
          <a:p>
            <a:pPr defTabSz="1049338"/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027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Consider a smaller 2D circle in the x-y plane (z is upward direction)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r sin  is a new radius of that small 2D circle.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41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2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6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24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4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3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3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5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23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81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00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L(y &lt;- x) : the amount of energy that we receive at y from x</a:t>
            </a:r>
          </a:p>
          <a:p>
            <a:endParaRPr lang="en-US" altLang="ko-KR" smtClean="0">
              <a:latin typeface="Arial" panose="020B0604020202020204" pitchFamily="34" charset="0"/>
            </a:endParaRP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7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cos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5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98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40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57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24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Same radiance: sun is equally bright even when you are on Earth and Mars.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But, earth is warmer than Mars, since we get a larger solid angle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7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51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81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25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81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25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We measure the irradiance (dE) that we receive at the point x.</a:t>
            </a:r>
          </a:p>
          <a:p>
            <a:endParaRPr lang="en-US" altLang="ko-KR" smtClean="0">
              <a:latin typeface="Arial" panose="020B0604020202020204" pitchFamily="34" charset="0"/>
            </a:endParaRPr>
          </a:p>
          <a:p>
            <a:r>
              <a:rPr lang="en-US" altLang="ko-KR" smtClean="0">
                <a:latin typeface="Arial" panose="020B0604020202020204" pitchFamily="34" charset="0"/>
              </a:rPr>
              <a:t>If we integrate dE over solid angle, then we can get the equation of L cos dw in the denominator.</a:t>
            </a:r>
          </a:p>
          <a:p>
            <a:endParaRPr lang="en-US" altLang="ko-KR" smtClean="0">
              <a:latin typeface="Arial" panose="020B0604020202020204" pitchFamily="34" charset="0"/>
            </a:endParaRPr>
          </a:p>
          <a:p>
            <a:r>
              <a:rPr lang="en-US" altLang="ko-KR" smtClean="0">
                <a:latin typeface="Arial" panose="020B0604020202020204" pitchFamily="34" charset="0"/>
              </a:rPr>
              <a:t>Why do we use dL?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   -&gt; there is a radiance from x to theta, but we use dL to indicate Radiance to be reflected from the incoming angle from psi.</a:t>
            </a:r>
          </a:p>
          <a:p>
            <a:endParaRPr lang="en-US" altLang="ko-KR" smtClean="0">
              <a:latin typeface="Arial" panose="020B0604020202020204" pitchFamily="34" charset="0"/>
            </a:endParaRPr>
          </a:p>
          <a:p>
            <a:r>
              <a:rPr lang="en-US" altLang="ko-KR" smtClean="0">
                <a:latin typeface="Arial" panose="020B0604020202020204" pitchFamily="34" charset="0"/>
              </a:rPr>
              <a:t>Reflecting radiance is approaching to zero as we have smaller solid angle.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By having solid angle factor in the denominator, BRDF does not approach zero.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This may be related to device (or measuring) issue.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32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Pd -&gt; reflectance</a:t>
            </a:r>
          </a:p>
          <a:p>
            <a:endParaRPr lang="en-US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61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49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BRDF is positive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25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9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99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66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19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mtClean="0">
                <a:latin typeface="Cambria Math" panose="02040503050406030204" pitchFamily="18" charset="0"/>
              </a:rPr>
              <a:t>"여기에 수식을 입력하십시오."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1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58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7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We are going to do various integration on sphere.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To do that, we need a measure called solid angle.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The solid angle subtended by an object is defined 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Consider a smaller 2D circle in the x-y plane (z is upward direction)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r sin  is a new radius of that small 2D circle.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4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19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8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42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91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30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7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3123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5164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smtClean="0">
                <a:solidFill>
                  <a:srgbClr val="000000"/>
                </a:solidFill>
                <a:ea typeface="굴림" panose="020B0600000101010101" pitchFamily="50" charset="-127"/>
              </a:rPr>
              <a:t> </a:t>
            </a:r>
            <a:fld id="{4D503E1C-DACD-48B3-8594-204003C78DEB}" type="slidenum">
              <a:rPr lang="en-US" altLang="ko-KR" sz="1400" smtClean="0">
                <a:solidFill>
                  <a:srgbClr val="000000"/>
                </a:solidFill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smtClean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5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CS580: 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Radiometry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8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29"/>
          <p:cNvSpPr txBox="1">
            <a:spLocks noChangeArrowheads="1"/>
          </p:cNvSpPr>
          <p:nvPr/>
        </p:nvSpPr>
        <p:spPr bwMode="auto">
          <a:xfrm>
            <a:off x="1616075" y="4968875"/>
            <a:ext cx="565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http://sglab.kaist.ac.kr/~sungeui/GCG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Hemispherical Coordinates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Direction,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Point on (unit) sphere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35250"/>
            <a:ext cx="73802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291138" y="5368925"/>
            <a:ext cx="1087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20486" name="Object 3"/>
          <p:cNvGraphicFramePr>
            <a:graphicFrameLocks noChangeAspect="1"/>
          </p:cNvGraphicFramePr>
          <p:nvPr/>
        </p:nvGraphicFramePr>
        <p:xfrm>
          <a:off x="2636838" y="1470025"/>
          <a:ext cx="6905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164814" imgH="177492" progId="Equation.3">
                  <p:embed/>
                </p:oleObj>
              </mc:Choice>
              <mc:Fallback>
                <p:oleObj name="Equation" r:id="rId5" imgW="164814" imgH="17749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1470025"/>
                        <a:ext cx="6905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Hemispherical Coordinates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Direction,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Point on (unit) sphere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35250"/>
            <a:ext cx="73802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291138" y="5368925"/>
            <a:ext cx="1087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2636838" y="1470025"/>
          <a:ext cx="6905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5" imgW="164814" imgH="177492" progId="Equation.3">
                  <p:embed/>
                </p:oleObj>
              </mc:Choice>
              <mc:Fallback>
                <p:oleObj name="Equation" r:id="rId5" imgW="164814" imgH="17749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1470025"/>
                        <a:ext cx="6905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535" name="직선 연결선 2"/>
          <p:cNvCxnSpPr>
            <a:cxnSpLocks noChangeShapeType="1"/>
          </p:cNvCxnSpPr>
          <p:nvPr/>
        </p:nvCxnSpPr>
        <p:spPr bwMode="auto">
          <a:xfrm>
            <a:off x="2835275" y="4008438"/>
            <a:ext cx="715963" cy="142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직선 연결선 8"/>
          <p:cNvCxnSpPr>
            <a:cxnSpLocks noChangeShapeType="1"/>
          </p:cNvCxnSpPr>
          <p:nvPr/>
        </p:nvCxnSpPr>
        <p:spPr bwMode="auto">
          <a:xfrm>
            <a:off x="2835275" y="3154363"/>
            <a:ext cx="715963" cy="8540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직선 연결선 11"/>
          <p:cNvCxnSpPr>
            <a:cxnSpLocks noChangeShapeType="1"/>
          </p:cNvCxnSpPr>
          <p:nvPr/>
        </p:nvCxnSpPr>
        <p:spPr bwMode="auto">
          <a:xfrm flipV="1">
            <a:off x="2835275" y="4008438"/>
            <a:ext cx="715963" cy="10429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71748" y="3764717"/>
            <a:ext cx="262892" cy="369332"/>
          </a:xfrm>
          <a:prstGeom prst="rect">
            <a:avLst/>
          </a:prstGeom>
          <a:blipFill rotWithShape="0">
            <a:blip r:embed="rId7"/>
            <a:stretch>
              <a:fillRect l="-30233" b="-3333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459" y="4507468"/>
            <a:ext cx="277320" cy="369332"/>
          </a:xfrm>
          <a:prstGeom prst="rect">
            <a:avLst/>
          </a:prstGeom>
          <a:blipFill rotWithShape="0">
            <a:blip r:embed="rId8"/>
            <a:stretch>
              <a:fillRect l="-36957" r="-6522" b="-9836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01407" y="2507687"/>
            <a:ext cx="1554336" cy="1004762"/>
          </a:xfrm>
          <a:prstGeom prst="rect">
            <a:avLst/>
          </a:prstGeom>
          <a:blipFill rotWithShape="0">
            <a:blip r:embed="rId9"/>
            <a:stretch>
              <a:fillRect l="-4706" r="-784" b="-3030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sp>
        <p:nvSpPr>
          <p:cNvPr id="22541" name="타원 13"/>
          <p:cNvSpPr>
            <a:spLocks noChangeArrowheads="1"/>
          </p:cNvSpPr>
          <p:nvPr/>
        </p:nvSpPr>
        <p:spPr bwMode="auto">
          <a:xfrm>
            <a:off x="2133600" y="3810000"/>
            <a:ext cx="1417638" cy="3746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Hemispherical Coordinates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Differential solid angle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527300"/>
            <a:ext cx="499268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Hemispherical Integration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Area of hemispehre: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319338"/>
            <a:ext cx="40417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Energy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Symbol: Q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# of photons in this context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Unit: Joules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02063"/>
            <a:ext cx="1955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796088" y="5621338"/>
            <a:ext cx="1978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100" b="0">
                <a:latin typeface="Arial" panose="020B0604020202020204" pitchFamily="34" charset="0"/>
                <a:ea typeface="굴림" panose="020B0600000101010101" pitchFamily="50" charset="-127"/>
              </a:rPr>
              <a:t>From Steve Marschner’s talk</a:t>
            </a:r>
            <a:endParaRPr lang="ko-KR" altLang="en-US" sz="11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Power (or Flux)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ln w="12700"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charset="0"/>
              <a:buChar char="●"/>
              <a:defRPr/>
            </a:pPr>
            <a:r>
              <a:rPr lang="en-US" altLang="ko-KR" dirty="0" smtClean="0">
                <a:ea typeface="굴림" pitchFamily="50" charset="-127"/>
              </a:rPr>
              <a:t>Symbol, P or Φ</a:t>
            </a:r>
          </a:p>
          <a:p>
            <a:pPr lvl="1">
              <a:buFont typeface="Arial" charset="0"/>
              <a:buChar char="●"/>
              <a:defRPr/>
            </a:pPr>
            <a:r>
              <a:rPr lang="en-US" altLang="ko-KR" dirty="0" smtClean="0">
                <a:ea typeface="굴림" pitchFamily="50" charset="-127"/>
              </a:rPr>
              <a:t>Total amount of energy through a surface per unit time, </a:t>
            </a:r>
            <a:r>
              <a:rPr lang="en-US" altLang="ko-KR" dirty="0" err="1" smtClean="0">
                <a:ea typeface="굴림" pitchFamily="50" charset="-127"/>
              </a:rPr>
              <a:t>dQ</a:t>
            </a:r>
            <a:r>
              <a:rPr lang="en-US" altLang="ko-KR" dirty="0" smtClean="0">
                <a:ea typeface="굴림" pitchFamily="50" charset="-127"/>
              </a:rPr>
              <a:t>/</a:t>
            </a:r>
            <a:r>
              <a:rPr lang="en-US" altLang="ko-KR" dirty="0" err="1" smtClean="0">
                <a:ea typeface="굴림" pitchFamily="50" charset="-127"/>
              </a:rPr>
              <a:t>dt</a:t>
            </a:r>
            <a:endParaRPr lang="en-US" altLang="ko-KR" dirty="0" smtClean="0">
              <a:ea typeface="굴림" pitchFamily="50" charset="-127"/>
            </a:endParaRPr>
          </a:p>
          <a:p>
            <a:pPr lvl="1">
              <a:buFont typeface="Arial" charset="0"/>
              <a:buChar char="●"/>
              <a:defRPr/>
            </a:pPr>
            <a:r>
              <a:rPr lang="en-US" altLang="ko-KR" dirty="0" smtClean="0">
                <a:ea typeface="굴림" pitchFamily="50" charset="-127"/>
              </a:rPr>
              <a:t>Radiant flux in this context</a:t>
            </a:r>
          </a:p>
          <a:p>
            <a:pPr lvl="1">
              <a:buFont typeface="Arial" charset="0"/>
              <a:buChar char="●"/>
              <a:defRPr/>
            </a:pPr>
            <a:r>
              <a:rPr lang="en-US" altLang="ko-KR" dirty="0" smtClean="0">
                <a:ea typeface="굴림" pitchFamily="50" charset="-127"/>
              </a:rPr>
              <a:t>Unit: Watts (=Joules / sec.)</a:t>
            </a:r>
          </a:p>
          <a:p>
            <a:pPr lvl="1">
              <a:buFont typeface="Arial" charset="0"/>
              <a:buChar char="●"/>
              <a:defRPr/>
            </a:pPr>
            <a:r>
              <a:rPr lang="en-US" altLang="ko-KR" dirty="0" smtClean="0">
                <a:ea typeface="굴림" pitchFamily="50" charset="-127"/>
              </a:rPr>
              <a:t>Other quantities are derivatives of P</a:t>
            </a:r>
          </a:p>
          <a:p>
            <a:pPr lvl="8">
              <a:defRPr/>
            </a:pPr>
            <a:endParaRPr lang="en-US" altLang="ko-KR" dirty="0" smtClean="0">
              <a:ea typeface="굴림" pitchFamily="50" charset="-127"/>
            </a:endParaRPr>
          </a:p>
          <a:p>
            <a:pPr lvl="1">
              <a:buFont typeface="Arial" charset="0"/>
              <a:buChar char="●"/>
              <a:defRPr/>
            </a:pPr>
            <a:endParaRPr lang="ko-KR" altLang="en-US" dirty="0" smtClean="0">
              <a:ea typeface="굴림" pitchFamily="50" charset="-127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937000"/>
            <a:ext cx="2997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" y="4114815"/>
            <a:ext cx="5303274" cy="1979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886200" lvl="8" indent="-228600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/>
            </a:pPr>
            <a:endParaRPr lang="en-US" altLang="ko-KR" sz="2000" b="0" kern="0" dirty="0">
              <a:latin typeface="Times New Roman" pitchFamily="18" charset="0"/>
              <a:ea typeface="굴림" pitchFamily="50" charset="-127"/>
            </a:endParaRPr>
          </a:p>
          <a:p>
            <a:pPr marL="292100" indent="-29210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sz="2800" kern="0" dirty="0">
                <a:latin typeface="+mn-lt"/>
                <a:ea typeface="굴림" pitchFamily="50" charset="-127"/>
              </a:rPr>
              <a:t>Example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kern="0" dirty="0">
                <a:latin typeface="+mn-lt"/>
                <a:ea typeface="굴림" pitchFamily="50" charset="-127"/>
              </a:rPr>
              <a:t>A light source emits 50 watts of radiant power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kern="0" dirty="0">
                <a:latin typeface="+mn-lt"/>
                <a:ea typeface="굴림" pitchFamily="50" charset="-127"/>
              </a:rPr>
              <a:t>20 watts of radiant power is incident on a table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endParaRPr lang="en-US" altLang="ko-KR" kern="0" dirty="0">
              <a:latin typeface="+mn-lt"/>
              <a:ea typeface="굴림" pitchFamily="50" charset="-127"/>
            </a:endParaRP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endParaRPr lang="ko-KR" altLang="en-US" kern="0" dirty="0"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Irradiance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6659563" cy="5067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Incident radiant power per unit area (dP/dA)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Area density of power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Symbol: E, unit: W/ m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Area power density existing a surface is called radiance exitance (M) or radiosity (B)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For example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 light source emitting 100 W of area 0.1 m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Its radiant exitance is 1000 W/ m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587500"/>
            <a:ext cx="1847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4379913"/>
            <a:ext cx="22574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Irradiance Example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Uniform point source illuminates a small surface dA from a distance 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Power P is uniformly spread over the area of the sphere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297238"/>
            <a:ext cx="86391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Freeform 5"/>
          <p:cNvSpPr>
            <a:spLocks noChangeArrowheads="1"/>
          </p:cNvSpPr>
          <p:nvPr/>
        </p:nvSpPr>
        <p:spPr bwMode="auto">
          <a:xfrm>
            <a:off x="1327150" y="5265738"/>
            <a:ext cx="5751513" cy="1179512"/>
          </a:xfrm>
          <a:custGeom>
            <a:avLst/>
            <a:gdLst>
              <a:gd name="T0" fmla="*/ 220960 w 5751871"/>
              <a:gd name="T1" fmla="*/ 29326 h 1179871"/>
              <a:gd name="T2" fmla="*/ 220960 w 5751871"/>
              <a:gd name="T3" fmla="*/ 29326 h 1179871"/>
              <a:gd name="T4" fmla="*/ 5730351 w 5751871"/>
              <a:gd name="T5" fmla="*/ 381248 h 1179871"/>
              <a:gd name="T6" fmla="*/ 5745091 w 5751871"/>
              <a:gd name="T7" fmla="*/ 1173069 h 1179871"/>
              <a:gd name="T8" fmla="*/ 0 w 5751871"/>
              <a:gd name="T9" fmla="*/ 1143742 h 1179871"/>
              <a:gd name="T10" fmla="*/ 265160 w 5751871"/>
              <a:gd name="T11" fmla="*/ 0 h 11798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51871"/>
              <a:gd name="T19" fmla="*/ 0 h 1179871"/>
              <a:gd name="T20" fmla="*/ 5751871 w 5751871"/>
              <a:gd name="T21" fmla="*/ 1179871 h 11798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51871" h="1179871">
                <a:moveTo>
                  <a:pt x="221226" y="29497"/>
                </a:moveTo>
                <a:lnTo>
                  <a:pt x="221226" y="29497"/>
                </a:lnTo>
                <a:lnTo>
                  <a:pt x="5737122" y="383458"/>
                </a:lnTo>
                <a:lnTo>
                  <a:pt x="5751871" y="1179871"/>
                </a:lnTo>
                <a:lnTo>
                  <a:pt x="0" y="1150374"/>
                </a:lnTo>
                <a:lnTo>
                  <a:pt x="265471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8047038" y="4648200"/>
            <a:ext cx="1050925" cy="120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Irradiance Example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Uniform point source illuminates a small surface dA from a distance 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Power P is uniformly spread over the area of the sphere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97238"/>
            <a:ext cx="86391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878763" y="5170488"/>
            <a:ext cx="35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θ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Radiant power at x in direction </a:t>
            </a:r>
            <a:r>
              <a:rPr lang="el-GR" altLang="ko-KR" smtClean="0"/>
              <a:t>θ</a:t>
            </a: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                       : 5D function</a:t>
            </a:r>
          </a:p>
          <a:p>
            <a:pPr lvl="2"/>
            <a:r>
              <a:rPr lang="en-US" altLang="ko-KR" smtClean="0">
                <a:ea typeface="굴림" panose="020B0600000101010101" pitchFamily="50" charset="-127"/>
              </a:rPr>
              <a:t>Per unit area</a:t>
            </a:r>
          </a:p>
          <a:p>
            <a:pPr lvl="2"/>
            <a:r>
              <a:rPr lang="en-US" altLang="ko-KR" smtClean="0">
                <a:ea typeface="굴림" panose="020B0600000101010101" pitchFamily="50" charset="-127"/>
              </a:rPr>
              <a:t>Per unit solid angle</a:t>
            </a: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Important quantity for rendering</a:t>
            </a: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312863" y="2051050"/>
          <a:ext cx="18542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4" imgW="647419" imgH="203112" progId="Equation.3">
                  <p:embed/>
                </p:oleObj>
              </mc:Choice>
              <mc:Fallback>
                <p:oleObj name="Equation" r:id="rId4" imgW="64741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051050"/>
                        <a:ext cx="18542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003550"/>
            <a:ext cx="38385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4894263" y="3003550"/>
            <a:ext cx="28781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Know terms of: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Hemispherical coordinates and integration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Various radiometric quantities (e.g., radiance)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Basic material function, BRDF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Radiant power at x in direction </a:t>
            </a:r>
            <a:r>
              <a:rPr lang="el-GR" altLang="ko-KR" smtClean="0"/>
              <a:t>θ</a:t>
            </a: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                       : 5D function</a:t>
            </a:r>
          </a:p>
          <a:p>
            <a:pPr lvl="2"/>
            <a:r>
              <a:rPr lang="en-US" altLang="ko-KR" smtClean="0">
                <a:ea typeface="굴림" panose="020B0600000101010101" pitchFamily="50" charset="-127"/>
              </a:rPr>
              <a:t>Per unit area</a:t>
            </a:r>
          </a:p>
          <a:p>
            <a:pPr lvl="2"/>
            <a:r>
              <a:rPr lang="en-US" altLang="ko-KR" smtClean="0">
                <a:ea typeface="굴림" panose="020B0600000101010101" pitchFamily="50" charset="-127"/>
              </a:rPr>
              <a:t>Per unit solid angle</a:t>
            </a: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2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Units: Watt / (m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 sr)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Irradiance per unit solid angle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2</a:t>
            </a:r>
            <a:r>
              <a:rPr lang="en-US" altLang="ko-KR" baseline="30000" smtClean="0">
                <a:ea typeface="굴림" panose="020B0600000101010101" pitchFamily="50" charset="-127"/>
              </a:rPr>
              <a:t>nd</a:t>
            </a:r>
            <a:r>
              <a:rPr lang="en-US" altLang="ko-KR" smtClean="0">
                <a:ea typeface="굴림" panose="020B0600000101010101" pitchFamily="50" charset="-127"/>
              </a:rPr>
              <a:t> derivative of P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Most commonly used term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1312863" y="2051050"/>
          <a:ext cx="18542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4" imgW="647419" imgH="203112" progId="Equation.3">
                  <p:embed/>
                </p:oleObj>
              </mc:Choice>
              <mc:Fallback>
                <p:oleObj name="Equation" r:id="rId4" imgW="64741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051050"/>
                        <a:ext cx="18542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386138"/>
            <a:ext cx="40068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706688"/>
            <a:ext cx="27749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79925"/>
            <a:ext cx="565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8" name="Straight Connector 9"/>
          <p:cNvCxnSpPr>
            <a:cxnSpLocks noChangeShapeType="1"/>
          </p:cNvCxnSpPr>
          <p:nvPr/>
        </p:nvCxnSpPr>
        <p:spPr bwMode="auto">
          <a:xfrm>
            <a:off x="5740400" y="4108450"/>
            <a:ext cx="395288" cy="3460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Radiance: Projected Area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Why per unit projected surface area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87500"/>
            <a:ext cx="37401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673225"/>
            <a:ext cx="27749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3451225"/>
            <a:ext cx="565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5" name="Straight Connector 10"/>
          <p:cNvCxnSpPr>
            <a:cxnSpLocks noChangeShapeType="1"/>
          </p:cNvCxnSpPr>
          <p:nvPr/>
        </p:nvCxnSpPr>
        <p:spPr bwMode="auto">
          <a:xfrm>
            <a:off x="5740400" y="3032125"/>
            <a:ext cx="395288" cy="3460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351338"/>
            <a:ext cx="59420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37113"/>
            <a:ext cx="485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8" name="Object 5"/>
          <p:cNvGraphicFramePr>
            <a:graphicFrameLocks noChangeAspect="1"/>
          </p:cNvGraphicFramePr>
          <p:nvPr/>
        </p:nvGraphicFramePr>
        <p:xfrm>
          <a:off x="1770063" y="2722563"/>
          <a:ext cx="26908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9" imgW="939800" imgH="457200" progId="Equation.3">
                  <p:embed/>
                </p:oleObj>
              </mc:Choice>
              <mc:Fallback>
                <p:oleObj name="Equation" r:id="rId9" imgW="939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722563"/>
                        <a:ext cx="2690812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Properties of Radiance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Invariant along a straight line (in vacuum)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143125"/>
            <a:ext cx="568166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5291138" y="5368925"/>
            <a:ext cx="1087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Invariance of Radiance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7107" name="내용 개체 틀 5" descr="스캔000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1962150"/>
            <a:ext cx="4872038" cy="4352925"/>
          </a:xfrm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61157" b="8562"/>
          <a:stretch>
            <a:fillRect/>
          </a:stretch>
        </p:blipFill>
        <p:spPr bwMode="auto">
          <a:xfrm>
            <a:off x="4521200" y="4851400"/>
            <a:ext cx="38735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405063"/>
            <a:ext cx="359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We can prove it based on the assumption the conservation of energy.</a:t>
            </a:r>
            <a:endParaRPr lang="ko-KR" altLang="en-US" sz="2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Sensitivity to Radiance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Responses of sensors (camera, human eye) is proportional to radiance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Pixel values in image proportional to radiance received from that direction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2225"/>
            <a:ext cx="507523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5319713" y="4056063"/>
            <a:ext cx="1087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Relationships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Radiance is the fundamental quantity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Power: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Radiosity: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060575"/>
            <a:ext cx="28479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111500"/>
            <a:ext cx="669766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833938"/>
            <a:ext cx="57753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666875" y="3833813"/>
            <a:ext cx="6370638" cy="2449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873250" y="4822825"/>
            <a:ext cx="4143375" cy="153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Announcements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Final project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Make a team of two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Think about which paper you want to implement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Present a paper related to it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Scope of papers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Papers since the year of 2008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5" name="Straight Arrow Connector 5"/>
          <p:cNvCxnSpPr>
            <a:cxnSpLocks noChangeShapeType="1"/>
          </p:cNvCxnSpPr>
          <p:nvPr/>
        </p:nvCxnSpPr>
        <p:spPr bwMode="auto">
          <a:xfrm rot="10800000" flipV="1">
            <a:off x="2057400" y="2789238"/>
            <a:ext cx="4251325" cy="25146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6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717925" y="2498725"/>
            <a:ext cx="2470150" cy="549275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3" name="Straight Arrow Connector 4"/>
          <p:cNvCxnSpPr>
            <a:cxnSpLocks noChangeShapeType="1"/>
          </p:cNvCxnSpPr>
          <p:nvPr/>
        </p:nvCxnSpPr>
        <p:spPr bwMode="auto">
          <a:xfrm flipV="1">
            <a:off x="5154613" y="1931988"/>
            <a:ext cx="2603500" cy="1319212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4" name="Straight Arrow Connector 7"/>
          <p:cNvCxnSpPr>
            <a:cxnSpLocks noChangeShapeType="1"/>
          </p:cNvCxnSpPr>
          <p:nvPr/>
        </p:nvCxnSpPr>
        <p:spPr bwMode="auto">
          <a:xfrm flipV="1">
            <a:off x="5154613" y="3024188"/>
            <a:ext cx="2971800" cy="257175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and Material Interactions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Physics of light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Radiometry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Material properties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Rendering equation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8763"/>
            <a:ext cx="33924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7429500" y="4086225"/>
            <a:ext cx="1087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Materials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84350"/>
            <a:ext cx="61658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7"/>
          <p:cNvSpPr txBox="1">
            <a:spLocks noChangeArrowheads="1"/>
          </p:cNvSpPr>
          <p:nvPr/>
        </p:nvSpPr>
        <p:spPr bwMode="auto">
          <a:xfrm>
            <a:off x="2252663" y="6213475"/>
            <a:ext cx="1087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6523038" y="2206625"/>
            <a:ext cx="2316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Ideal diffuse (Lambertian)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1686" name="TextBox 6"/>
          <p:cNvSpPr txBox="1">
            <a:spLocks noChangeArrowheads="1"/>
          </p:cNvSpPr>
          <p:nvPr/>
        </p:nvSpPr>
        <p:spPr bwMode="auto">
          <a:xfrm>
            <a:off x="6523038" y="3763963"/>
            <a:ext cx="2316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Ideal specular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6523038" y="4922838"/>
            <a:ext cx="2316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Glossy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6625"/>
            <a:ext cx="366553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89" name="Straight Arrow Connector 9"/>
          <p:cNvCxnSpPr>
            <a:cxnSpLocks noChangeShapeType="1"/>
          </p:cNvCxnSpPr>
          <p:nvPr/>
        </p:nvCxnSpPr>
        <p:spPr bwMode="auto">
          <a:xfrm flipV="1">
            <a:off x="3554413" y="2492375"/>
            <a:ext cx="928687" cy="796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1"/>
          <p:cNvCxnSpPr>
            <a:cxnSpLocks noChangeShapeType="1"/>
          </p:cNvCxnSpPr>
          <p:nvPr/>
        </p:nvCxnSpPr>
        <p:spPr bwMode="auto">
          <a:xfrm flipV="1">
            <a:off x="1489075" y="3930650"/>
            <a:ext cx="3009900" cy="10953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13"/>
          <p:cNvCxnSpPr>
            <a:cxnSpLocks noChangeShapeType="1"/>
          </p:cNvCxnSpPr>
          <p:nvPr/>
        </p:nvCxnSpPr>
        <p:spPr bwMode="auto">
          <a:xfrm>
            <a:off x="2020888" y="5205413"/>
            <a:ext cx="2462212" cy="4286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Bidirectional Reflectance Distribution Function (BRDF)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" name="Trapezoid 1"/>
          <p:cNvSpPr/>
          <p:nvPr/>
        </p:nvSpPr>
        <p:spPr bwMode="auto">
          <a:xfrm>
            <a:off x="2021052" y="3807229"/>
            <a:ext cx="5076496" cy="1141423"/>
          </a:xfrm>
          <a:prstGeom prst="trapezoid">
            <a:avLst>
              <a:gd name="adj" fmla="val 128488"/>
            </a:avLst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94065" y="2094808"/>
            <a:ext cx="2078182" cy="224443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un 2"/>
          <p:cNvSpPr/>
          <p:nvPr/>
        </p:nvSpPr>
        <p:spPr bwMode="auto">
          <a:xfrm>
            <a:off x="2144684" y="1770612"/>
            <a:ext cx="565265" cy="623454"/>
          </a:xfrm>
          <a:prstGeom prst="sun">
            <a:avLst/>
          </a:prstGeom>
          <a:solidFill>
            <a:srgbClr val="EA8B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472247" y="2394066"/>
            <a:ext cx="1795549" cy="19451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 descr="mono camera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06" y="1489134"/>
            <a:ext cx="904932" cy="90493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4475017" y="1942407"/>
            <a:ext cx="0" cy="23968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21422" y="4421572"/>
                <a:ext cx="50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2" y="4421572"/>
                <a:ext cx="50165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1300" y="2797020"/>
                <a:ext cx="50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00" y="2797020"/>
                <a:ext cx="50165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6234" y="2813836"/>
                <a:ext cx="50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34" y="2813836"/>
                <a:ext cx="50165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41856" y="227603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</a:t>
            </a:r>
            <a:r>
              <a:rPr lang="en-US" altLang="ko-KR" dirty="0" smtClean="0"/>
              <a:t>ormal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38174" y="3310533"/>
                <a:ext cx="50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𝝍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74" y="3310533"/>
                <a:ext cx="501650" cy="369332"/>
              </a:xfrm>
              <a:prstGeom prst="rect">
                <a:avLst/>
              </a:prstGeom>
              <a:blipFill>
                <a:blip r:embed="rId7"/>
                <a:stretch>
                  <a:fillRect l="-1205" r="-2410" b="-37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46" y="5244177"/>
            <a:ext cx="7952832" cy="104960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flipV="1">
            <a:off x="4475017" y="3807229"/>
            <a:ext cx="1194263" cy="532016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5669280" y="3042458"/>
            <a:ext cx="0" cy="764771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3208713" y="4139738"/>
            <a:ext cx="1263534" cy="199507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3208713" y="3042458"/>
            <a:ext cx="0" cy="1082721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Motivation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196" name="Picture 4" descr="box-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7382" r="7382" b="7382"/>
          <a:stretch>
            <a:fillRect/>
          </a:stretch>
        </p:blipFill>
        <p:spPr bwMode="auto">
          <a:xfrm>
            <a:off x="2698750" y="2333625"/>
            <a:ext cx="362108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076325" y="3476625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Eye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cxnSp>
        <p:nvCxnSpPr>
          <p:cNvPr id="8198" name="Straight Arrow Connector 6"/>
          <p:cNvCxnSpPr>
            <a:cxnSpLocks noChangeShapeType="1"/>
          </p:cNvCxnSpPr>
          <p:nvPr/>
        </p:nvCxnSpPr>
        <p:spPr bwMode="auto">
          <a:xfrm rot="10800000">
            <a:off x="1608138" y="3938588"/>
            <a:ext cx="2241550" cy="11636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Arrow Connector 7"/>
          <p:cNvCxnSpPr>
            <a:cxnSpLocks noChangeShapeType="1"/>
          </p:cNvCxnSpPr>
          <p:nvPr/>
        </p:nvCxnSpPr>
        <p:spPr bwMode="auto">
          <a:xfrm rot="10800000">
            <a:off x="2949575" y="4675188"/>
            <a:ext cx="900113" cy="42703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3702050" y="4445000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???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Other Distribution Functions: BxDF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1923" name="내용 개체 틀 2"/>
          <p:cNvSpPr>
            <a:spLocks noGrp="1"/>
          </p:cNvSpPr>
          <p:nvPr>
            <p:ph idx="1"/>
          </p:nvPr>
        </p:nvSpPr>
        <p:spPr>
          <a:xfrm>
            <a:off x="381000" y="1587500"/>
            <a:ext cx="8318500" cy="241935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BSDF (S: Scattering)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 general form combining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BRDF + BTDF (T: Transmittance)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BSSRDF (SS: Surface Scattering)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Handle subsurface scattering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1924" name="Picture 2" descr="https://upload.wikimedia.org/wikipedia/en/d/d8/BSDF05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503363"/>
            <a:ext cx="2281238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8" descr="https://upload.wikimedia.org/wikipedia/commons/thumb/b/b4/BSSDF01_400.svg/720px-BSSDF01_40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4643438"/>
            <a:ext cx="39449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0" descr="https://upload.wikimedia.org/wikipedia/commons/thumb/5/50/Skin_Subsurface_Scattering.jpg/220px-Skin_Subsurface_Scattering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4090988"/>
            <a:ext cx="2727325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Box 3"/>
          <p:cNvSpPr txBox="1">
            <a:spLocks noChangeArrowheads="1"/>
          </p:cNvSpPr>
          <p:nvPr/>
        </p:nvSpPr>
        <p:spPr bwMode="auto">
          <a:xfrm>
            <a:off x="7940675" y="5919788"/>
            <a:ext cx="765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>
                <a:ea typeface="굴림" panose="020B0600000101010101" pitchFamily="50" charset="-127"/>
              </a:rPr>
              <a:t>wiki</a:t>
            </a:r>
            <a:endParaRPr lang="ko-KR" altLang="en-US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Homework 1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29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Prove the invaraince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2948" name="내용 개체 틀 5" descr="스캔0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962150"/>
            <a:ext cx="48720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61157" b="8562"/>
          <a:stretch>
            <a:fillRect/>
          </a:stretch>
        </p:blipFill>
        <p:spPr bwMode="auto">
          <a:xfrm>
            <a:off x="4521200" y="4851400"/>
            <a:ext cx="38735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Speaking of Radiometry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499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“I need to sum all those radiances to compute the irradiance based on hemispherical integration.”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“Do you have a BRDF model for that copper model? If you give me that model, I can support its visual appearance.”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Rendering equation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Any Questions?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Come up with one question on what we have discussed in the class and submit at the end of the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1 for already answered questions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2 for typical questions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3 for questions with thoughts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4 for questions that surprised me</a:t>
            </a:r>
          </a:p>
          <a:p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Figs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011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113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144838"/>
            <a:ext cx="64643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1" name="그룹 4"/>
          <p:cNvGrpSpPr>
            <a:grpSpLocks/>
          </p:cNvGrpSpPr>
          <p:nvPr/>
        </p:nvGrpSpPr>
        <p:grpSpPr bwMode="auto">
          <a:xfrm>
            <a:off x="4446588" y="3171825"/>
            <a:ext cx="7380287" cy="3205163"/>
            <a:chOff x="819150" y="2635250"/>
            <a:chExt cx="7380288" cy="3205163"/>
          </a:xfrm>
        </p:grpSpPr>
        <p:pic>
          <p:nvPicPr>
            <p:cNvPr id="9114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" y="2635250"/>
              <a:ext cx="7380288" cy="320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1145" name="직선 연결선 6"/>
            <p:cNvCxnSpPr>
              <a:cxnSpLocks noChangeShapeType="1"/>
            </p:cNvCxnSpPr>
            <p:nvPr/>
          </p:nvCxnSpPr>
          <p:spPr bwMode="auto">
            <a:xfrm>
              <a:off x="2834640" y="4008120"/>
              <a:ext cx="716280" cy="152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146" name="직선 연결선 7"/>
            <p:cNvCxnSpPr>
              <a:cxnSpLocks noChangeShapeType="1"/>
            </p:cNvCxnSpPr>
            <p:nvPr/>
          </p:nvCxnSpPr>
          <p:spPr bwMode="auto">
            <a:xfrm>
              <a:off x="2834640" y="3154680"/>
              <a:ext cx="716280" cy="8534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147" name="직선 연결선 8"/>
            <p:cNvCxnSpPr>
              <a:cxnSpLocks noChangeShapeType="1"/>
            </p:cNvCxnSpPr>
            <p:nvPr/>
          </p:nvCxnSpPr>
          <p:spPr bwMode="auto">
            <a:xfrm flipV="1">
              <a:off x="2834640" y="4008120"/>
              <a:ext cx="716280" cy="10439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71748" y="3764717"/>
              <a:ext cx="262892" cy="369332"/>
            </a:xfrm>
            <a:prstGeom prst="rect">
              <a:avLst/>
            </a:prstGeom>
            <a:blipFill rotWithShape="0">
              <a:blip r:embed="rId5"/>
              <a:stretch>
                <a:fillRect l="-30233" b="-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1" name="TextBox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43459" y="4507468"/>
              <a:ext cx="277320" cy="369332"/>
            </a:xfrm>
            <a:prstGeom prst="rect">
              <a:avLst/>
            </a:prstGeom>
            <a:blipFill rotWithShape="0">
              <a:blip r:embed="rId6"/>
              <a:stretch>
                <a:fillRect l="-36957" r="-6522" b="-1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91150" name="타원 11"/>
            <p:cNvSpPr>
              <a:spLocks noChangeArrowheads="1"/>
            </p:cNvSpPr>
            <p:nvPr/>
          </p:nvSpPr>
          <p:spPr bwMode="auto">
            <a:xfrm>
              <a:off x="2133600" y="3810000"/>
              <a:ext cx="1417320" cy="375412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2433" y="3507368"/>
            <a:ext cx="476092" cy="369332"/>
          </a:xfrm>
          <a:prstGeom prst="rect">
            <a:avLst/>
          </a:prstGeom>
          <a:blipFill rotWithShape="0">
            <a:blip r:embed="rId7"/>
            <a:stretch>
              <a:fillRect l="-23077" r="-3846" b="-9836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cxnSp>
        <p:nvCxnSpPr>
          <p:cNvPr id="91143" name="직선 화살표 연결선 14"/>
          <p:cNvCxnSpPr>
            <a:cxnSpLocks noChangeShapeType="1"/>
          </p:cNvCxnSpPr>
          <p:nvPr/>
        </p:nvCxnSpPr>
        <p:spPr bwMode="auto">
          <a:xfrm>
            <a:off x="3200400" y="3932238"/>
            <a:ext cx="0" cy="493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" name="Parallelogram 1"/>
          <p:cNvSpPr/>
          <p:nvPr/>
        </p:nvSpPr>
        <p:spPr bwMode="auto">
          <a:xfrm rot="13953267">
            <a:off x="3533369" y="2856793"/>
            <a:ext cx="2133839" cy="1544416"/>
          </a:xfrm>
          <a:prstGeom prst="parallelogram">
            <a:avLst>
              <a:gd name="adj" fmla="val 76141"/>
            </a:avLst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470328" y="2312431"/>
            <a:ext cx="837458" cy="12566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47250" y="2057400"/>
                <a:ext cx="50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250" y="2057400"/>
                <a:ext cx="501650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8678" y="3622384"/>
                <a:ext cx="50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678" y="3622384"/>
                <a:ext cx="501650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4144060" y="3427413"/>
            <a:ext cx="652535" cy="2586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endCxn id="2" idx="5"/>
          </p:cNvCxnSpPr>
          <p:nvPr/>
        </p:nvCxnSpPr>
        <p:spPr bwMode="auto">
          <a:xfrm>
            <a:off x="4144060" y="3218279"/>
            <a:ext cx="747435" cy="790977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9781" y="2864893"/>
                <a:ext cx="27177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sSup>
                        <m:sSupPr>
                          <m:ctrlPr>
                            <a:rPr lang="en-US" altLang="ko-K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ko-K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781" y="2864893"/>
                <a:ext cx="2717794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83077" y="3313447"/>
                <a:ext cx="27177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𝐝𝐀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77" y="3313447"/>
                <a:ext cx="2717794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625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793875"/>
            <a:ext cx="825658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and Material Interactions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Physics of light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Radiometry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Material properties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Rendering equation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8763"/>
            <a:ext cx="33924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7429500" y="4086225"/>
            <a:ext cx="1087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Models of Light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Quantum optics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Fundamental model of the light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Explain the dual wave-particle nature of light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Wave model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Simplified quantum optics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Explains diffraction, interference, 			and polarization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Geometric optics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Most commonly used model in CG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Size of objects &gt;&gt; wavelength of light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Light is emitted, reflected, and transmitted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12292" name="Picture 5" descr="http://www.chastnik.ru/wp-content/uploads/2011/09/di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3006725"/>
            <a:ext cx="22272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Radiometry and Photometry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Photometry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Quantify the perception of light energy</a:t>
            </a:r>
          </a:p>
          <a:p>
            <a:pPr lvl="1"/>
            <a:endParaRPr lang="ko-KR" altLang="en-US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Radiometry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Measurement of light energy: critical component for photo-realistic rendering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Light energy flows through space, and varies with time, position, and direction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Radiometric quantities: densities of energy at particular places in time, space, and direction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Hemispheres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Two-dimensional surfaces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Direction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Point on (unit) sphere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221038"/>
            <a:ext cx="64643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291138" y="6203950"/>
            <a:ext cx="1087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Solid Angles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992188" y="5324475"/>
            <a:ext cx="2073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Full circle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= 2pi radians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160963" y="5383213"/>
            <a:ext cx="2517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Full sphere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= 4pi steradians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17" y="1580628"/>
            <a:ext cx="7173326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32373</TotalTime>
  <Pages>3</Pages>
  <Words>979</Words>
  <Application>Microsoft Office PowerPoint</Application>
  <PresentationFormat>On-screen Show (4:3)</PresentationFormat>
  <Paragraphs>243</Paragraphs>
  <Slides>48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굴림</vt:lpstr>
      <vt:lpstr>맑은 고딕</vt:lpstr>
      <vt:lpstr>Arial</vt:lpstr>
      <vt:lpstr>Cambria Math</vt:lpstr>
      <vt:lpstr>Tahoma</vt:lpstr>
      <vt:lpstr>Times New Roman</vt:lpstr>
      <vt:lpstr>2_untitled 1</vt:lpstr>
      <vt:lpstr>Equation</vt:lpstr>
      <vt:lpstr>PowerPoint Presentation</vt:lpstr>
      <vt:lpstr>Class Objectives</vt:lpstr>
      <vt:lpstr>Announcements</vt:lpstr>
      <vt:lpstr>Motivation</vt:lpstr>
      <vt:lpstr>Light and Material Interactions</vt:lpstr>
      <vt:lpstr>Models of Light</vt:lpstr>
      <vt:lpstr>Radiometry and Photometry</vt:lpstr>
      <vt:lpstr>Hemispheres</vt:lpstr>
      <vt:lpstr>Solid Angles</vt:lpstr>
      <vt:lpstr>Hemispherical Coordinates</vt:lpstr>
      <vt:lpstr>Hemispherical Coordinates</vt:lpstr>
      <vt:lpstr>Hemispherical Coordinates</vt:lpstr>
      <vt:lpstr>Hemispherical Integration</vt:lpstr>
      <vt:lpstr>Energy</vt:lpstr>
      <vt:lpstr>Power (or Flux)</vt:lpstr>
      <vt:lpstr>Irradiance</vt:lpstr>
      <vt:lpstr>Irradiance Example</vt:lpstr>
      <vt:lpstr>Irradiance Example</vt:lpstr>
      <vt:lpstr>Radiance</vt:lpstr>
      <vt:lpstr>Radiance</vt:lpstr>
      <vt:lpstr>Radiance: Projected Area</vt:lpstr>
      <vt:lpstr>Properties of Radiance</vt:lpstr>
      <vt:lpstr>Invariance of Radiance</vt:lpstr>
      <vt:lpstr>Sensitivity to Radiance</vt:lpstr>
      <vt:lpstr>Relationships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and Material Interactions</vt:lpstr>
      <vt:lpstr>Materials</vt:lpstr>
      <vt:lpstr>Bidirectional Reflectance Distribution Function (BRDF)</vt:lpstr>
      <vt:lpstr>PowerPoint Presentation</vt:lpstr>
      <vt:lpstr>PowerPoint Presentation</vt:lpstr>
      <vt:lpstr>PowerPoint Presentation</vt:lpstr>
      <vt:lpstr>Other Distribution Functions: BxDF</vt:lpstr>
      <vt:lpstr>Homework 1</vt:lpstr>
      <vt:lpstr>Speaking of Radiometry</vt:lpstr>
      <vt:lpstr>Next Time</vt:lpstr>
      <vt:lpstr>Any Questions?</vt:lpstr>
      <vt:lpstr>Figs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사용자</cp:lastModifiedBy>
  <cp:revision>2208</cp:revision>
  <cp:lastPrinted>1998-03-18T16:08:13Z</cp:lastPrinted>
  <dcterms:created xsi:type="dcterms:W3CDTF">1998-03-18T13:44:31Z</dcterms:created>
  <dcterms:modified xsi:type="dcterms:W3CDTF">2019-01-05T01:35:59Z</dcterms:modified>
</cp:coreProperties>
</file>