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95" r:id="rId2"/>
  </p:sldMasterIdLst>
  <p:notesMasterIdLst>
    <p:notesMasterId r:id="rId32"/>
  </p:notesMasterIdLst>
  <p:handoutMasterIdLst>
    <p:handoutMasterId r:id="rId33"/>
  </p:handoutMasterIdLst>
  <p:sldIdLst>
    <p:sldId id="598" r:id="rId3"/>
    <p:sldId id="539" r:id="rId4"/>
    <p:sldId id="606" r:id="rId5"/>
    <p:sldId id="607" r:id="rId6"/>
    <p:sldId id="608" r:id="rId7"/>
    <p:sldId id="609" r:id="rId8"/>
    <p:sldId id="610" r:id="rId9"/>
    <p:sldId id="611" r:id="rId10"/>
    <p:sldId id="653" r:id="rId11"/>
    <p:sldId id="613" r:id="rId12"/>
    <p:sldId id="614" r:id="rId13"/>
    <p:sldId id="615" r:id="rId14"/>
    <p:sldId id="641" r:id="rId15"/>
    <p:sldId id="616" r:id="rId16"/>
    <p:sldId id="617" r:id="rId17"/>
    <p:sldId id="618" r:id="rId18"/>
    <p:sldId id="619" r:id="rId19"/>
    <p:sldId id="620" r:id="rId20"/>
    <p:sldId id="651" r:id="rId21"/>
    <p:sldId id="642" r:id="rId22"/>
    <p:sldId id="638" r:id="rId23"/>
    <p:sldId id="646" r:id="rId24"/>
    <p:sldId id="645" r:id="rId25"/>
    <p:sldId id="640" r:id="rId26"/>
    <p:sldId id="644" r:id="rId27"/>
    <p:sldId id="643" r:id="rId28"/>
    <p:sldId id="647" r:id="rId29"/>
    <p:sldId id="649" r:id="rId30"/>
    <p:sldId id="652" r:id="rId31"/>
  </p:sldIdLst>
  <p:sldSz cx="9144000" cy="6858000" type="screen4x3"/>
  <p:notesSz cx="6858000" cy="9199563"/>
  <p:kinsoku lang="ko-KR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6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EA8B00"/>
    <a:srgbClr val="CCECFF"/>
    <a:srgbClr val="CCCCFF"/>
    <a:srgbClr val="99CCFF"/>
    <a:srgbClr val="00FFFF"/>
    <a:srgbClr val="FF0000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4" autoAdjust="0"/>
    <p:restoredTop sz="76809" autoAdjust="0"/>
  </p:normalViewPr>
  <p:slideViewPr>
    <p:cSldViewPr snapToGrid="0" snapToObjects="1">
      <p:cViewPr varScale="1">
        <p:scale>
          <a:sx n="42" d="100"/>
          <a:sy n="42" d="100"/>
        </p:scale>
        <p:origin x="1156" y="44"/>
      </p:cViewPr>
      <p:guideLst>
        <p:guide orient="horz"/>
        <p:guide pos="26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1632" y="-120"/>
      </p:cViewPr>
      <p:guideLst>
        <p:guide orient="horz" pos="289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369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68800"/>
            <a:ext cx="5030787" cy="414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5843" tIns="47921" rIns="95843" bIns="479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95325"/>
            <a:ext cx="4583112" cy="34369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4281420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69900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38213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08113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76425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6" tIns="45713" rIns="91426" bIns="45713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ko-KR" altLang="en-US" sz="2200">
              <a:solidFill>
                <a:srgbClr val="000000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66" tIns="0" rIns="19166" bIns="0" anchor="b"/>
          <a:lstStyle>
            <a:lvl1pPr defTabSz="968375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ko-KR" sz="1000" i="1">
                <a:solidFill>
                  <a:srgbClr val="000000"/>
                </a:solidFill>
                <a:latin typeface="Times New Roman" panose="02020603050405020304" pitchFamily="18" charset="0"/>
                <a:ea typeface="굴림" panose="020B0600000101010101" pitchFamily="50" charset="-127"/>
              </a:rPr>
              <a:t>1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8740775"/>
            <a:ext cx="297021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6" tIns="45713" rIns="91426" bIns="45713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ko-KR" altLang="en-US" sz="2200">
              <a:solidFill>
                <a:srgbClr val="000000"/>
              </a:solidFill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6" tIns="45713" rIns="91426" bIns="45713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ko-KR" altLang="en-US" sz="2200">
              <a:solidFill>
                <a:srgbClr val="000000"/>
              </a:solidFill>
            </a:endParaRPr>
          </a:p>
        </p:txBody>
      </p:sp>
      <p:sp>
        <p:nvSpPr>
          <p:cNvPr id="51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2813" y="4371975"/>
            <a:ext cx="5030787" cy="41370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22" tIns="49512" rIns="99022" bIns="49512"/>
          <a:lstStyle/>
          <a:p>
            <a:pPr defTabSz="973138"/>
            <a:endParaRPr lang="en-US" altLang="ko-KR" smtClean="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596626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0294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1928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1494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0659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2991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1987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9457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0892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0111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805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0153F407-B2F2-43E1-8CD7-1373F9E4F0EC}" type="slidenum">
              <a:rPr lang="en-US" altLang="ko-KR"/>
              <a:pPr algn="ctr"/>
              <a:t>2</a:t>
            </a:fld>
            <a:endParaRPr lang="en-US" altLang="ko-K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993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5036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3496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4572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4543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891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435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217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860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606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3961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9753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00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7998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7313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57975" y="298450"/>
            <a:ext cx="2079625" cy="635635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19100" y="298450"/>
            <a:ext cx="6086475" cy="63563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3451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7479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2415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650937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19100" y="1587500"/>
            <a:ext cx="4083050" cy="506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4550" y="1587500"/>
            <a:ext cx="4083050" cy="506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8316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46821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9363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34787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40646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9520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718294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88759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57975" y="298450"/>
            <a:ext cx="2079625" cy="635635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19100" y="298450"/>
            <a:ext cx="6086475" cy="63563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9268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693367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19100" y="1587500"/>
            <a:ext cx="4083050" cy="506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4550" y="1587500"/>
            <a:ext cx="4083050" cy="506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559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2537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150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9344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5060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284304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9100" y="298450"/>
            <a:ext cx="82804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9100" y="1587500"/>
            <a:ext cx="8318500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93663" y="6519863"/>
            <a:ext cx="3079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ko-KR" sz="1400" b="0" smtClean="0">
                <a:ea typeface="굴림" panose="020B0600000101010101" pitchFamily="50" charset="-127"/>
              </a:rPr>
              <a:t> </a:t>
            </a:r>
            <a:fld id="{673E6A4B-1564-4CF4-A4E8-9ED405BAFE41}" type="slidenum">
              <a:rPr lang="en-US" altLang="ko-KR" sz="1400" b="0" smtClean="0">
                <a:ea typeface="굴림" panose="020B0600000101010101" pitchFamily="50" charset="-127"/>
              </a:rPr>
              <a:pPr>
                <a:defRPr/>
              </a:pPr>
              <a:t>‹#›</a:t>
            </a:fld>
            <a:endParaRPr lang="en-US" altLang="ko-KR" sz="1400" b="0" smtClean="0">
              <a:ea typeface="굴림" panose="020B0600000101010101" pitchFamily="50" charset="-127"/>
            </a:endParaRPr>
          </a:p>
        </p:txBody>
      </p:sp>
      <p:pic>
        <p:nvPicPr>
          <p:cNvPr id="1030" name="Picture 12" descr="KAIST-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6437313"/>
            <a:ext cx="1219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419100" y="1250950"/>
            <a:ext cx="8305800" cy="96838"/>
          </a:xfrm>
          <a:prstGeom prst="rect">
            <a:avLst/>
          </a:prstGeom>
          <a:gradFill flip="none" rotWithShape="1">
            <a:gsLst>
              <a:gs pos="21000">
                <a:srgbClr val="0A64A8"/>
              </a:gs>
              <a:gs pos="0">
                <a:srgbClr val="004187"/>
              </a:gs>
              <a:gs pos="96000">
                <a:srgbClr val="1487C8"/>
              </a:gs>
            </a:gsLst>
            <a:lin ang="2700000" scaled="1"/>
            <a:tileRect/>
          </a:gradFill>
          <a:ln>
            <a:noFill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>
              <a:defRPr/>
            </a:pPr>
            <a:endParaRPr lang="ko-KR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292100" indent="-292100" algn="l" rtl="0" eaLnBrk="0" fontAlgn="base" hangingPunct="0">
        <a:lnSpc>
          <a:spcPts val="2700"/>
        </a:lnSpc>
        <a:spcBef>
          <a:spcPts val="60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lnSpc>
          <a:spcPts val="2700"/>
        </a:lnSpc>
        <a:spcBef>
          <a:spcPct val="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400" b="1">
          <a:solidFill>
            <a:schemeClr val="tx1"/>
          </a:solidFill>
          <a:latin typeface="+mn-lt"/>
        </a:defRPr>
      </a:lvl2pPr>
      <a:lvl3pPr marL="914400" algn="l" rtl="0" eaLnBrk="0" fontAlgn="base" hangingPunct="0">
        <a:lnSpc>
          <a:spcPts val="2700"/>
        </a:lnSpc>
        <a:spcBef>
          <a:spcPct val="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9100" y="298450"/>
            <a:ext cx="82804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9100" y="1587500"/>
            <a:ext cx="8318500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93663" y="6519863"/>
            <a:ext cx="3079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ko-KR" sz="1400" smtClean="0">
                <a:solidFill>
                  <a:srgbClr val="000000"/>
                </a:solidFill>
                <a:ea typeface="굴림" panose="020B0600000101010101" pitchFamily="50" charset="-127"/>
              </a:rPr>
              <a:t> </a:t>
            </a:r>
            <a:fld id="{BCC908B8-BF0D-4E0F-8AE6-8FFEB424CC81}" type="slidenum">
              <a:rPr lang="en-US" altLang="ko-KR" sz="1400" smtClean="0">
                <a:solidFill>
                  <a:srgbClr val="000000"/>
                </a:solidFill>
                <a:ea typeface="굴림" panose="020B0600000101010101" pitchFamily="50" charset="-127"/>
              </a:rPr>
              <a:pPr>
                <a:defRPr/>
              </a:pPr>
              <a:t>‹#›</a:t>
            </a:fld>
            <a:endParaRPr lang="en-US" altLang="ko-KR" sz="1400" smtClean="0">
              <a:solidFill>
                <a:srgbClr val="000000"/>
              </a:solidFill>
              <a:ea typeface="굴림" panose="020B0600000101010101" pitchFamily="50" charset="-127"/>
            </a:endParaRPr>
          </a:p>
        </p:txBody>
      </p:sp>
      <p:grpSp>
        <p:nvGrpSpPr>
          <p:cNvPr id="2053" name="Group 8"/>
          <p:cNvGrpSpPr>
            <a:grpSpLocks/>
          </p:cNvGrpSpPr>
          <p:nvPr/>
        </p:nvGrpSpPr>
        <p:grpSpPr bwMode="auto">
          <a:xfrm>
            <a:off x="419100" y="1250950"/>
            <a:ext cx="8305800" cy="196850"/>
            <a:chOff x="264" y="788"/>
            <a:chExt cx="5232" cy="124"/>
          </a:xfrm>
        </p:grpSpPr>
        <p:sp>
          <p:nvSpPr>
            <p:cNvPr id="2055" name="Rectangle 6"/>
            <p:cNvSpPr>
              <a:spLocks noChangeArrowheads="1"/>
            </p:cNvSpPr>
            <p:nvPr/>
          </p:nvSpPr>
          <p:spPr bwMode="auto">
            <a:xfrm>
              <a:off x="264" y="788"/>
              <a:ext cx="5232" cy="61"/>
            </a:xfrm>
            <a:prstGeom prst="rect">
              <a:avLst/>
            </a:prstGeom>
            <a:gradFill rotWithShape="0">
              <a:gsLst>
                <a:gs pos="0">
                  <a:srgbClr val="0E9BBA"/>
                </a:gs>
                <a:gs pos="50000">
                  <a:srgbClr val="12C2E9"/>
                </a:gs>
                <a:gs pos="100000">
                  <a:srgbClr val="0E9BBA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ko-KR" altLang="en-US" smtClean="0">
                <a:solidFill>
                  <a:srgbClr val="000000"/>
                </a:solidFill>
                <a:ea typeface="굴림" panose="020B0600000101010101" pitchFamily="50" charset="-127"/>
              </a:endParaRPr>
            </a:p>
          </p:txBody>
        </p:sp>
        <p:sp>
          <p:nvSpPr>
            <p:cNvPr id="2056" name="Rectangle 7"/>
            <p:cNvSpPr>
              <a:spLocks noChangeArrowheads="1"/>
            </p:cNvSpPr>
            <p:nvPr/>
          </p:nvSpPr>
          <p:spPr bwMode="auto">
            <a:xfrm>
              <a:off x="264" y="881"/>
              <a:ext cx="5232" cy="31"/>
            </a:xfrm>
            <a:prstGeom prst="rect">
              <a:avLst/>
            </a:prstGeom>
            <a:gradFill rotWithShape="0">
              <a:gsLst>
                <a:gs pos="0">
                  <a:srgbClr val="B200B2"/>
                </a:gs>
                <a:gs pos="50000">
                  <a:srgbClr val="FF00FF"/>
                </a:gs>
                <a:gs pos="100000">
                  <a:srgbClr val="B200B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ko-KR" altLang="en-US" smtClean="0">
                <a:solidFill>
                  <a:srgbClr val="000000"/>
                </a:solidFill>
                <a:ea typeface="굴림" panose="020B0600000101010101" pitchFamily="50" charset="-127"/>
              </a:endParaRPr>
            </a:p>
          </p:txBody>
        </p:sp>
      </p:grpSp>
      <p:pic>
        <p:nvPicPr>
          <p:cNvPr id="2054" name="Picture 12" descr="KAIST-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6437313"/>
            <a:ext cx="1219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292100" indent="-292100" algn="l" rtl="0" eaLnBrk="0" fontAlgn="base" hangingPunct="0">
        <a:lnSpc>
          <a:spcPts val="2700"/>
        </a:lnSpc>
        <a:spcBef>
          <a:spcPts val="60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lnSpc>
          <a:spcPts val="2700"/>
        </a:lnSpc>
        <a:spcBef>
          <a:spcPct val="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400" b="1">
          <a:solidFill>
            <a:schemeClr val="tx1"/>
          </a:solidFill>
          <a:latin typeface="+mn-lt"/>
        </a:defRPr>
      </a:lvl2pPr>
      <a:lvl3pPr marL="914400" algn="l" rtl="0" eaLnBrk="0" fontAlgn="base" hangingPunct="0">
        <a:lnSpc>
          <a:spcPts val="2700"/>
        </a:lnSpc>
        <a:spcBef>
          <a:spcPct val="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0"/>
          <p:cNvSpPr>
            <a:spLocks noChangeArrowheads="1"/>
          </p:cNvSpPr>
          <p:nvPr/>
        </p:nvSpPr>
        <p:spPr bwMode="auto">
          <a:xfrm>
            <a:off x="0" y="877888"/>
            <a:ext cx="9144000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42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CS580: </a:t>
            </a:r>
          </a:p>
          <a:p>
            <a:pPr algn="ctr">
              <a:lnSpc>
                <a:spcPts val="42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360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Radiosity</a:t>
            </a:r>
            <a:endParaRPr lang="en-US" altLang="ko-KR">
              <a:solidFill>
                <a:srgbClr val="0000FF"/>
              </a:solidFill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4100" name="Text Box 14"/>
          <p:cNvSpPr txBox="1">
            <a:spLocks noChangeArrowheads="1"/>
          </p:cNvSpPr>
          <p:nvPr/>
        </p:nvSpPr>
        <p:spPr bwMode="auto">
          <a:xfrm>
            <a:off x="496888" y="3679825"/>
            <a:ext cx="81534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3200">
                <a:solidFill>
                  <a:srgbClr val="EA8B00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Sung-Eui Yoon</a:t>
            </a:r>
          </a:p>
          <a:p>
            <a:pPr algn="ctr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3200">
                <a:solidFill>
                  <a:srgbClr val="EA8B00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(</a:t>
            </a:r>
            <a:r>
              <a:rPr lang="ko-KR" altLang="en-US" sz="3200">
                <a:solidFill>
                  <a:srgbClr val="EA8B00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윤성의</a:t>
            </a:r>
            <a:r>
              <a:rPr lang="en-US" altLang="ko-KR" sz="3200">
                <a:solidFill>
                  <a:srgbClr val="EA8B00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)</a:t>
            </a:r>
          </a:p>
        </p:txBody>
      </p:sp>
      <p:pic>
        <p:nvPicPr>
          <p:cNvPr id="4102" name="Picture 28" descr="KAIST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150" y="6113463"/>
            <a:ext cx="19272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 Box 29"/>
          <p:cNvSpPr txBox="1">
            <a:spLocks noChangeArrowheads="1"/>
          </p:cNvSpPr>
          <p:nvPr/>
        </p:nvSpPr>
        <p:spPr bwMode="auto">
          <a:xfrm>
            <a:off x="1616075" y="4968875"/>
            <a:ext cx="56594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400">
                <a:solidFill>
                  <a:srgbClr val="000000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Course URL: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400">
                <a:solidFill>
                  <a:srgbClr val="000000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http://sglab.kaist.ac.kr/~sungeui/GCG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92075" y="766763"/>
            <a:ext cx="8942388" cy="96837"/>
          </a:xfrm>
          <a:prstGeom prst="rect">
            <a:avLst/>
          </a:prstGeom>
          <a:gradFill rotWithShape="1">
            <a:gsLst>
              <a:gs pos="0">
                <a:srgbClr val="004187"/>
              </a:gs>
              <a:gs pos="21001">
                <a:srgbClr val="0A64A8"/>
              </a:gs>
              <a:gs pos="96001">
                <a:srgbClr val="1487C8"/>
              </a:gs>
              <a:gs pos="100000">
                <a:srgbClr val="1487C8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00013" y="2857500"/>
            <a:ext cx="8943975" cy="96838"/>
          </a:xfrm>
          <a:prstGeom prst="rect">
            <a:avLst/>
          </a:prstGeom>
          <a:gradFill rotWithShape="1">
            <a:gsLst>
              <a:gs pos="0">
                <a:srgbClr val="004187"/>
              </a:gs>
              <a:gs pos="21001">
                <a:srgbClr val="0A64A8"/>
              </a:gs>
              <a:gs pos="96001">
                <a:srgbClr val="1487C8"/>
              </a:gs>
              <a:gs pos="100000">
                <a:srgbClr val="1487C8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14831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smtClean="0">
              <a:ea typeface="굴림" panose="020B0600000101010101" pitchFamily="50" charset="-127"/>
            </a:endParaRPr>
          </a:p>
        </p:txBody>
      </p:sp>
      <p:pic>
        <p:nvPicPr>
          <p:cNvPr id="2150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Radiosity Algorithm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Subdivide the scene in small polygons</a:t>
            </a:r>
          </a:p>
          <a:p>
            <a:r>
              <a:rPr lang="en-US" altLang="ko-KR" smtClean="0">
                <a:ea typeface="굴림" panose="020B0600000101010101" pitchFamily="50" charset="-127"/>
              </a:rPr>
              <a:t>Compute a constant illumination value for each polygon</a:t>
            </a:r>
          </a:p>
          <a:p>
            <a:r>
              <a:rPr lang="en-US" altLang="ko-KR" smtClean="0">
                <a:ea typeface="굴림" panose="020B0600000101010101" pitchFamily="50" charset="-127"/>
              </a:rPr>
              <a:t>Choose a viewpoint and display the visible polygon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Keep doing this process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ko-KR" altLang="en-US" smtClean="0">
              <a:ea typeface="굴림" panose="020B0600000101010101" pitchFamily="50" charset="-127"/>
            </a:endParaRPr>
          </a:p>
        </p:txBody>
      </p:sp>
      <p:pic>
        <p:nvPicPr>
          <p:cNvPr id="23556" name="Picture 4" descr="RDCB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988" y="4079875"/>
            <a:ext cx="2960687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5" descr="RDCB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338" y="4079875"/>
            <a:ext cx="2960687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3609975" y="6330950"/>
            <a:ext cx="17097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000" b="0">
                <a:latin typeface="Palatino Linotype" panose="02040502050505030304" pitchFamily="18" charset="0"/>
                <a:ea typeface="굴림" panose="020B0600000101010101" pitchFamily="50" charset="-127"/>
              </a:rPr>
              <a:t>From Donald Fong’s slides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Radiosity Result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smtClean="0">
              <a:ea typeface="굴림" panose="020B0600000101010101" pitchFamily="50" charset="-127"/>
            </a:endParaRPr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613" y="1793875"/>
            <a:ext cx="5540375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Theatre Scene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smtClean="0">
              <a:ea typeface="굴림" panose="020B0600000101010101" pitchFamily="50" charset="-127"/>
            </a:endParaRPr>
          </a:p>
        </p:txBody>
      </p:sp>
      <p:pic>
        <p:nvPicPr>
          <p:cNvPr id="27652" name="Picture 2" descr="http://www.siggraph.org/education/materials/HyperGraph/radiosity/images/slide2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1587500"/>
            <a:ext cx="48006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4" descr="http://www.siggraph.org/education/materials/HyperGraph/radiosity/images/slide2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0" y="3054350"/>
            <a:ext cx="48006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smtClean="0">
              <a:ea typeface="굴림" panose="020B0600000101010101" pitchFamily="50" charset="-127"/>
            </a:endParaRP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027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smtClean="0">
              <a:ea typeface="굴림" panose="020B0600000101010101" pitchFamily="50" charset="-127"/>
            </a:endParaRPr>
          </a:p>
        </p:txBody>
      </p:sp>
      <p:pic>
        <p:nvPicPr>
          <p:cNvPr id="3174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Linear System of Radiosity Equations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smtClean="0">
              <a:ea typeface="굴림" panose="020B0600000101010101" pitchFamily="50" charset="-127"/>
            </a:endParaRPr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1587500"/>
            <a:ext cx="8120063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How to Solve Linear System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Matrix inversion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Takes O(n</a:t>
            </a:r>
            <a:r>
              <a:rPr lang="en-US" altLang="ko-KR" baseline="30000" smtClean="0">
                <a:ea typeface="굴림" panose="020B0600000101010101" pitchFamily="50" charset="-127"/>
              </a:rPr>
              <a:t>3</a:t>
            </a:r>
            <a:r>
              <a:rPr lang="en-US" altLang="ko-KR" smtClean="0">
                <a:ea typeface="굴림" panose="020B0600000101010101" pitchFamily="50" charset="-127"/>
              </a:rPr>
              <a:t>)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Gather methods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Jacobi iteration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Gauss-Seidel</a:t>
            </a: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Shooting 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Southwell iteration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Iterative Approaches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Jacobi iteration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Start with initial guess for energy distribution (light sources)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Update radiosity of all patches based on the previous guess</a:t>
            </a: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Repeat until converged</a:t>
            </a:r>
          </a:p>
          <a:p>
            <a:r>
              <a:rPr lang="en-US" altLang="ko-KR" smtClean="0">
                <a:ea typeface="굴림" panose="020B0600000101010101" pitchFamily="50" charset="-127"/>
              </a:rPr>
              <a:t>Guass-Seidel iteration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New values used immediately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pic>
        <p:nvPicPr>
          <p:cNvPr id="3789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013" y="3443288"/>
            <a:ext cx="5570537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Progress of Update Steps 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39939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Update step supports the light bounce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pic>
        <p:nvPicPr>
          <p:cNvPr id="39940" name="Picture 2" descr="https://upload.wikimedia.org/wikipedia/commons/f/f2/Radiosity_Progres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8" y="2525713"/>
            <a:ext cx="9001125" cy="226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Class Objective	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Understand radiosity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Radiosity equation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Solving the equation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smtClean="0">
                <a:ea typeface="굴림" panose="020B0600000101010101" pitchFamily="50" charset="-127"/>
              </a:rPr>
              <a:t>Multi-Resolution Approach</a:t>
            </a:r>
            <a:endParaRPr lang="ko-KR" altLang="en-US" sz="3600" smtClean="0">
              <a:ea typeface="굴림" panose="020B0600000101010101" pitchFamily="50" charset="-127"/>
            </a:endParaRPr>
          </a:p>
        </p:txBody>
      </p:sp>
      <p:sp>
        <p:nvSpPr>
          <p:cNvPr id="4096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A Rapid Hierarchical Radiosity Algorithm, Hanrahan, et al, SIGGRAPH 1991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pic>
        <p:nvPicPr>
          <p:cNvPr id="4096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88" y="2609850"/>
            <a:ext cx="3790950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5" name="내용 개체 틀 2"/>
          <p:cNvSpPr txBox="1">
            <a:spLocks/>
          </p:cNvSpPr>
          <p:nvPr/>
        </p:nvSpPr>
        <p:spPr bwMode="auto">
          <a:xfrm>
            <a:off x="4846638" y="2609850"/>
            <a:ext cx="4297362" cy="404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292100" indent="-292100"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ko-KR">
                <a:ea typeface="굴림" panose="020B0600000101010101" pitchFamily="50" charset="-127"/>
              </a:rPr>
              <a:t>Refine triangles only if doing so improves the foam factor accuracy above a threshold</a:t>
            </a:r>
            <a:endParaRPr lang="ko-KR" altLang="en-US">
              <a:ea typeface="굴림" panose="020B0600000101010101" pitchFamily="50" charset="-127"/>
            </a:endParaRPr>
          </a:p>
        </p:txBody>
      </p:sp>
      <p:sp>
        <p:nvSpPr>
          <p:cNvPr id="40966" name="TextBox 5"/>
          <p:cNvSpPr txBox="1">
            <a:spLocks noChangeArrowheads="1"/>
          </p:cNvSpPr>
          <p:nvPr/>
        </p:nvSpPr>
        <p:spPr bwMode="auto">
          <a:xfrm>
            <a:off x="1501775" y="6192838"/>
            <a:ext cx="5946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400">
                <a:latin typeface="Arial" panose="020B0604020202020204" pitchFamily="34" charset="0"/>
                <a:ea typeface="굴림" panose="020B0600000101010101" pitchFamily="50" charset="-127"/>
              </a:rPr>
              <a:t>Block diagram of the form factor matrix</a:t>
            </a:r>
            <a:endParaRPr lang="ko-KR" altLang="en-US" sz="24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40967" name="TextBox 6"/>
          <p:cNvSpPr txBox="1">
            <a:spLocks noChangeArrowheads="1"/>
          </p:cNvSpPr>
          <p:nvPr/>
        </p:nvSpPr>
        <p:spPr bwMode="auto">
          <a:xfrm>
            <a:off x="11113" y="2609850"/>
            <a:ext cx="20907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400">
                <a:latin typeface="Arial" panose="020B0604020202020204" pitchFamily="34" charset="0"/>
                <a:ea typeface="굴림" panose="020B0600000101010101" pitchFamily="50" charset="-127"/>
              </a:rPr>
              <a:t>Subdivision hierarchy</a:t>
            </a:r>
            <a:endParaRPr lang="ko-KR" altLang="en-US" sz="24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Hybrid and Multipass Methods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Ray tracing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Good for specular and refractive indirect illumination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View-dependent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Radiosity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Good for diffuse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Allows interactive rendering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Does not scale well for massive models</a:t>
            </a: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Hybrid methods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Combine both of them in a way</a:t>
            </a: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ko-KR" altLang="en-US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Instant Radiosity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Use the concept of Radiosity</a:t>
            </a:r>
          </a:p>
          <a:p>
            <a:r>
              <a:rPr lang="en-US" altLang="ko-KR" smtClean="0">
                <a:ea typeface="굴림" panose="020B0600000101010101" pitchFamily="50" charset="-127"/>
              </a:rPr>
              <a:t>Map its functions to those of classic rendering pipeline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Utilize fast GPU</a:t>
            </a:r>
          </a:p>
          <a:p>
            <a:r>
              <a:rPr lang="en-US" altLang="ko-KR" smtClean="0">
                <a:ea typeface="굴림" panose="020B0600000101010101" pitchFamily="50" charset="-127"/>
              </a:rPr>
              <a:t>Additional concepts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Virtual point lights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Shadow maps</a:t>
            </a:r>
          </a:p>
          <a:p>
            <a:r>
              <a:rPr lang="en-US" altLang="ko-KR" smtClean="0">
                <a:ea typeface="굴림" panose="020B0600000101010101" pitchFamily="50" charset="-127"/>
              </a:rPr>
              <a:t>Micro-Rendering for Scalable, Parallel Final Gathering (Video)</a:t>
            </a:r>
          </a:p>
          <a:p>
            <a:pPr lvl="1"/>
            <a:r>
              <a:rPr lang="en-US" altLang="ko-KR" b="0" i="1" smtClean="0">
                <a:ea typeface="굴림" panose="020B0600000101010101" pitchFamily="50" charset="-127"/>
              </a:rPr>
              <a:t>Tobias Ritschel, Thomas Engelhardt, Thorsten Grosch, Hans-Peter Seidel, Jan Kautz, Carsten Dachsbacher</a:t>
            </a:r>
          </a:p>
          <a:p>
            <a:pPr lvl="1"/>
            <a:r>
              <a:rPr lang="en-US" altLang="ko-KR" b="0" smtClean="0">
                <a:ea typeface="굴림" panose="020B0600000101010101" pitchFamily="50" charset="-127"/>
              </a:rPr>
              <a:t>ACM Trans. Graph. 28(5) (Proc. SIGGRAPH Asia 2009), 2009.</a:t>
            </a: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ko-KR" altLang="en-US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Class Objectives were: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4608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Understand radiosity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Radiosity equation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Solving the equation</a:t>
            </a:r>
          </a:p>
          <a:p>
            <a:endParaRPr lang="ko-KR" altLang="en-US" smtClean="0">
              <a:ea typeface="굴림" panose="020B0600000101010101" pitchFamily="50" charset="-127"/>
            </a:endParaRPr>
          </a:p>
        </p:txBody>
      </p:sp>
      <p:pic>
        <p:nvPicPr>
          <p:cNvPr id="46084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3294063"/>
            <a:ext cx="8710612" cy="223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Next Time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Radiometry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Homework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419100" y="1587500"/>
            <a:ext cx="8318500" cy="1504950"/>
          </a:xfrm>
        </p:spPr>
        <p:txBody>
          <a:bodyPr/>
          <a:lstStyle/>
          <a:p>
            <a:r>
              <a:rPr lang="en-US" altLang="ko-KR" smtClean="0">
                <a:solidFill>
                  <a:srgbClr val="0000FF"/>
                </a:solidFill>
                <a:ea typeface="굴림" panose="020B0600000101010101" pitchFamily="50" charset="-127"/>
              </a:rPr>
              <a:t>Go over the next lecture slides before the class</a:t>
            </a:r>
          </a:p>
          <a:p>
            <a:r>
              <a:rPr lang="en-US" altLang="ko-KR" smtClean="0">
                <a:solidFill>
                  <a:srgbClr val="0000FF"/>
                </a:solidFill>
                <a:ea typeface="굴림" panose="020B0600000101010101" pitchFamily="50" charset="-127"/>
              </a:rPr>
              <a:t>Watch 2 SIGGRAPH videos and submit your summaries every Tue. class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Just one paragraph for each summary</a:t>
            </a: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</p:txBody>
      </p:sp>
      <p:sp>
        <p:nvSpPr>
          <p:cNvPr id="49156" name="TextBox 5"/>
          <p:cNvSpPr txBox="1">
            <a:spLocks noChangeArrowheads="1"/>
          </p:cNvSpPr>
          <p:nvPr/>
        </p:nvSpPr>
        <p:spPr bwMode="auto">
          <a:xfrm>
            <a:off x="538163" y="4114800"/>
            <a:ext cx="7761287" cy="2370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400">
                <a:latin typeface="Arial" panose="020B0604020202020204" pitchFamily="34" charset="0"/>
                <a:ea typeface="굴림" panose="020B0600000101010101" pitchFamily="50" charset="-127"/>
              </a:rPr>
              <a:t>Example: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400">
                <a:latin typeface="Arial" panose="020B0604020202020204" pitchFamily="34" charset="0"/>
                <a:ea typeface="굴림" panose="020B0600000101010101" pitchFamily="50" charset="-127"/>
              </a:rPr>
              <a:t>	</a:t>
            </a:r>
            <a:r>
              <a:rPr lang="en-US" altLang="ko-KR" sz="2000">
                <a:latin typeface="Arial" panose="020B0604020202020204" pitchFamily="34" charset="0"/>
                <a:ea typeface="굴림" panose="020B0600000101010101" pitchFamily="50" charset="-127"/>
              </a:rPr>
              <a:t>Title: XXX XXXX XXXX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latin typeface="Arial" panose="020B0604020202020204" pitchFamily="34" charset="0"/>
                <a:ea typeface="굴림" panose="020B0600000101010101" pitchFamily="50" charset="-127"/>
              </a:rPr>
              <a:t>	Abstract: this video is about  accelerating the 	performance of ray tracing. To achieve its goal, they 	design a new technique for reordering rays, since by 	doing so, they can improve the ray coherence and thus 	improve the overall performance.</a:t>
            </a:r>
            <a:endParaRPr lang="ko-KR" altLang="en-US" sz="20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Any Questions?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solidFill>
                  <a:srgbClr val="0000FF"/>
                </a:solidFill>
                <a:ea typeface="굴림" panose="020B0600000101010101" pitchFamily="50" charset="-127"/>
              </a:rPr>
              <a:t>Come up with one question on what we have discussed in the class and submit at the end of the class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1 for already answered questions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2 for typical questions 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3 for questions with thoughts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4 for questions that surprised me</a:t>
            </a:r>
          </a:p>
          <a:p>
            <a:endParaRPr lang="en-US" altLang="ko-KR" smtClean="0">
              <a:solidFill>
                <a:srgbClr val="0000FF"/>
              </a:solidFill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Figs. used in the Book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53251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</p:txBody>
      </p:sp>
      <p:sp>
        <p:nvSpPr>
          <p:cNvPr id="7" name="Trapezoid 6"/>
          <p:cNvSpPr/>
          <p:nvPr/>
        </p:nvSpPr>
        <p:spPr>
          <a:xfrm rot="5400000">
            <a:off x="326232" y="343694"/>
            <a:ext cx="3163887" cy="2670175"/>
          </a:xfrm>
          <a:prstGeom prst="trapezoid">
            <a:avLst>
              <a:gd name="adj" fmla="val 0"/>
            </a:avLst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8" name="Trapezoid 7"/>
          <p:cNvSpPr/>
          <p:nvPr/>
        </p:nvSpPr>
        <p:spPr>
          <a:xfrm rot="5400000">
            <a:off x="3980656" y="742157"/>
            <a:ext cx="3163887" cy="1873250"/>
          </a:xfrm>
          <a:prstGeom prst="trapezoid">
            <a:avLst>
              <a:gd name="adj" fmla="val 18519"/>
            </a:avLst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9" name="Trapezoid 8"/>
          <p:cNvSpPr/>
          <p:nvPr/>
        </p:nvSpPr>
        <p:spPr>
          <a:xfrm rot="5400000">
            <a:off x="6693694" y="1386682"/>
            <a:ext cx="3163887" cy="584200"/>
          </a:xfrm>
          <a:prstGeom prst="trapezoid">
            <a:avLst>
              <a:gd name="adj" fmla="val 111234"/>
            </a:avLst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0" name="Trapezoid 9"/>
          <p:cNvSpPr/>
          <p:nvPr/>
        </p:nvSpPr>
        <p:spPr>
          <a:xfrm rot="5400000">
            <a:off x="757238" y="3841750"/>
            <a:ext cx="3163888" cy="2668587"/>
          </a:xfrm>
          <a:prstGeom prst="trapezoid">
            <a:avLst>
              <a:gd name="adj" fmla="val 0"/>
            </a:avLst>
          </a:prstGeom>
          <a:gradFill>
            <a:gsLst>
              <a:gs pos="27000">
                <a:schemeClr val="tx1"/>
              </a:gs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1" name="Trapezoid 10"/>
          <p:cNvSpPr/>
          <p:nvPr/>
        </p:nvSpPr>
        <p:spPr>
          <a:xfrm rot="5400000">
            <a:off x="5364957" y="3840956"/>
            <a:ext cx="3163888" cy="2670175"/>
          </a:xfrm>
          <a:prstGeom prst="trapezoid">
            <a:avLst>
              <a:gd name="adj" fmla="val 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2" name="Trapezoid 11"/>
          <p:cNvSpPr>
            <a:spLocks noChangeAspect="1"/>
          </p:cNvSpPr>
          <p:nvPr/>
        </p:nvSpPr>
        <p:spPr>
          <a:xfrm rot="5400000">
            <a:off x="5529263" y="3676650"/>
            <a:ext cx="1054100" cy="8890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3" name="Trapezoid 12"/>
          <p:cNvSpPr>
            <a:spLocks noChangeAspect="1"/>
          </p:cNvSpPr>
          <p:nvPr/>
        </p:nvSpPr>
        <p:spPr>
          <a:xfrm rot="5400000">
            <a:off x="5529263" y="4732338"/>
            <a:ext cx="1054100" cy="8890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4" name="Trapezoid 13"/>
          <p:cNvSpPr>
            <a:spLocks noChangeAspect="1"/>
          </p:cNvSpPr>
          <p:nvPr/>
        </p:nvSpPr>
        <p:spPr>
          <a:xfrm rot="5400000">
            <a:off x="5529263" y="5784850"/>
            <a:ext cx="1054100" cy="8890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5" name="Trapezoid 14"/>
          <p:cNvSpPr>
            <a:spLocks noChangeAspect="1"/>
          </p:cNvSpPr>
          <p:nvPr/>
        </p:nvSpPr>
        <p:spPr>
          <a:xfrm rot="5400000">
            <a:off x="6418263" y="3676650"/>
            <a:ext cx="1054100" cy="889000"/>
          </a:xfrm>
          <a:prstGeom prst="trapezoid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6" name="Trapezoid 15"/>
          <p:cNvSpPr>
            <a:spLocks noChangeAspect="1"/>
          </p:cNvSpPr>
          <p:nvPr/>
        </p:nvSpPr>
        <p:spPr>
          <a:xfrm rot="5400000">
            <a:off x="6418263" y="4732338"/>
            <a:ext cx="1054100" cy="889000"/>
          </a:xfrm>
          <a:prstGeom prst="trapezoid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7" name="Trapezoid 16"/>
          <p:cNvSpPr>
            <a:spLocks noChangeAspect="1"/>
          </p:cNvSpPr>
          <p:nvPr/>
        </p:nvSpPr>
        <p:spPr>
          <a:xfrm rot="5400000">
            <a:off x="6417469" y="5784056"/>
            <a:ext cx="1054100" cy="890588"/>
          </a:xfrm>
          <a:prstGeom prst="trapezoid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8" name="Trapezoid 17"/>
          <p:cNvSpPr>
            <a:spLocks noChangeAspect="1"/>
          </p:cNvSpPr>
          <p:nvPr/>
        </p:nvSpPr>
        <p:spPr>
          <a:xfrm rot="5400000">
            <a:off x="7305675" y="3676650"/>
            <a:ext cx="1054100" cy="889000"/>
          </a:xfrm>
          <a:prstGeom prst="trapezoid">
            <a:avLst>
              <a:gd name="adj" fmla="val 0"/>
            </a:avLst>
          </a:prstGeom>
          <a:solidFill>
            <a:schemeClr val="tx1">
              <a:alpha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9" name="Trapezoid 18"/>
          <p:cNvSpPr>
            <a:spLocks noChangeAspect="1"/>
          </p:cNvSpPr>
          <p:nvPr/>
        </p:nvSpPr>
        <p:spPr>
          <a:xfrm rot="5400000">
            <a:off x="7305675" y="4732338"/>
            <a:ext cx="1054100" cy="889000"/>
          </a:xfrm>
          <a:prstGeom prst="trapezoid">
            <a:avLst>
              <a:gd name="adj" fmla="val 0"/>
            </a:avLst>
          </a:prstGeom>
          <a:solidFill>
            <a:schemeClr val="tx1">
              <a:alpha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20" name="Trapezoid 19"/>
          <p:cNvSpPr>
            <a:spLocks noChangeAspect="1"/>
          </p:cNvSpPr>
          <p:nvPr/>
        </p:nvSpPr>
        <p:spPr>
          <a:xfrm rot="5400000">
            <a:off x="7304088" y="5784850"/>
            <a:ext cx="1054100" cy="889000"/>
          </a:xfrm>
          <a:prstGeom prst="trapezoid">
            <a:avLst>
              <a:gd name="adj" fmla="val 0"/>
            </a:avLst>
          </a:prstGeom>
          <a:solidFill>
            <a:schemeClr val="tx1">
              <a:alpha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419100" y="3441700"/>
            <a:ext cx="84677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908175" y="-46038"/>
            <a:ext cx="0" cy="3446463"/>
          </a:xfrm>
          <a:prstGeom prst="line">
            <a:avLst/>
          </a:prstGeom>
          <a:ln w="508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611813" y="-49213"/>
            <a:ext cx="0" cy="3444876"/>
          </a:xfrm>
          <a:prstGeom prst="line">
            <a:avLst/>
          </a:prstGeom>
          <a:ln w="508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8275638" y="-49213"/>
            <a:ext cx="0" cy="3444876"/>
          </a:xfrm>
          <a:prstGeom prst="line">
            <a:avLst/>
          </a:prstGeom>
          <a:ln w="508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946525" y="5176838"/>
            <a:ext cx="1225550" cy="0"/>
          </a:xfrm>
          <a:prstGeom prst="line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49"/>
          <p:cNvGrpSpPr>
            <a:grpSpLocks/>
          </p:cNvGrpSpPr>
          <p:nvPr/>
        </p:nvGrpSpPr>
        <p:grpSpPr bwMode="auto">
          <a:xfrm>
            <a:off x="442913" y="2286000"/>
            <a:ext cx="8442325" cy="4022725"/>
            <a:chOff x="443494" y="2286711"/>
            <a:chExt cx="8441360" cy="4021303"/>
          </a:xfrm>
        </p:grpSpPr>
        <p:sp>
          <p:nvSpPr>
            <p:cNvPr id="36" name="Trapezoid 35"/>
            <p:cNvSpPr/>
            <p:nvPr/>
          </p:nvSpPr>
          <p:spPr bwMode="auto">
            <a:xfrm rot="8715005">
              <a:off x="4822905" y="2718358"/>
              <a:ext cx="2017482" cy="598276"/>
            </a:xfrm>
            <a:prstGeom prst="trapezoid">
              <a:avLst>
                <a:gd name="adj" fmla="val 76303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7" name="Trapezoid 6"/>
            <p:cNvSpPr/>
            <p:nvPr/>
          </p:nvSpPr>
          <p:spPr bwMode="auto">
            <a:xfrm>
              <a:off x="443494" y="4709967"/>
              <a:ext cx="2017481" cy="596689"/>
            </a:xfrm>
            <a:prstGeom prst="trapezoid">
              <a:avLst>
                <a:gd name="adj" fmla="val 76303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56325" name="Straight Arrow Connector 4"/>
            <p:cNvCxnSpPr>
              <a:cxnSpLocks noChangeShapeType="1"/>
            </p:cNvCxnSpPr>
            <p:nvPr/>
          </p:nvCxnSpPr>
          <p:spPr bwMode="auto">
            <a:xfrm flipH="1" flipV="1">
              <a:off x="1435949" y="3647287"/>
              <a:ext cx="16042" cy="1331495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326" name="Straight Arrow Connector 14"/>
            <p:cNvCxnSpPr>
              <a:cxnSpLocks noChangeShapeType="1"/>
            </p:cNvCxnSpPr>
            <p:nvPr/>
          </p:nvCxnSpPr>
          <p:spPr bwMode="auto">
            <a:xfrm flipH="1" flipV="1">
              <a:off x="476651" y="4098470"/>
              <a:ext cx="753980" cy="909723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327" name="Straight Arrow Connector 16"/>
            <p:cNvCxnSpPr>
              <a:cxnSpLocks noChangeShapeType="1"/>
            </p:cNvCxnSpPr>
            <p:nvPr/>
          </p:nvCxnSpPr>
          <p:spPr bwMode="auto">
            <a:xfrm flipV="1">
              <a:off x="1723543" y="4098470"/>
              <a:ext cx="847557" cy="922422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" name="Trapezoid 23"/>
            <p:cNvSpPr/>
            <p:nvPr/>
          </p:nvSpPr>
          <p:spPr bwMode="auto">
            <a:xfrm>
              <a:off x="3360985" y="4709967"/>
              <a:ext cx="2017481" cy="596689"/>
            </a:xfrm>
            <a:prstGeom prst="trapezoid">
              <a:avLst>
                <a:gd name="adj" fmla="val 76303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56329" name="Straight Arrow Connector 25"/>
            <p:cNvCxnSpPr>
              <a:cxnSpLocks noChangeShapeType="1"/>
            </p:cNvCxnSpPr>
            <p:nvPr/>
          </p:nvCxnSpPr>
          <p:spPr bwMode="auto">
            <a:xfrm flipH="1" flipV="1">
              <a:off x="3811845" y="4362123"/>
              <a:ext cx="541475" cy="646072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330" name="Straight Arrow Connector 26"/>
            <p:cNvCxnSpPr>
              <a:cxnSpLocks noChangeShapeType="1"/>
            </p:cNvCxnSpPr>
            <p:nvPr/>
          </p:nvCxnSpPr>
          <p:spPr bwMode="auto">
            <a:xfrm flipV="1">
              <a:off x="4538510" y="4362123"/>
              <a:ext cx="635668" cy="658770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" name="Trapezoid 27"/>
            <p:cNvSpPr/>
            <p:nvPr/>
          </p:nvSpPr>
          <p:spPr bwMode="auto">
            <a:xfrm>
              <a:off x="6265778" y="4709967"/>
              <a:ext cx="2017481" cy="598275"/>
            </a:xfrm>
            <a:prstGeom prst="trapezoid">
              <a:avLst>
                <a:gd name="adj" fmla="val 76303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56332" name="Straight Arrow Connector 29"/>
            <p:cNvCxnSpPr>
              <a:cxnSpLocks noChangeShapeType="1"/>
            </p:cNvCxnSpPr>
            <p:nvPr/>
          </p:nvCxnSpPr>
          <p:spPr bwMode="auto">
            <a:xfrm>
              <a:off x="5960166" y="3052777"/>
              <a:ext cx="1190868" cy="1955033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333" name="Straight Arrow Connector 30"/>
            <p:cNvCxnSpPr>
              <a:cxnSpLocks noChangeShapeType="1"/>
            </p:cNvCxnSpPr>
            <p:nvPr/>
          </p:nvCxnSpPr>
          <p:spPr bwMode="auto">
            <a:xfrm flipV="1">
              <a:off x="7328016" y="4098218"/>
              <a:ext cx="847557" cy="922422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334" name="Straight Arrow Connector 38"/>
            <p:cNvCxnSpPr>
              <a:cxnSpLocks noChangeShapeType="1"/>
            </p:cNvCxnSpPr>
            <p:nvPr/>
          </p:nvCxnSpPr>
          <p:spPr bwMode="auto">
            <a:xfrm flipH="1" flipV="1">
              <a:off x="6443470" y="4605049"/>
              <a:ext cx="691145" cy="383342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0" name="Trapezoid 39"/>
            <p:cNvSpPr/>
            <p:nvPr/>
          </p:nvSpPr>
          <p:spPr bwMode="auto">
            <a:xfrm rot="11420242">
              <a:off x="6867372" y="2286711"/>
              <a:ext cx="2017482" cy="598276"/>
            </a:xfrm>
            <a:prstGeom prst="trapezoid">
              <a:avLst>
                <a:gd name="adj" fmla="val 76303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56336" name="Straight Arrow Connector 43"/>
            <p:cNvCxnSpPr>
              <a:cxnSpLocks noChangeShapeType="1"/>
            </p:cNvCxnSpPr>
            <p:nvPr/>
          </p:nvCxnSpPr>
          <p:spPr bwMode="auto">
            <a:xfrm flipH="1">
              <a:off x="7328016" y="2533664"/>
              <a:ext cx="495018" cy="2474146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337" name="TextBox 47"/>
            <p:cNvSpPr txBox="1">
              <a:spLocks noChangeArrowheads="1"/>
            </p:cNvSpPr>
            <p:nvPr/>
          </p:nvSpPr>
          <p:spPr bwMode="auto">
            <a:xfrm>
              <a:off x="2688253" y="4789807"/>
              <a:ext cx="36420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ko-KR">
                  <a:ea typeface="굴림" panose="020B0600000101010101" pitchFamily="50" charset="-127"/>
                </a:rPr>
                <a:t>=</a:t>
              </a:r>
              <a:endParaRPr lang="ko-KR" altLang="en-US">
                <a:ea typeface="굴림" panose="020B0600000101010101" pitchFamily="50" charset="-127"/>
              </a:endParaRPr>
            </a:p>
          </p:txBody>
        </p:sp>
        <p:sp>
          <p:nvSpPr>
            <p:cNvPr id="56338" name="TextBox 51"/>
            <p:cNvSpPr txBox="1">
              <a:spLocks noChangeArrowheads="1"/>
            </p:cNvSpPr>
            <p:nvPr/>
          </p:nvSpPr>
          <p:spPr bwMode="auto">
            <a:xfrm>
              <a:off x="5686274" y="4781156"/>
              <a:ext cx="36420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ko-KR">
                  <a:ea typeface="굴림" panose="020B0600000101010101" pitchFamily="50" charset="-127"/>
                </a:rPr>
                <a:t>+</a:t>
              </a:r>
              <a:endParaRPr lang="ko-KR" altLang="en-US">
                <a:ea typeface="굴림" panose="020B0600000101010101" pitchFamily="50" charset="-127"/>
              </a:endParaRPr>
            </a:p>
          </p:txBody>
        </p:sp>
        <p:sp>
          <p:nvSpPr>
            <p:cNvPr id="56339" name="TextBox 48"/>
            <p:cNvSpPr txBox="1">
              <a:spLocks noChangeArrowheads="1"/>
            </p:cNvSpPr>
            <p:nvPr/>
          </p:nvSpPr>
          <p:spPr bwMode="auto">
            <a:xfrm>
              <a:off x="667161" y="5648867"/>
              <a:ext cx="15696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ko-KR">
                  <a:ea typeface="굴림" panose="020B0600000101010101" pitchFamily="50" charset="-127"/>
                </a:rPr>
                <a:t>Radiosity</a:t>
              </a:r>
              <a:endParaRPr lang="ko-KR" altLang="en-US">
                <a:ea typeface="굴림" panose="020B0600000101010101" pitchFamily="50" charset="-127"/>
              </a:endParaRPr>
            </a:p>
          </p:txBody>
        </p:sp>
        <p:sp>
          <p:nvSpPr>
            <p:cNvPr id="56340" name="TextBox 53"/>
            <p:cNvSpPr txBox="1">
              <a:spLocks noChangeArrowheads="1"/>
            </p:cNvSpPr>
            <p:nvPr/>
          </p:nvSpPr>
          <p:spPr bwMode="auto">
            <a:xfrm>
              <a:off x="3360864" y="5464202"/>
              <a:ext cx="2173982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ko-KR">
                  <a:ea typeface="굴림" panose="020B0600000101010101" pitchFamily="50" charset="-127"/>
                </a:rPr>
                <a:t>Self-emitted radiosity</a:t>
              </a:r>
              <a:endParaRPr lang="ko-KR" altLang="en-US">
                <a:ea typeface="굴림" panose="020B0600000101010101" pitchFamily="50" charset="-127"/>
              </a:endParaRPr>
            </a:p>
          </p:txBody>
        </p:sp>
        <p:sp>
          <p:nvSpPr>
            <p:cNvPr id="56341" name="TextBox 54"/>
            <p:cNvSpPr txBox="1">
              <a:spLocks noChangeArrowheads="1"/>
            </p:cNvSpPr>
            <p:nvPr/>
          </p:nvSpPr>
          <p:spPr bwMode="auto">
            <a:xfrm>
              <a:off x="6109111" y="5477017"/>
              <a:ext cx="2173982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ko-KR">
                  <a:ea typeface="굴림" panose="020B0600000101010101" pitchFamily="50" charset="-127"/>
                </a:rPr>
                <a:t>Reflected radiosity</a:t>
              </a:r>
              <a:endParaRPr lang="ko-KR" altLang="en-US">
                <a:ea typeface="굴림" panose="020B0600000101010101" pitchFamily="50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History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Problems with classic ray tracing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Not realistic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View-dependent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Radiosity (1984)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Global illumination in diffuse scenes</a:t>
            </a: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Monte Carlo ray tracing (1986)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Global illumination for any environment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Radiosity	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Physically based method for diffuse environments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Support diffuse interactions, color bleeding, indirect lighting and penumbra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Account for very high percentage of total energy transfer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Finite element method</a:t>
            </a:r>
          </a:p>
          <a:p>
            <a:endParaRPr lang="ko-KR" altLang="en-US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Key Idea #1: Diffuse Only	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2291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Radiance independent of direction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Surface looks the same from any viewpoint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No specular reflection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grpSp>
        <p:nvGrpSpPr>
          <p:cNvPr id="12292" name="Group 1"/>
          <p:cNvGrpSpPr>
            <a:grpSpLocks/>
          </p:cNvGrpSpPr>
          <p:nvPr/>
        </p:nvGrpSpPr>
        <p:grpSpPr bwMode="auto">
          <a:xfrm>
            <a:off x="873125" y="1587500"/>
            <a:ext cx="7410450" cy="2944813"/>
            <a:chOff x="742704" y="1534197"/>
            <a:chExt cx="7994895" cy="3450011"/>
          </a:xfrm>
        </p:grpSpPr>
        <p:sp>
          <p:nvSpPr>
            <p:cNvPr id="6" name="Trapezoid 5"/>
            <p:cNvSpPr/>
            <p:nvPr/>
          </p:nvSpPr>
          <p:spPr>
            <a:xfrm rot="5400000">
              <a:off x="495102" y="1928727"/>
              <a:ext cx="3163594" cy="2668390"/>
            </a:xfrm>
            <a:prstGeom prst="trapezoid">
              <a:avLst>
                <a:gd name="adj" fmla="val 0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7" name="Trapezoid 6"/>
            <p:cNvSpPr/>
            <p:nvPr/>
          </p:nvSpPr>
          <p:spPr>
            <a:xfrm rot="5400000">
              <a:off x="4150009" y="2326074"/>
              <a:ext cx="3163594" cy="1873696"/>
            </a:xfrm>
            <a:prstGeom prst="trapezoid">
              <a:avLst>
                <a:gd name="adj" fmla="val 18519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8" name="Trapezoid 7"/>
            <p:cNvSpPr/>
            <p:nvPr/>
          </p:nvSpPr>
          <p:spPr>
            <a:xfrm rot="5400000">
              <a:off x="6863787" y="2970907"/>
              <a:ext cx="3163594" cy="584031"/>
            </a:xfrm>
            <a:prstGeom prst="trapezoid">
              <a:avLst>
                <a:gd name="adj" fmla="val 111234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076900" y="1537917"/>
              <a:ext cx="0" cy="3446291"/>
            </a:xfrm>
            <a:prstGeom prst="line">
              <a:avLst/>
            </a:prstGeom>
            <a:ln w="508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781475" y="1534197"/>
              <a:ext cx="0" cy="3446291"/>
            </a:xfrm>
            <a:prstGeom prst="line">
              <a:avLst/>
            </a:prstGeom>
            <a:ln w="508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444727" y="1534197"/>
              <a:ext cx="0" cy="3446291"/>
            </a:xfrm>
            <a:prstGeom prst="line">
              <a:avLst/>
            </a:prstGeom>
            <a:ln w="508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Diffuse Surfaces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Diffuse emitter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                     = constant over </a:t>
            </a: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Diffuse reflector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Constant reflectivity</a:t>
            </a: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ko-KR" altLang="en-US" smtClean="0">
              <a:ea typeface="굴림" panose="020B0600000101010101" pitchFamily="50" charset="-127"/>
            </a:endParaRPr>
          </a:p>
        </p:txBody>
      </p:sp>
      <p:graphicFrame>
        <p:nvGraphicFramePr>
          <p:cNvPr id="14340" name="Object 2"/>
          <p:cNvGraphicFramePr>
            <a:graphicFrameLocks noChangeAspect="1"/>
          </p:cNvGraphicFramePr>
          <p:nvPr/>
        </p:nvGraphicFramePr>
        <p:xfrm>
          <a:off x="1312863" y="2051050"/>
          <a:ext cx="185420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Equation" r:id="rId4" imgW="647419" imgH="203112" progId="Equation.3">
                  <p:embed/>
                </p:oleObj>
              </mc:Choice>
              <mc:Fallback>
                <p:oleObj name="Equation" r:id="rId4" imgW="647419" imgH="203112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863" y="2051050"/>
                        <a:ext cx="1854200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7"/>
          <p:cNvGraphicFramePr>
            <a:graphicFrameLocks noChangeAspect="1"/>
          </p:cNvGraphicFramePr>
          <p:nvPr/>
        </p:nvGraphicFramePr>
        <p:xfrm>
          <a:off x="5737225" y="2036763"/>
          <a:ext cx="471488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6" imgW="164814" imgH="177492" progId="Equation.3">
                  <p:embed/>
                </p:oleObj>
              </mc:Choice>
              <mc:Fallback>
                <p:oleObj name="Equation" r:id="rId6" imgW="164814" imgH="177492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7225" y="2036763"/>
                        <a:ext cx="471488" cy="3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42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8388" y="1484313"/>
            <a:ext cx="2759075" cy="371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TextBox 7"/>
          <p:cNvSpPr txBox="1">
            <a:spLocks noChangeArrowheads="1"/>
          </p:cNvSpPr>
          <p:nvPr/>
        </p:nvSpPr>
        <p:spPr bwMode="auto">
          <a:xfrm>
            <a:off x="7391400" y="5054600"/>
            <a:ext cx="13081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000" b="0">
                <a:latin typeface="Arial" panose="020B0604020202020204" pitchFamily="34" charset="0"/>
                <a:ea typeface="굴림" panose="020B0600000101010101" pitchFamily="50" charset="-127"/>
              </a:rPr>
              <a:t>From kavita’s slides</a:t>
            </a:r>
            <a:endParaRPr lang="ko-KR" altLang="en-US" sz="1000" b="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Key Idea #2: Constant Polygons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Radiosity is an approximation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Due to discretization of scene into patches</a:t>
            </a: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Subdivide scene into small polygons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grpSp>
        <p:nvGrpSpPr>
          <p:cNvPr id="16388" name="Group 1"/>
          <p:cNvGrpSpPr>
            <a:grpSpLocks/>
          </p:cNvGrpSpPr>
          <p:nvPr/>
        </p:nvGrpSpPr>
        <p:grpSpPr bwMode="auto">
          <a:xfrm>
            <a:off x="1395413" y="2578100"/>
            <a:ext cx="6207125" cy="2346325"/>
            <a:chOff x="1004888" y="3594100"/>
            <a:chExt cx="7277100" cy="3163888"/>
          </a:xfrm>
        </p:grpSpPr>
        <p:sp>
          <p:nvSpPr>
            <p:cNvPr id="6" name="Trapezoid 5"/>
            <p:cNvSpPr/>
            <p:nvPr/>
          </p:nvSpPr>
          <p:spPr>
            <a:xfrm rot="5400000">
              <a:off x="757389" y="3841599"/>
              <a:ext cx="3163888" cy="2668890"/>
            </a:xfrm>
            <a:prstGeom prst="trapezoid">
              <a:avLst>
                <a:gd name="adj" fmla="val 0"/>
              </a:avLst>
            </a:prstGeom>
            <a:gradFill>
              <a:gsLst>
                <a:gs pos="27000">
                  <a:schemeClr val="tx1"/>
                </a:gs>
                <a:gs pos="0">
                  <a:schemeClr val="tx1"/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7" name="Trapezoid 6"/>
            <p:cNvSpPr/>
            <p:nvPr/>
          </p:nvSpPr>
          <p:spPr>
            <a:xfrm rot="5400000">
              <a:off x="5364668" y="3840668"/>
              <a:ext cx="3163888" cy="2670752"/>
            </a:xfrm>
            <a:prstGeom prst="trapezoid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8" name="Trapezoid 7"/>
            <p:cNvSpPr>
              <a:spLocks noChangeAspect="1"/>
            </p:cNvSpPr>
            <p:nvPr/>
          </p:nvSpPr>
          <p:spPr>
            <a:xfrm rot="5400000">
              <a:off x="5529450" y="3675885"/>
              <a:ext cx="1053202" cy="889630"/>
            </a:xfrm>
            <a:prstGeom prst="trapezoid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9" name="Trapezoid 8"/>
            <p:cNvSpPr>
              <a:spLocks noChangeAspect="1"/>
            </p:cNvSpPr>
            <p:nvPr/>
          </p:nvSpPr>
          <p:spPr>
            <a:xfrm rot="5400000">
              <a:off x="5528380" y="4732300"/>
              <a:ext cx="1055342" cy="889630"/>
            </a:xfrm>
            <a:prstGeom prst="trapezoid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0" name="Trapezoid 9"/>
            <p:cNvSpPr>
              <a:spLocks noChangeAspect="1"/>
            </p:cNvSpPr>
            <p:nvPr/>
          </p:nvSpPr>
          <p:spPr>
            <a:xfrm rot="5400000">
              <a:off x="5529450" y="5784431"/>
              <a:ext cx="1053202" cy="889630"/>
            </a:xfrm>
            <a:prstGeom prst="trapezoid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1" name="Trapezoid 10"/>
            <p:cNvSpPr>
              <a:spLocks noChangeAspect="1"/>
            </p:cNvSpPr>
            <p:nvPr/>
          </p:nvSpPr>
          <p:spPr>
            <a:xfrm rot="5400000">
              <a:off x="6419081" y="3675885"/>
              <a:ext cx="1053202" cy="889630"/>
            </a:xfrm>
            <a:prstGeom prst="trapezoid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2" name="Trapezoid 11"/>
            <p:cNvSpPr>
              <a:spLocks noChangeAspect="1"/>
            </p:cNvSpPr>
            <p:nvPr/>
          </p:nvSpPr>
          <p:spPr>
            <a:xfrm rot="5400000">
              <a:off x="6418010" y="4732300"/>
              <a:ext cx="1055342" cy="889630"/>
            </a:xfrm>
            <a:prstGeom prst="trapezoid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3" name="Trapezoid 12"/>
            <p:cNvSpPr>
              <a:spLocks noChangeAspect="1"/>
            </p:cNvSpPr>
            <p:nvPr/>
          </p:nvSpPr>
          <p:spPr>
            <a:xfrm rot="5400000">
              <a:off x="6418150" y="5783502"/>
              <a:ext cx="1053202" cy="891491"/>
            </a:xfrm>
            <a:prstGeom prst="trapezoid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4" name="Trapezoid 13"/>
            <p:cNvSpPr>
              <a:spLocks noChangeAspect="1"/>
            </p:cNvSpPr>
            <p:nvPr/>
          </p:nvSpPr>
          <p:spPr>
            <a:xfrm rot="5400000">
              <a:off x="7305919" y="3676816"/>
              <a:ext cx="1053202" cy="887768"/>
            </a:xfrm>
            <a:prstGeom prst="trapezoid">
              <a:avLst>
                <a:gd name="adj" fmla="val 0"/>
              </a:avLst>
            </a:prstGeom>
            <a:solidFill>
              <a:schemeClr val="tx1">
                <a:alpha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5" name="Trapezoid 14"/>
            <p:cNvSpPr>
              <a:spLocks noChangeAspect="1"/>
            </p:cNvSpPr>
            <p:nvPr/>
          </p:nvSpPr>
          <p:spPr>
            <a:xfrm rot="5400000">
              <a:off x="7304849" y="4733230"/>
              <a:ext cx="1055342" cy="887768"/>
            </a:xfrm>
            <a:prstGeom prst="trapezoid">
              <a:avLst>
                <a:gd name="adj" fmla="val 0"/>
              </a:avLst>
            </a:prstGeom>
            <a:solidFill>
              <a:schemeClr val="tx1">
                <a:alpha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6" name="Trapezoid 15"/>
            <p:cNvSpPr>
              <a:spLocks noChangeAspect="1"/>
            </p:cNvSpPr>
            <p:nvPr/>
          </p:nvSpPr>
          <p:spPr>
            <a:xfrm rot="5400000">
              <a:off x="7304988" y="5784431"/>
              <a:ext cx="1053202" cy="889630"/>
            </a:xfrm>
            <a:prstGeom prst="trapezoid">
              <a:avLst>
                <a:gd name="adj" fmla="val 0"/>
              </a:avLst>
            </a:prstGeom>
            <a:solidFill>
              <a:schemeClr val="tx1">
                <a:alpha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3947367" y="5176045"/>
              <a:ext cx="1224637" cy="0"/>
            </a:xfrm>
            <a:prstGeom prst="line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Constant Radiance Approximation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Radiance is constant over a surface element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L(x) = constant over x</a:t>
            </a:r>
          </a:p>
        </p:txBody>
      </p:sp>
      <p:grpSp>
        <p:nvGrpSpPr>
          <p:cNvPr id="18436" name="Group 5"/>
          <p:cNvGrpSpPr>
            <a:grpSpLocks/>
          </p:cNvGrpSpPr>
          <p:nvPr/>
        </p:nvGrpSpPr>
        <p:grpSpPr bwMode="auto">
          <a:xfrm>
            <a:off x="1360488" y="1774825"/>
            <a:ext cx="6208712" cy="2346325"/>
            <a:chOff x="1004888" y="3594100"/>
            <a:chExt cx="7277100" cy="3163888"/>
          </a:xfrm>
        </p:grpSpPr>
        <p:sp>
          <p:nvSpPr>
            <p:cNvPr id="7" name="Trapezoid 6"/>
            <p:cNvSpPr/>
            <p:nvPr/>
          </p:nvSpPr>
          <p:spPr>
            <a:xfrm rot="5400000">
              <a:off x="757048" y="3841940"/>
              <a:ext cx="3163888" cy="2668208"/>
            </a:xfrm>
            <a:prstGeom prst="trapezoid">
              <a:avLst>
                <a:gd name="adj" fmla="val 0"/>
              </a:avLst>
            </a:prstGeom>
            <a:gradFill>
              <a:gsLst>
                <a:gs pos="27000">
                  <a:schemeClr val="tx1"/>
                </a:gs>
                <a:gs pos="0">
                  <a:schemeClr val="tx1"/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8" name="Trapezoid 7"/>
            <p:cNvSpPr/>
            <p:nvPr/>
          </p:nvSpPr>
          <p:spPr>
            <a:xfrm rot="5400000">
              <a:off x="5365009" y="3841011"/>
              <a:ext cx="3163888" cy="2670068"/>
            </a:xfrm>
            <a:prstGeom prst="trapezoid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9" name="Trapezoid 8"/>
            <p:cNvSpPr>
              <a:spLocks noChangeAspect="1"/>
            </p:cNvSpPr>
            <p:nvPr/>
          </p:nvSpPr>
          <p:spPr>
            <a:xfrm rot="5400000">
              <a:off x="5530021" y="3675999"/>
              <a:ext cx="1053202" cy="889403"/>
            </a:xfrm>
            <a:prstGeom prst="trapezoid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0" name="Trapezoid 9"/>
            <p:cNvSpPr>
              <a:spLocks noChangeAspect="1"/>
            </p:cNvSpPr>
            <p:nvPr/>
          </p:nvSpPr>
          <p:spPr>
            <a:xfrm rot="5400000">
              <a:off x="5528950" y="4732413"/>
              <a:ext cx="1055342" cy="889403"/>
            </a:xfrm>
            <a:prstGeom prst="trapezoid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1" name="Trapezoid 10"/>
            <p:cNvSpPr>
              <a:spLocks noChangeAspect="1"/>
            </p:cNvSpPr>
            <p:nvPr/>
          </p:nvSpPr>
          <p:spPr>
            <a:xfrm rot="5400000">
              <a:off x="5530021" y="5784545"/>
              <a:ext cx="1053202" cy="889403"/>
            </a:xfrm>
            <a:prstGeom prst="trapezoid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2" name="Trapezoid 11"/>
            <p:cNvSpPr>
              <a:spLocks noChangeAspect="1"/>
            </p:cNvSpPr>
            <p:nvPr/>
          </p:nvSpPr>
          <p:spPr>
            <a:xfrm rot="5400000">
              <a:off x="6419423" y="3675999"/>
              <a:ext cx="1053202" cy="889403"/>
            </a:xfrm>
            <a:prstGeom prst="trapezoid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3" name="Trapezoid 12"/>
            <p:cNvSpPr>
              <a:spLocks noChangeAspect="1"/>
            </p:cNvSpPr>
            <p:nvPr/>
          </p:nvSpPr>
          <p:spPr>
            <a:xfrm rot="5400000">
              <a:off x="6418353" y="4732413"/>
              <a:ext cx="1055342" cy="889403"/>
            </a:xfrm>
            <a:prstGeom prst="trapezoid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4" name="Trapezoid 13"/>
            <p:cNvSpPr>
              <a:spLocks noChangeAspect="1"/>
            </p:cNvSpPr>
            <p:nvPr/>
          </p:nvSpPr>
          <p:spPr>
            <a:xfrm rot="5400000">
              <a:off x="6418493" y="5783614"/>
              <a:ext cx="1053202" cy="891264"/>
            </a:xfrm>
            <a:prstGeom prst="trapezoid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5" name="Trapezoid 14"/>
            <p:cNvSpPr>
              <a:spLocks noChangeAspect="1"/>
            </p:cNvSpPr>
            <p:nvPr/>
          </p:nvSpPr>
          <p:spPr>
            <a:xfrm rot="5400000">
              <a:off x="7306034" y="3676930"/>
              <a:ext cx="1053202" cy="887543"/>
            </a:xfrm>
            <a:prstGeom prst="trapezoid">
              <a:avLst>
                <a:gd name="adj" fmla="val 0"/>
              </a:avLst>
            </a:prstGeom>
            <a:solidFill>
              <a:schemeClr val="tx1">
                <a:alpha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6" name="Trapezoid 15"/>
            <p:cNvSpPr>
              <a:spLocks noChangeAspect="1"/>
            </p:cNvSpPr>
            <p:nvPr/>
          </p:nvSpPr>
          <p:spPr>
            <a:xfrm rot="5400000">
              <a:off x="7304964" y="4733344"/>
              <a:ext cx="1055342" cy="887543"/>
            </a:xfrm>
            <a:prstGeom prst="trapezoid">
              <a:avLst>
                <a:gd name="adj" fmla="val 0"/>
              </a:avLst>
            </a:prstGeom>
            <a:solidFill>
              <a:schemeClr val="tx1">
                <a:alpha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7" name="Trapezoid 16"/>
            <p:cNvSpPr>
              <a:spLocks noChangeAspect="1"/>
            </p:cNvSpPr>
            <p:nvPr/>
          </p:nvSpPr>
          <p:spPr>
            <a:xfrm rot="5400000">
              <a:off x="7305105" y="5784545"/>
              <a:ext cx="1053202" cy="889403"/>
            </a:xfrm>
            <a:prstGeom prst="trapezoid">
              <a:avLst>
                <a:gd name="adj" fmla="val 0"/>
              </a:avLst>
            </a:prstGeom>
            <a:solidFill>
              <a:schemeClr val="tx1">
                <a:alpha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3946615" y="5176045"/>
              <a:ext cx="1226186" cy="0"/>
            </a:xfrm>
            <a:prstGeom prst="line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Radiosity Equation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grpSp>
        <p:nvGrpSpPr>
          <p:cNvPr id="20483" name="Group 4"/>
          <p:cNvGrpSpPr>
            <a:grpSpLocks/>
          </p:cNvGrpSpPr>
          <p:nvPr/>
        </p:nvGrpSpPr>
        <p:grpSpPr bwMode="auto">
          <a:xfrm>
            <a:off x="652463" y="1925638"/>
            <a:ext cx="8021637" cy="3554412"/>
            <a:chOff x="443494" y="2286711"/>
            <a:chExt cx="8441360" cy="4021303"/>
          </a:xfrm>
        </p:grpSpPr>
        <p:sp>
          <p:nvSpPr>
            <p:cNvPr id="6" name="Trapezoid 5"/>
            <p:cNvSpPr/>
            <p:nvPr/>
          </p:nvSpPr>
          <p:spPr bwMode="auto">
            <a:xfrm rot="8715005">
              <a:off x="4823713" y="2717757"/>
              <a:ext cx="2016370" cy="598076"/>
            </a:xfrm>
            <a:prstGeom prst="trapezoid">
              <a:avLst>
                <a:gd name="adj" fmla="val 76303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7" name="Trapezoid 6"/>
            <p:cNvSpPr/>
            <p:nvPr/>
          </p:nvSpPr>
          <p:spPr bwMode="auto">
            <a:xfrm>
              <a:off x="443494" y="4709550"/>
              <a:ext cx="2016370" cy="598077"/>
            </a:xfrm>
            <a:prstGeom prst="trapezoid">
              <a:avLst>
                <a:gd name="adj" fmla="val 76303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20487" name="Straight Arrow Connector 7"/>
            <p:cNvCxnSpPr>
              <a:cxnSpLocks noChangeShapeType="1"/>
            </p:cNvCxnSpPr>
            <p:nvPr/>
          </p:nvCxnSpPr>
          <p:spPr bwMode="auto">
            <a:xfrm flipH="1" flipV="1">
              <a:off x="1435949" y="3647287"/>
              <a:ext cx="16042" cy="1331495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8" name="Straight Arrow Connector 8"/>
            <p:cNvCxnSpPr>
              <a:cxnSpLocks noChangeShapeType="1"/>
            </p:cNvCxnSpPr>
            <p:nvPr/>
          </p:nvCxnSpPr>
          <p:spPr bwMode="auto">
            <a:xfrm flipH="1" flipV="1">
              <a:off x="476651" y="4098470"/>
              <a:ext cx="753980" cy="909723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9" name="Straight Arrow Connector 9"/>
            <p:cNvCxnSpPr>
              <a:cxnSpLocks noChangeShapeType="1"/>
            </p:cNvCxnSpPr>
            <p:nvPr/>
          </p:nvCxnSpPr>
          <p:spPr bwMode="auto">
            <a:xfrm flipV="1">
              <a:off x="1723543" y="4098470"/>
              <a:ext cx="847557" cy="922422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Trapezoid 10"/>
            <p:cNvSpPr/>
            <p:nvPr/>
          </p:nvSpPr>
          <p:spPr bwMode="auto">
            <a:xfrm>
              <a:off x="3360299" y="4709550"/>
              <a:ext cx="2018041" cy="598077"/>
            </a:xfrm>
            <a:prstGeom prst="trapezoid">
              <a:avLst>
                <a:gd name="adj" fmla="val 76303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20491" name="Straight Arrow Connector 11"/>
            <p:cNvCxnSpPr>
              <a:cxnSpLocks noChangeShapeType="1"/>
            </p:cNvCxnSpPr>
            <p:nvPr/>
          </p:nvCxnSpPr>
          <p:spPr bwMode="auto">
            <a:xfrm flipH="1" flipV="1">
              <a:off x="3811845" y="4362123"/>
              <a:ext cx="541475" cy="646072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2" name="Straight Arrow Connector 12"/>
            <p:cNvCxnSpPr>
              <a:cxnSpLocks noChangeShapeType="1"/>
            </p:cNvCxnSpPr>
            <p:nvPr/>
          </p:nvCxnSpPr>
          <p:spPr bwMode="auto">
            <a:xfrm flipV="1">
              <a:off x="4538510" y="4362123"/>
              <a:ext cx="635668" cy="658770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Trapezoid 13"/>
            <p:cNvSpPr/>
            <p:nvPr/>
          </p:nvSpPr>
          <p:spPr bwMode="auto">
            <a:xfrm>
              <a:off x="6265409" y="4709550"/>
              <a:ext cx="2018041" cy="598077"/>
            </a:xfrm>
            <a:prstGeom prst="trapezoid">
              <a:avLst>
                <a:gd name="adj" fmla="val 76303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20494" name="Straight Arrow Connector 14"/>
            <p:cNvCxnSpPr>
              <a:cxnSpLocks noChangeShapeType="1"/>
            </p:cNvCxnSpPr>
            <p:nvPr/>
          </p:nvCxnSpPr>
          <p:spPr bwMode="auto">
            <a:xfrm>
              <a:off x="5960166" y="3052777"/>
              <a:ext cx="1190868" cy="1955033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5" name="Straight Arrow Connector 15"/>
            <p:cNvCxnSpPr>
              <a:cxnSpLocks noChangeShapeType="1"/>
            </p:cNvCxnSpPr>
            <p:nvPr/>
          </p:nvCxnSpPr>
          <p:spPr bwMode="auto">
            <a:xfrm flipV="1">
              <a:off x="7328016" y="4098218"/>
              <a:ext cx="847557" cy="922422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6" name="Straight Arrow Connector 16"/>
            <p:cNvCxnSpPr>
              <a:cxnSpLocks noChangeShapeType="1"/>
            </p:cNvCxnSpPr>
            <p:nvPr/>
          </p:nvCxnSpPr>
          <p:spPr bwMode="auto">
            <a:xfrm flipH="1" flipV="1">
              <a:off x="6443470" y="4605049"/>
              <a:ext cx="691145" cy="383342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" name="Trapezoid 17"/>
            <p:cNvSpPr/>
            <p:nvPr/>
          </p:nvSpPr>
          <p:spPr bwMode="auto">
            <a:xfrm rot="11420242">
              <a:off x="6868484" y="2286711"/>
              <a:ext cx="2016370" cy="598076"/>
            </a:xfrm>
            <a:prstGeom prst="trapezoid">
              <a:avLst>
                <a:gd name="adj" fmla="val 76303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20498" name="Straight Arrow Connector 18"/>
            <p:cNvCxnSpPr>
              <a:cxnSpLocks noChangeShapeType="1"/>
            </p:cNvCxnSpPr>
            <p:nvPr/>
          </p:nvCxnSpPr>
          <p:spPr bwMode="auto">
            <a:xfrm flipH="1">
              <a:off x="7328016" y="2533664"/>
              <a:ext cx="495018" cy="2474146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499" name="TextBox 19"/>
            <p:cNvSpPr txBox="1">
              <a:spLocks noChangeArrowheads="1"/>
            </p:cNvSpPr>
            <p:nvPr/>
          </p:nvSpPr>
          <p:spPr bwMode="auto">
            <a:xfrm>
              <a:off x="2688253" y="4789807"/>
              <a:ext cx="36420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ko-KR">
                  <a:ea typeface="굴림" panose="020B0600000101010101" pitchFamily="50" charset="-127"/>
                </a:rPr>
                <a:t>=</a:t>
              </a:r>
              <a:endParaRPr lang="ko-KR" altLang="en-US">
                <a:ea typeface="굴림" panose="020B0600000101010101" pitchFamily="50" charset="-127"/>
              </a:endParaRPr>
            </a:p>
          </p:txBody>
        </p:sp>
        <p:sp>
          <p:nvSpPr>
            <p:cNvPr id="20500" name="TextBox 20"/>
            <p:cNvSpPr txBox="1">
              <a:spLocks noChangeArrowheads="1"/>
            </p:cNvSpPr>
            <p:nvPr/>
          </p:nvSpPr>
          <p:spPr bwMode="auto">
            <a:xfrm>
              <a:off x="5686274" y="4781156"/>
              <a:ext cx="36420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ko-KR">
                  <a:ea typeface="굴림" panose="020B0600000101010101" pitchFamily="50" charset="-127"/>
                </a:rPr>
                <a:t>+</a:t>
              </a:r>
              <a:endParaRPr lang="ko-KR" altLang="en-US">
                <a:ea typeface="굴림" panose="020B0600000101010101" pitchFamily="50" charset="-127"/>
              </a:endParaRPr>
            </a:p>
          </p:txBody>
        </p:sp>
        <p:sp>
          <p:nvSpPr>
            <p:cNvPr id="20501" name="TextBox 21"/>
            <p:cNvSpPr txBox="1">
              <a:spLocks noChangeArrowheads="1"/>
            </p:cNvSpPr>
            <p:nvPr/>
          </p:nvSpPr>
          <p:spPr bwMode="auto">
            <a:xfrm>
              <a:off x="667161" y="5648867"/>
              <a:ext cx="15696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ko-KR">
                  <a:ea typeface="굴림" panose="020B0600000101010101" pitchFamily="50" charset="-127"/>
                </a:rPr>
                <a:t>Radiosity</a:t>
              </a:r>
              <a:endParaRPr lang="ko-KR" altLang="en-US">
                <a:ea typeface="굴림" panose="020B0600000101010101" pitchFamily="50" charset="-127"/>
              </a:endParaRPr>
            </a:p>
          </p:txBody>
        </p:sp>
        <p:sp>
          <p:nvSpPr>
            <p:cNvPr id="20502" name="TextBox 22"/>
            <p:cNvSpPr txBox="1">
              <a:spLocks noChangeArrowheads="1"/>
            </p:cNvSpPr>
            <p:nvPr/>
          </p:nvSpPr>
          <p:spPr bwMode="auto">
            <a:xfrm>
              <a:off x="3360864" y="5464202"/>
              <a:ext cx="2173982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ko-KR">
                  <a:ea typeface="굴림" panose="020B0600000101010101" pitchFamily="50" charset="-127"/>
                </a:rPr>
                <a:t>Self-emitted radiosity</a:t>
              </a:r>
              <a:endParaRPr lang="ko-KR" altLang="en-US">
                <a:ea typeface="굴림" panose="020B0600000101010101" pitchFamily="50" charset="-127"/>
              </a:endParaRPr>
            </a:p>
          </p:txBody>
        </p:sp>
        <p:sp>
          <p:nvSpPr>
            <p:cNvPr id="20503" name="TextBox 23"/>
            <p:cNvSpPr txBox="1">
              <a:spLocks noChangeArrowheads="1"/>
            </p:cNvSpPr>
            <p:nvPr/>
          </p:nvSpPr>
          <p:spPr bwMode="auto">
            <a:xfrm>
              <a:off x="6109111" y="5477017"/>
              <a:ext cx="2173982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ko-KR">
                  <a:ea typeface="굴림" panose="020B0600000101010101" pitchFamily="50" charset="-127"/>
                </a:rPr>
                <a:t>Reflected radiosity</a:t>
              </a:r>
              <a:endParaRPr lang="ko-KR" altLang="en-US">
                <a:ea typeface="굴림" panose="020B0600000101010101" pitchFamily="50" charset="-127"/>
              </a:endParaRPr>
            </a:p>
          </p:txBody>
        </p:sp>
      </p:grpSp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257" b="8070"/>
          <a:stretch>
            <a:fillRect/>
          </a:stretch>
        </p:blipFill>
        <p:spPr bwMode="auto">
          <a:xfrm>
            <a:off x="3175" y="5665788"/>
            <a:ext cx="9144000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untitled 1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untitled 1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untitled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untitled 1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untitled 1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titled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25119</TotalTime>
  <Pages>3</Pages>
  <Words>519</Words>
  <Application>Microsoft Office PowerPoint</Application>
  <PresentationFormat>On-screen Show (4:3)</PresentationFormat>
  <Paragraphs>160</Paragraphs>
  <Slides>29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굴림</vt:lpstr>
      <vt:lpstr>맑은 고딕</vt:lpstr>
      <vt:lpstr>Arial</vt:lpstr>
      <vt:lpstr>Palatino Linotype</vt:lpstr>
      <vt:lpstr>Tahoma</vt:lpstr>
      <vt:lpstr>Times New Roman</vt:lpstr>
      <vt:lpstr>untitled 1</vt:lpstr>
      <vt:lpstr>2_untitled 1</vt:lpstr>
      <vt:lpstr>Equation</vt:lpstr>
      <vt:lpstr>PowerPoint Presentation</vt:lpstr>
      <vt:lpstr>Class Objective </vt:lpstr>
      <vt:lpstr>History</vt:lpstr>
      <vt:lpstr>Radiosity </vt:lpstr>
      <vt:lpstr>Key Idea #1: Diffuse Only </vt:lpstr>
      <vt:lpstr>Diffuse Surfaces</vt:lpstr>
      <vt:lpstr>Key Idea #2: Constant Polygons</vt:lpstr>
      <vt:lpstr>Constant Radiance Approximation</vt:lpstr>
      <vt:lpstr>Radiosity Equation</vt:lpstr>
      <vt:lpstr>PowerPoint Presentation</vt:lpstr>
      <vt:lpstr>Radiosity Algorithm</vt:lpstr>
      <vt:lpstr>Radiosity Result</vt:lpstr>
      <vt:lpstr>Theatre Scene</vt:lpstr>
      <vt:lpstr>PowerPoint Presentation</vt:lpstr>
      <vt:lpstr>PowerPoint Presentation</vt:lpstr>
      <vt:lpstr>Linear System of Radiosity Equations</vt:lpstr>
      <vt:lpstr>How to Solve Linear System</vt:lpstr>
      <vt:lpstr>Iterative Approaches</vt:lpstr>
      <vt:lpstr>Progress of Update Steps </vt:lpstr>
      <vt:lpstr>Multi-Resolution Approach</vt:lpstr>
      <vt:lpstr>Hybrid and Multipass Methods</vt:lpstr>
      <vt:lpstr>Instant Radiosity</vt:lpstr>
      <vt:lpstr>Class Objectives were:</vt:lpstr>
      <vt:lpstr>Next Time</vt:lpstr>
      <vt:lpstr>Homework</vt:lpstr>
      <vt:lpstr>Any Questions?</vt:lpstr>
      <vt:lpstr>Figs. used in the Book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Windows 사용자</cp:lastModifiedBy>
  <cp:revision>2060</cp:revision>
  <cp:lastPrinted>1998-03-18T16:08:13Z</cp:lastPrinted>
  <dcterms:created xsi:type="dcterms:W3CDTF">1998-03-18T13:44:31Z</dcterms:created>
  <dcterms:modified xsi:type="dcterms:W3CDTF">2019-01-05T01:34:32Z</dcterms:modified>
</cp:coreProperties>
</file>