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493" r:id="rId3"/>
    <p:sldId id="454" r:id="rId4"/>
    <p:sldId id="455" r:id="rId5"/>
    <p:sldId id="456" r:id="rId6"/>
    <p:sldId id="457" r:id="rId7"/>
    <p:sldId id="483" r:id="rId8"/>
    <p:sldId id="484" r:id="rId9"/>
    <p:sldId id="463" r:id="rId10"/>
    <p:sldId id="465" r:id="rId11"/>
    <p:sldId id="466" r:id="rId12"/>
    <p:sldId id="495" r:id="rId13"/>
    <p:sldId id="485" r:id="rId14"/>
    <p:sldId id="486" r:id="rId15"/>
    <p:sldId id="469" r:id="rId16"/>
    <p:sldId id="470" r:id="rId17"/>
    <p:sldId id="471" r:id="rId18"/>
    <p:sldId id="472" r:id="rId19"/>
    <p:sldId id="473" r:id="rId20"/>
    <p:sldId id="474" r:id="rId21"/>
    <p:sldId id="502" r:id="rId22"/>
    <p:sldId id="475" r:id="rId23"/>
    <p:sldId id="476" r:id="rId24"/>
    <p:sldId id="477" r:id="rId25"/>
    <p:sldId id="487" r:id="rId26"/>
    <p:sldId id="479" r:id="rId27"/>
    <p:sldId id="480" r:id="rId28"/>
    <p:sldId id="490" r:id="rId29"/>
    <p:sldId id="496" r:id="rId30"/>
    <p:sldId id="494" r:id="rId31"/>
    <p:sldId id="499" r:id="rId32"/>
    <p:sldId id="498" r:id="rId33"/>
    <p:sldId id="489" r:id="rId34"/>
    <p:sldId id="500" r:id="rId35"/>
    <p:sldId id="501" r:id="rId36"/>
  </p:sldIdLst>
  <p:sldSz cx="9144000" cy="6858000" type="screen4x3"/>
  <p:notesSz cx="7099300" cy="10234613"/>
  <p:kinsoku lang="ko-KR"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1" hangingPunct="1">
      <a:defRPr sz="2400" b="1" kern="1200">
        <a:solidFill>
          <a:schemeClr val="tx1"/>
        </a:solidFill>
        <a:latin typeface="Arial" panose="020B0604020202020204" pitchFamily="34" charset="0"/>
        <a:ea typeface="+mn-ea"/>
        <a:cs typeface="+mn-cs"/>
      </a:defRPr>
    </a:lvl6pPr>
    <a:lvl7pPr marL="2743200" algn="l" defTabSz="914400" rtl="0" eaLnBrk="1" latinLnBrk="1" hangingPunct="1">
      <a:defRPr sz="2400" b="1" kern="1200">
        <a:solidFill>
          <a:schemeClr val="tx1"/>
        </a:solidFill>
        <a:latin typeface="Arial" panose="020B0604020202020204" pitchFamily="34" charset="0"/>
        <a:ea typeface="+mn-ea"/>
        <a:cs typeface="+mn-cs"/>
      </a:defRPr>
    </a:lvl7pPr>
    <a:lvl8pPr marL="3200400" algn="l" defTabSz="914400" rtl="0" eaLnBrk="1" latinLnBrk="1" hangingPunct="1">
      <a:defRPr sz="2400" b="1" kern="1200">
        <a:solidFill>
          <a:schemeClr val="tx1"/>
        </a:solidFill>
        <a:latin typeface="Arial" panose="020B0604020202020204" pitchFamily="34" charset="0"/>
        <a:ea typeface="+mn-ea"/>
        <a:cs typeface="+mn-cs"/>
      </a:defRPr>
    </a:lvl8pPr>
    <a:lvl9pPr marL="3657600" algn="l" defTabSz="914400" rtl="0" eaLnBrk="1" latinLnBrk="1"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639">
          <p15:clr>
            <a:srgbClr val="A4A3A4"/>
          </p15:clr>
        </p15:guide>
      </p15:sldGuideLst>
    </p:ext>
    <p:ext uri="{2D200454-40CA-4A62-9FC3-DE9A4176ACB9}">
      <p15:notesGuideLst xmlns:p15="http://schemas.microsoft.com/office/powerpoint/2012/main">
        <p15:guide id="1" orient="horz" pos="3225">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8B00"/>
    <a:srgbClr val="CCECFF"/>
    <a:srgbClr val="CCCCFF"/>
    <a:srgbClr val="99CCFF"/>
    <a:srgbClr val="00FFFF"/>
    <a:srgbClr val="FF00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82" autoAdjust="0"/>
    <p:restoredTop sz="79925" autoAdjust="0"/>
  </p:normalViewPr>
  <p:slideViewPr>
    <p:cSldViewPr snapToGrid="0" snapToObjects="1">
      <p:cViewPr varScale="1">
        <p:scale>
          <a:sx n="49" d="100"/>
          <a:sy n="49" d="100"/>
        </p:scale>
        <p:origin x="77" y="197"/>
      </p:cViewPr>
      <p:guideLst>
        <p:guide orient="horz"/>
        <p:guide pos="2639"/>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80" d="100"/>
          <a:sy n="80" d="100"/>
        </p:scale>
        <p:origin x="-1632" y="-120"/>
      </p:cViewPr>
      <p:guideLst>
        <p:guide orient="horz" pos="3225"/>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4.wmf"/><Relationship Id="rId5" Type="http://schemas.openxmlformats.org/officeDocument/2006/relationships/image" Target="../media/image8.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4563" y="4860925"/>
            <a:ext cx="5208587" cy="4605338"/>
          </a:xfrm>
          <a:prstGeom prst="rect">
            <a:avLst/>
          </a:prstGeom>
          <a:noFill/>
          <a:ln w="12700">
            <a:noFill/>
            <a:miter lim="800000"/>
            <a:headEnd/>
            <a:tailEnd/>
          </a:ln>
          <a:effectLst/>
        </p:spPr>
        <p:txBody>
          <a:bodyPr vert="horz" wrap="square" lIns="103453" tIns="51726" rIns="103453" bIns="51726"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1" name="Rectangle 3"/>
          <p:cNvSpPr>
            <a:spLocks noChangeArrowheads="1" noTextEdit="1"/>
          </p:cNvSpPr>
          <p:nvPr>
            <p:ph type="sldImg" idx="2"/>
          </p:nvPr>
        </p:nvSpPr>
        <p:spPr bwMode="auto">
          <a:xfrm>
            <a:off x="1001713" y="773113"/>
            <a:ext cx="5097462" cy="38242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defTabSz="963613" rtl="0" eaLnBrk="0" fontAlgn="base" hangingPunct="0">
      <a:spcBef>
        <a:spcPct val="30000"/>
      </a:spcBef>
      <a:spcAft>
        <a:spcPct val="0"/>
      </a:spcAft>
      <a:defRPr sz="1200" kern="1200">
        <a:solidFill>
          <a:schemeClr val="tx1"/>
        </a:solidFill>
        <a:latin typeface="Arial" charset="0"/>
        <a:ea typeface="+mn-ea"/>
        <a:cs typeface="+mn-cs"/>
      </a:defRPr>
    </a:lvl1pPr>
    <a:lvl2pPr marL="469900" algn="l" defTabSz="963613" rtl="0" eaLnBrk="0" fontAlgn="base" hangingPunct="0">
      <a:spcBef>
        <a:spcPct val="30000"/>
      </a:spcBef>
      <a:spcAft>
        <a:spcPct val="0"/>
      </a:spcAft>
      <a:defRPr sz="1200" kern="1200">
        <a:solidFill>
          <a:schemeClr val="tx1"/>
        </a:solidFill>
        <a:latin typeface="Arial" charset="0"/>
        <a:ea typeface="+mn-ea"/>
        <a:cs typeface="+mn-cs"/>
      </a:defRPr>
    </a:lvl2pPr>
    <a:lvl3pPr marL="938213" algn="l" defTabSz="963613" rtl="0" eaLnBrk="0" fontAlgn="base" hangingPunct="0">
      <a:spcBef>
        <a:spcPct val="30000"/>
      </a:spcBef>
      <a:spcAft>
        <a:spcPct val="0"/>
      </a:spcAft>
      <a:defRPr sz="1200" kern="1200">
        <a:solidFill>
          <a:schemeClr val="tx1"/>
        </a:solidFill>
        <a:latin typeface="Arial" charset="0"/>
        <a:ea typeface="+mn-ea"/>
        <a:cs typeface="+mn-cs"/>
      </a:defRPr>
    </a:lvl3pPr>
    <a:lvl4pPr marL="1408113" algn="l" defTabSz="963613" rtl="0" eaLnBrk="0" fontAlgn="base" hangingPunct="0">
      <a:spcBef>
        <a:spcPct val="30000"/>
      </a:spcBef>
      <a:spcAft>
        <a:spcPct val="0"/>
      </a:spcAft>
      <a:defRPr sz="1200" kern="1200">
        <a:solidFill>
          <a:schemeClr val="tx1"/>
        </a:solidFill>
        <a:latin typeface="Arial" charset="0"/>
        <a:ea typeface="+mn-ea"/>
        <a:cs typeface="+mn-cs"/>
      </a:defRPr>
    </a:lvl4pPr>
    <a:lvl5pPr marL="1876425" algn="l" defTabSz="963613"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022725" y="0"/>
            <a:ext cx="30765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8700" tIns="49350" rIns="98700" bIns="49350"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endParaRPr lang="ko-KR" altLang="en-US"/>
          </a:p>
        </p:txBody>
      </p:sp>
      <p:sp>
        <p:nvSpPr>
          <p:cNvPr id="4099" name="Rectangle 3"/>
          <p:cNvSpPr>
            <a:spLocks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691" tIns="0" rIns="20691" bIns="0" anchor="b"/>
          <a:lstStyle>
            <a:lvl1pPr defTabSz="1046163">
              <a:defRPr sz="2400" b="1">
                <a:solidFill>
                  <a:schemeClr val="tx1"/>
                </a:solidFill>
                <a:latin typeface="Arial" panose="020B0604020202020204" pitchFamily="34" charset="0"/>
              </a:defRPr>
            </a:lvl1pPr>
            <a:lvl2pPr marL="742950" indent="-285750" defTabSz="1046163">
              <a:defRPr sz="2400" b="1">
                <a:solidFill>
                  <a:schemeClr val="tx1"/>
                </a:solidFill>
                <a:latin typeface="Arial" panose="020B0604020202020204" pitchFamily="34" charset="0"/>
              </a:defRPr>
            </a:lvl2pPr>
            <a:lvl3pPr marL="1143000" indent="-228600" defTabSz="1046163">
              <a:defRPr sz="2400" b="1">
                <a:solidFill>
                  <a:schemeClr val="tx1"/>
                </a:solidFill>
                <a:latin typeface="Arial" panose="020B0604020202020204" pitchFamily="34" charset="0"/>
              </a:defRPr>
            </a:lvl3pPr>
            <a:lvl4pPr marL="1600200" indent="-228600" defTabSz="1046163">
              <a:defRPr sz="2400" b="1">
                <a:solidFill>
                  <a:schemeClr val="tx1"/>
                </a:solidFill>
                <a:latin typeface="Arial" panose="020B0604020202020204" pitchFamily="34" charset="0"/>
              </a:defRPr>
            </a:lvl4pPr>
            <a:lvl5pPr marL="2057400" indent="-228600" defTabSz="1046163">
              <a:defRPr sz="2400" b="1">
                <a:solidFill>
                  <a:schemeClr val="tx1"/>
                </a:solidFill>
                <a:latin typeface="Arial" panose="020B0604020202020204" pitchFamily="34" charset="0"/>
              </a:defRPr>
            </a:lvl5pPr>
            <a:lvl6pPr marL="2514600" indent="-228600" defTabSz="1046163" eaLnBrk="0" fontAlgn="base" hangingPunct="0">
              <a:spcBef>
                <a:spcPct val="0"/>
              </a:spcBef>
              <a:spcAft>
                <a:spcPct val="0"/>
              </a:spcAft>
              <a:defRPr sz="2400" b="1">
                <a:solidFill>
                  <a:schemeClr val="tx1"/>
                </a:solidFill>
                <a:latin typeface="Arial" panose="020B0604020202020204" pitchFamily="34" charset="0"/>
              </a:defRPr>
            </a:lvl6pPr>
            <a:lvl7pPr marL="2971800" indent="-228600" defTabSz="1046163" eaLnBrk="0" fontAlgn="base" hangingPunct="0">
              <a:spcBef>
                <a:spcPct val="0"/>
              </a:spcBef>
              <a:spcAft>
                <a:spcPct val="0"/>
              </a:spcAft>
              <a:defRPr sz="2400" b="1">
                <a:solidFill>
                  <a:schemeClr val="tx1"/>
                </a:solidFill>
                <a:latin typeface="Arial" panose="020B0604020202020204" pitchFamily="34" charset="0"/>
              </a:defRPr>
            </a:lvl7pPr>
            <a:lvl8pPr marL="3429000" indent="-228600" defTabSz="1046163" eaLnBrk="0" fontAlgn="base" hangingPunct="0">
              <a:spcBef>
                <a:spcPct val="0"/>
              </a:spcBef>
              <a:spcAft>
                <a:spcPct val="0"/>
              </a:spcAft>
              <a:defRPr sz="2400" b="1">
                <a:solidFill>
                  <a:schemeClr val="tx1"/>
                </a:solidFill>
                <a:latin typeface="Arial" panose="020B0604020202020204" pitchFamily="34" charset="0"/>
              </a:defRPr>
            </a:lvl8pPr>
            <a:lvl9pPr marL="3886200" indent="-228600" defTabSz="1046163" eaLnBrk="0" fontAlgn="base" hangingPunct="0">
              <a:spcBef>
                <a:spcPct val="0"/>
              </a:spcBef>
              <a:spcAft>
                <a:spcPct val="0"/>
              </a:spcAft>
              <a:defRPr sz="2400" b="1">
                <a:solidFill>
                  <a:schemeClr val="tx1"/>
                </a:solidFill>
                <a:latin typeface="Arial" panose="020B0604020202020204" pitchFamily="34" charset="0"/>
              </a:defRPr>
            </a:lvl9pPr>
          </a:lstStyle>
          <a:p>
            <a:pPr algn="r"/>
            <a:r>
              <a:rPr lang="en-US" altLang="ko-KR" sz="1100" b="0" i="1">
                <a:latin typeface="Times New Roman" panose="02020603050405020304" pitchFamily="18" charset="0"/>
                <a:ea typeface="굴림" panose="020B0600000101010101" pitchFamily="50" charset="-127"/>
              </a:rPr>
              <a:t>1</a:t>
            </a:r>
          </a:p>
        </p:txBody>
      </p:sp>
      <p:sp>
        <p:nvSpPr>
          <p:cNvPr id="4100" name="Rectangle 4"/>
          <p:cNvSpPr>
            <a:spLocks noChangeArrowheads="1"/>
          </p:cNvSpPr>
          <p:nvPr/>
        </p:nvSpPr>
        <p:spPr bwMode="auto">
          <a:xfrm>
            <a:off x="0" y="9723438"/>
            <a:ext cx="307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8700" tIns="49350" rIns="98700" bIns="49350"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endParaRPr lang="ko-KR" altLang="en-US"/>
          </a:p>
        </p:txBody>
      </p:sp>
      <p:sp>
        <p:nvSpPr>
          <p:cNvPr id="4101" name="Rectangle 5"/>
          <p:cNvSpPr>
            <a:spLocks noChangeArrowheads="1"/>
          </p:cNvSpPr>
          <p:nvPr/>
        </p:nvSpPr>
        <p:spPr bwMode="auto">
          <a:xfrm>
            <a:off x="0" y="0"/>
            <a:ext cx="30749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8700" tIns="49350" rIns="98700" bIns="49350"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endParaRPr lang="ko-KR" altLang="en-US"/>
          </a:p>
        </p:txBody>
      </p:sp>
      <p:sp>
        <p:nvSpPr>
          <p:cNvPr id="4102" name="Rectangle 6"/>
          <p:cNvSpPr>
            <a:spLocks noChangeArrowheads="1" noTextEdit="1"/>
          </p:cNvSpPr>
          <p:nvPr>
            <p:ph type="sldImg"/>
          </p:nvPr>
        </p:nvSpPr>
        <p:spPr>
          <a:ln cap="flat"/>
        </p:spPr>
      </p:sp>
      <p:sp>
        <p:nvSpPr>
          <p:cNvPr id="4103" name="Rectangle 7"/>
          <p:cNvSpPr>
            <a:spLocks noGrp="1" noChangeArrowheads="1"/>
          </p:cNvSpPr>
          <p:nvPr>
            <p:ph type="body" idx="1"/>
          </p:nvPr>
        </p:nvSpPr>
        <p:spPr>
          <a:xfrm>
            <a:off x="944563" y="4864100"/>
            <a:ext cx="5208587" cy="460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901" tIns="53451" rIns="106901" bIns="53451"/>
          <a:lstStyle/>
          <a:p>
            <a:pPr defTabSz="1050925"/>
            <a:endParaRPr lang="en-US" altLang="ko-KR" smtClean="0">
              <a:latin typeface="Arial" panose="020B0604020202020204" pitchFamily="34" charset="0"/>
              <a:ea typeface="굴림" panose="020B0600000101010101" pitchFamily="50" charset="-12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smtClean="0">
                <a:latin typeface="Arial" panose="020B0604020202020204" pitchFamily="34" charset="0"/>
              </a:rPr>
              <a:t>W c = e R T c</a:t>
            </a:r>
          </a:p>
          <a:p>
            <a:endParaRPr lang="en-US" altLang="ko-KR" smtClean="0">
              <a:latin typeface="Arial" panose="020B0604020202020204" pitchFamily="34" charset="0"/>
            </a:endParaRPr>
          </a:p>
          <a:p>
            <a:endParaRPr lang="en-US" altLang="ko-KR" smtClean="0">
              <a:latin typeface="Arial" panose="020B0604020202020204" pitchFamily="34" charset="0"/>
            </a:endParaRPr>
          </a:p>
          <a:p>
            <a:endParaRPr lang="en-US" altLang="ko-KR" smtClean="0">
              <a:latin typeface="Arial" panose="020B0604020202020204" pitchFamily="34" charset="0"/>
            </a:endParaRPr>
          </a:p>
          <a:p>
            <a:r>
              <a:rPr lang="en-US" altLang="ko-KR" smtClean="0">
                <a:latin typeface="Arial" panose="020B0604020202020204" pitchFamily="34" charset="0"/>
              </a:rPr>
              <a:t>RT = a matrix converting from world to eye</a:t>
            </a:r>
          </a:p>
          <a:p>
            <a:endParaRPr lang="ko-KR" altLang="en-US"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슬라이드 이미지 개체 틀 1"/>
          <p:cNvSpPr>
            <a:spLocks noGrp="1" noRot="1" noChangeAspect="1" noTextEdit="1"/>
          </p:cNvSpPr>
          <p:nvPr>
            <p:ph type="sldImg"/>
          </p:nvPr>
        </p:nvSpPr>
        <p:spPr>
          <a:ln/>
        </p:spPr>
      </p:sp>
      <p:sp>
        <p:nvSpPr>
          <p:cNvPr id="24579"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슬라이드 이미지 개체 틀 1"/>
          <p:cNvSpPr>
            <a:spLocks noGrp="1" noRot="1" noChangeAspect="1" noTextEdit="1"/>
          </p:cNvSpPr>
          <p:nvPr>
            <p:ph type="sldImg"/>
          </p:nvPr>
        </p:nvSpPr>
        <p:spPr>
          <a:ln/>
        </p:spPr>
      </p:sp>
      <p:sp>
        <p:nvSpPr>
          <p:cNvPr id="26627"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슬라이드 이미지 개체 틀 1"/>
          <p:cNvSpPr>
            <a:spLocks noGrp="1" noRot="1" noChangeAspect="1" noTextEdit="1"/>
          </p:cNvSpPr>
          <p:nvPr>
            <p:ph type="sldImg"/>
          </p:nvPr>
        </p:nvSpPr>
        <p:spPr>
          <a:ln/>
        </p:spPr>
      </p:sp>
      <p:sp>
        <p:nvSpPr>
          <p:cNvPr id="28675"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슬라이드 이미지 개체 틀 1"/>
          <p:cNvSpPr>
            <a:spLocks noGrp="1" noRot="1" noChangeAspect="1" noTextEdit="1"/>
          </p:cNvSpPr>
          <p:nvPr>
            <p:ph type="sldImg"/>
          </p:nvPr>
        </p:nvSpPr>
        <p:spPr>
          <a:ln/>
        </p:spPr>
      </p:sp>
      <p:sp>
        <p:nvSpPr>
          <p:cNvPr id="30723"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슬라이드 이미지 개체 틀 1"/>
          <p:cNvSpPr>
            <a:spLocks noGrp="1" noRot="1" noChangeAspect="1" noTextEdit="1"/>
          </p:cNvSpPr>
          <p:nvPr>
            <p:ph type="sldImg"/>
          </p:nvPr>
        </p:nvSpPr>
        <p:spPr>
          <a:ln/>
        </p:spPr>
      </p:sp>
      <p:sp>
        <p:nvSpPr>
          <p:cNvPr id="32771"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슬라이드 이미지 개체 틀 1"/>
          <p:cNvSpPr>
            <a:spLocks noGrp="1" noRot="1" noChangeAspect="1" noTextEdit="1"/>
          </p:cNvSpPr>
          <p:nvPr>
            <p:ph type="sldImg"/>
          </p:nvPr>
        </p:nvSpPr>
        <p:spPr>
          <a:ln/>
        </p:spPr>
      </p:sp>
      <p:sp>
        <p:nvSpPr>
          <p:cNvPr id="34819"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슬라이드 이미지 개체 틀 1"/>
          <p:cNvSpPr>
            <a:spLocks noGrp="1" noRot="1" noChangeAspect="1" noTextEdit="1"/>
          </p:cNvSpPr>
          <p:nvPr>
            <p:ph type="sldImg"/>
          </p:nvPr>
        </p:nvSpPr>
        <p:spPr>
          <a:ln/>
        </p:spPr>
      </p:sp>
      <p:sp>
        <p:nvSpPr>
          <p:cNvPr id="36867"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smtClean="0">
                <a:latin typeface="Arial" panose="020B0604020202020204" pitchFamily="34" charset="0"/>
                <a:ea typeface="굴림" panose="020B0600000101010101" pitchFamily="50" charset="-127"/>
              </a:rPr>
              <a:t>r-l : 2 = x- l : x’ – (-1)</a:t>
            </a:r>
          </a:p>
          <a:p>
            <a:endParaRPr lang="en-US" altLang="ko-KR" smtClean="0">
              <a:latin typeface="Arial" panose="020B0604020202020204" pitchFamily="34" charset="0"/>
              <a:ea typeface="굴림" panose="020B0600000101010101" pitchFamily="50" charset="-127"/>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슬라이드 이미지 개체 틀 1"/>
          <p:cNvSpPr>
            <a:spLocks noGrp="1" noRot="1" noChangeAspect="1" noTextEdit="1"/>
          </p:cNvSpPr>
          <p:nvPr>
            <p:ph type="sldImg"/>
          </p:nvPr>
        </p:nvSpPr>
        <p:spPr>
          <a:ln/>
        </p:spPr>
      </p:sp>
      <p:sp>
        <p:nvSpPr>
          <p:cNvPr id="38915"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슬라이드 이미지 개체 틀 1"/>
          <p:cNvSpPr>
            <a:spLocks noGrp="1" noRot="1" noChangeAspect="1" noTextEdit="1"/>
          </p:cNvSpPr>
          <p:nvPr>
            <p:ph type="sldImg"/>
          </p:nvPr>
        </p:nvSpPr>
        <p:spPr>
          <a:ln/>
        </p:spPr>
      </p:sp>
      <p:sp>
        <p:nvSpPr>
          <p:cNvPr id="40963"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슬라이드 이미지 개체 틀 1"/>
          <p:cNvSpPr>
            <a:spLocks noGrp="1" noRot="1" noChangeAspect="1" noTextEdit="1"/>
          </p:cNvSpPr>
          <p:nvPr>
            <p:ph type="sldImg"/>
          </p:nvPr>
        </p:nvSpPr>
        <p:spPr>
          <a:ln/>
        </p:spPr>
      </p:sp>
      <p:sp>
        <p:nvSpPr>
          <p:cNvPr id="6147"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슬라이드 이미지 개체 틀 1"/>
          <p:cNvSpPr>
            <a:spLocks noGrp="1" noRot="1" noChangeAspect="1" noTextEdit="1"/>
          </p:cNvSpPr>
          <p:nvPr>
            <p:ph type="sldImg"/>
          </p:nvPr>
        </p:nvSpPr>
        <p:spPr>
          <a:ln/>
        </p:spPr>
      </p:sp>
      <p:sp>
        <p:nvSpPr>
          <p:cNvPr id="43011"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슬라이드 이미지 개체 틀 1"/>
          <p:cNvSpPr>
            <a:spLocks noGrp="1" noRot="1" noChangeAspect="1" noTextEdit="1"/>
          </p:cNvSpPr>
          <p:nvPr>
            <p:ph type="sldImg"/>
          </p:nvPr>
        </p:nvSpPr>
        <p:spPr>
          <a:ln/>
        </p:spPr>
      </p:sp>
      <p:sp>
        <p:nvSpPr>
          <p:cNvPr id="47107"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smtClean="0">
                <a:latin typeface="Arial" panose="020B0604020202020204" pitchFamily="34" charset="0"/>
                <a:ea typeface="굴림" panose="020B0600000101010101" pitchFamily="50" charset="-127"/>
              </a:rPr>
              <a:t>A line maps to a point in 2D space</a:t>
            </a:r>
          </a:p>
          <a:p>
            <a:r>
              <a:rPr lang="en-US" altLang="ko-KR" smtClean="0">
                <a:latin typeface="Arial" panose="020B0604020202020204" pitchFamily="34" charset="0"/>
                <a:ea typeface="굴림" panose="020B0600000101010101" pitchFamily="50" charset="-127"/>
              </a:rPr>
              <a:t>Then, we can even represent perspective projection as a matrix</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슬라이드 이미지 개체 틀 1"/>
          <p:cNvSpPr>
            <a:spLocks noGrp="1" noRot="1" noChangeAspect="1" noTextEdit="1"/>
          </p:cNvSpPr>
          <p:nvPr>
            <p:ph type="sldImg"/>
          </p:nvPr>
        </p:nvSpPr>
        <p:spPr>
          <a:ln/>
        </p:spPr>
      </p:sp>
      <p:sp>
        <p:nvSpPr>
          <p:cNvPr id="49155"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슬라이드 이미지 개체 틀 1"/>
          <p:cNvSpPr>
            <a:spLocks noGrp="1" noRot="1" noChangeAspect="1" noTextEdit="1"/>
          </p:cNvSpPr>
          <p:nvPr>
            <p:ph type="sldImg"/>
          </p:nvPr>
        </p:nvSpPr>
        <p:spPr>
          <a:ln/>
        </p:spPr>
      </p:sp>
      <p:sp>
        <p:nvSpPr>
          <p:cNvPr id="51203"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smtClean="0">
                <a:latin typeface="Arial" panose="020B0604020202020204" pitchFamily="34" charset="0"/>
                <a:ea typeface="굴림" panose="020B0600000101010101" pitchFamily="50" charset="-127"/>
              </a:rPr>
              <a:t>It takes many steps to derive in this class.</a:t>
            </a:r>
          </a:p>
          <a:p>
            <a:endParaRPr lang="en-US" altLang="ko-KR" smtClean="0">
              <a:latin typeface="Arial" panose="020B0604020202020204" pitchFamily="34" charset="0"/>
              <a:ea typeface="굴림" panose="020B0600000101010101" pitchFamily="50" charset="-127"/>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슬라이드 이미지 개체 틀 1"/>
          <p:cNvSpPr>
            <a:spLocks noGrp="1" noRot="1" noChangeAspect="1" noTextEdit="1"/>
          </p:cNvSpPr>
          <p:nvPr>
            <p:ph type="sldImg"/>
          </p:nvPr>
        </p:nvSpPr>
        <p:spPr>
          <a:ln/>
        </p:spPr>
      </p:sp>
      <p:sp>
        <p:nvSpPr>
          <p:cNvPr id="53251"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슬라이드 이미지 개체 틀 1"/>
          <p:cNvSpPr>
            <a:spLocks noGrp="1" noRot="1" noChangeAspect="1" noTextEdit="1"/>
          </p:cNvSpPr>
          <p:nvPr>
            <p:ph type="sldImg"/>
          </p:nvPr>
        </p:nvSpPr>
        <p:spPr>
          <a:ln/>
        </p:spPr>
      </p:sp>
      <p:sp>
        <p:nvSpPr>
          <p:cNvPr id="55299"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슬라이드 이미지 개체 틀 1"/>
          <p:cNvSpPr>
            <a:spLocks noGrp="1" noRot="1" noChangeAspect="1" noTextEdit="1"/>
          </p:cNvSpPr>
          <p:nvPr>
            <p:ph type="sldImg"/>
          </p:nvPr>
        </p:nvSpPr>
        <p:spPr>
          <a:ln/>
        </p:spPr>
      </p:sp>
      <p:sp>
        <p:nvSpPr>
          <p:cNvPr id="57347"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슬라이드 이미지 개체 틀 1"/>
          <p:cNvSpPr>
            <a:spLocks noGrp="1" noRot="1" noChangeAspect="1" noTextEdit="1"/>
          </p:cNvSpPr>
          <p:nvPr>
            <p:ph type="sldImg"/>
          </p:nvPr>
        </p:nvSpPr>
        <p:spPr>
          <a:ln/>
        </p:spPr>
      </p:sp>
      <p:sp>
        <p:nvSpPr>
          <p:cNvPr id="59395"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슬라이드 이미지 개체 틀 1"/>
          <p:cNvSpPr>
            <a:spLocks noGrp="1" noRot="1" noChangeAspect="1" noTextEdit="1"/>
          </p:cNvSpPr>
          <p:nvPr>
            <p:ph type="sldImg"/>
          </p:nvPr>
        </p:nvSpPr>
        <p:spPr>
          <a:ln/>
        </p:spPr>
      </p:sp>
      <p:sp>
        <p:nvSpPr>
          <p:cNvPr id="61443"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슬라이드 이미지 개체 틀 1"/>
          <p:cNvSpPr>
            <a:spLocks noGrp="1" noRot="1" noChangeAspect="1" noTextEdit="1"/>
          </p:cNvSpPr>
          <p:nvPr>
            <p:ph type="sldImg"/>
          </p:nvPr>
        </p:nvSpPr>
        <p:spPr>
          <a:ln/>
        </p:spPr>
      </p:sp>
      <p:sp>
        <p:nvSpPr>
          <p:cNvPr id="63491"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슬라이드 이미지 개체 틀 1"/>
          <p:cNvSpPr>
            <a:spLocks noGrp="1" noRot="1" noChangeAspect="1" noTextEdit="1"/>
          </p:cNvSpPr>
          <p:nvPr>
            <p:ph type="sldImg"/>
          </p:nvPr>
        </p:nvSpPr>
        <p:spPr>
          <a:ln/>
        </p:spPr>
      </p:sp>
      <p:sp>
        <p:nvSpPr>
          <p:cNvPr id="8195"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슬라이드 이미지 개체 틀 1"/>
          <p:cNvSpPr>
            <a:spLocks noGrp="1" noRot="1" noChangeAspect="1" noTextEdit="1"/>
          </p:cNvSpPr>
          <p:nvPr>
            <p:ph type="sldImg"/>
          </p:nvPr>
        </p:nvSpPr>
        <p:spPr>
          <a:ln/>
        </p:spPr>
      </p:sp>
      <p:sp>
        <p:nvSpPr>
          <p:cNvPr id="65539"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슬라이드 이미지 개체 틀 1"/>
          <p:cNvSpPr>
            <a:spLocks noGrp="1" noRot="1" noChangeAspect="1" noTextEdit="1"/>
          </p:cNvSpPr>
          <p:nvPr>
            <p:ph type="sldImg"/>
          </p:nvPr>
        </p:nvSpPr>
        <p:spPr>
          <a:ln/>
        </p:spPr>
      </p:sp>
      <p:sp>
        <p:nvSpPr>
          <p:cNvPr id="67587"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슬라이드 이미지 개체 틀 1"/>
          <p:cNvSpPr>
            <a:spLocks noGrp="1" noRot="1" noChangeAspect="1" noTextEdit="1"/>
          </p:cNvSpPr>
          <p:nvPr>
            <p:ph type="sldImg"/>
          </p:nvPr>
        </p:nvSpPr>
        <p:spPr>
          <a:ln/>
        </p:spPr>
      </p:sp>
      <p:sp>
        <p:nvSpPr>
          <p:cNvPr id="69635"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슬라이드 이미지 개체 틀 1"/>
          <p:cNvSpPr>
            <a:spLocks noGrp="1" noRot="1" noChangeAspect="1" noTextEdit="1"/>
          </p:cNvSpPr>
          <p:nvPr>
            <p:ph type="sldImg"/>
          </p:nvPr>
        </p:nvSpPr>
        <p:spPr>
          <a:ln/>
        </p:spPr>
      </p:sp>
      <p:sp>
        <p:nvSpPr>
          <p:cNvPr id="10243"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smtClean="0">
                <a:latin typeface="Tekton"/>
                <a:ea typeface="굴림" panose="020B0600000101010101" pitchFamily="50" charset="-127"/>
              </a:rPr>
              <a:t>However, it is more “natural” to think of the camera as if it were an object positioned in the world frame. So we will define the mapping between frames using the more intuitive model (considering the camera as a model).</a:t>
            </a:r>
          </a:p>
          <a:p>
            <a:endParaRPr lang="ko-KR" altLang="en-US"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p:cNvSpPr>
            <a:spLocks noGrp="1" noRot="1" noChangeAspect="1" noTextEdit="1"/>
          </p:cNvSpPr>
          <p:nvPr>
            <p:ph type="sldImg"/>
          </p:nvPr>
        </p:nvSpPr>
        <p:spPr>
          <a:ln/>
        </p:spPr>
      </p:sp>
      <p:sp>
        <p:nvSpPr>
          <p:cNvPr id="14339"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슬라이드 이미지 개체 틀 1"/>
          <p:cNvSpPr>
            <a:spLocks noGrp="1" noRot="1" noChangeAspect="1" noTextEdit="1"/>
          </p:cNvSpPr>
          <p:nvPr>
            <p:ph type="sldImg"/>
          </p:nvPr>
        </p:nvSpPr>
        <p:spPr>
          <a:ln/>
        </p:spPr>
      </p:sp>
      <p:sp>
        <p:nvSpPr>
          <p:cNvPr id="16387"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슬라이드 이미지 개체 틀 1"/>
          <p:cNvSpPr>
            <a:spLocks noGrp="1" noRot="1" noChangeAspect="1" noTextEdit="1"/>
          </p:cNvSpPr>
          <p:nvPr>
            <p:ph type="sldImg"/>
          </p:nvPr>
        </p:nvSpPr>
        <p:spPr>
          <a:ln/>
        </p:spPr>
      </p:sp>
      <p:sp>
        <p:nvSpPr>
          <p:cNvPr id="18435"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smtClean="0">
                <a:latin typeface="Arial" panose="020B0604020202020204" pitchFamily="34" charset="0"/>
                <a:ea typeface="굴림" panose="020B0600000101010101" pitchFamily="50" charset="-127"/>
              </a:rPr>
              <a:t>M(t) * M = I</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Tree>
    <p:extLst>
      <p:ext uri="{BB962C8B-B14F-4D97-AF65-F5344CB8AC3E}">
        <p14:creationId xmlns:p14="http://schemas.microsoft.com/office/powerpoint/2010/main" val="3331193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1291778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57975" y="298450"/>
            <a:ext cx="2079625" cy="635635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19100" y="298450"/>
            <a:ext cx="6086475" cy="635635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396495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747672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Tree>
    <p:extLst>
      <p:ext uri="{BB962C8B-B14F-4D97-AF65-F5344CB8AC3E}">
        <p14:creationId xmlns:p14="http://schemas.microsoft.com/office/powerpoint/2010/main" val="219540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19100" y="1587500"/>
            <a:ext cx="4083050" cy="5067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54550" y="1587500"/>
            <a:ext cx="4083050" cy="5067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174418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274163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Tree>
    <p:extLst>
      <p:ext uri="{BB962C8B-B14F-4D97-AF65-F5344CB8AC3E}">
        <p14:creationId xmlns:p14="http://schemas.microsoft.com/office/powerpoint/2010/main" val="3498802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20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extLst>
      <p:ext uri="{BB962C8B-B14F-4D97-AF65-F5344CB8AC3E}">
        <p14:creationId xmlns:p14="http://schemas.microsoft.com/office/powerpoint/2010/main" val="290118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extLst>
      <p:ext uri="{BB962C8B-B14F-4D97-AF65-F5344CB8AC3E}">
        <p14:creationId xmlns:p14="http://schemas.microsoft.com/office/powerpoint/2010/main" val="79302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9100" y="298450"/>
            <a:ext cx="8280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b"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419100" y="1587500"/>
            <a:ext cx="83185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0"/>
            <a:r>
              <a:rPr lang="en-US" altLang="ko-KR" smtClean="0"/>
              <a:t>Click to edit Master text styles</a:t>
            </a:r>
          </a:p>
          <a:p>
            <a:pPr lvl="1"/>
            <a:r>
              <a:rPr lang="en-US" altLang="ko-KR" smtClean="0"/>
              <a:t>Second Level</a:t>
            </a:r>
          </a:p>
          <a:p>
            <a:pPr lvl="2"/>
            <a:r>
              <a:rPr lang="en-US" altLang="ko-KR" smtClean="0"/>
              <a:t>Third Level</a:t>
            </a:r>
          </a:p>
        </p:txBody>
      </p:sp>
      <p:sp>
        <p:nvSpPr>
          <p:cNvPr id="1028" name="Rectangle 4"/>
          <p:cNvSpPr>
            <a:spLocks noChangeArrowheads="1"/>
          </p:cNvSpPr>
          <p:nvPr/>
        </p:nvSpPr>
        <p:spPr bwMode="auto">
          <a:xfrm>
            <a:off x="93663" y="6519863"/>
            <a:ext cx="307975" cy="212725"/>
          </a:xfrm>
          <a:prstGeom prst="rect">
            <a:avLst/>
          </a:prstGeom>
          <a:noFill/>
          <a:ln w="12700">
            <a:noFill/>
            <a:miter lim="800000"/>
            <a:headEnd/>
            <a:tailEnd/>
          </a:ln>
          <a:effectLst/>
        </p:spPr>
        <p:txBody>
          <a:bodyPr lIns="0" tIns="0" rIns="0" bIns="0" anchor="b">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defRPr/>
            </a:pPr>
            <a:r>
              <a:rPr lang="en-US" altLang="ko-KR" sz="1400" b="0" smtClean="0">
                <a:ea typeface="굴림" panose="020B0600000101010101" pitchFamily="50" charset="-127"/>
              </a:rPr>
              <a:t> </a:t>
            </a:r>
            <a:fld id="{9745E119-0577-4094-A71D-1C2D282D98D1}" type="slidenum">
              <a:rPr lang="en-US" altLang="ko-KR" sz="1400" b="0" smtClean="0">
                <a:ea typeface="굴림" panose="020B0600000101010101" pitchFamily="50" charset="-127"/>
              </a:rPr>
              <a:pPr>
                <a:defRPr/>
              </a:pPr>
              <a:t>‹#›</a:t>
            </a:fld>
            <a:endParaRPr lang="en-US" altLang="ko-KR" sz="1400" b="0" smtClean="0">
              <a:ea typeface="굴림" panose="020B0600000101010101" pitchFamily="50" charset="-127"/>
            </a:endParaRPr>
          </a:p>
        </p:txBody>
      </p:sp>
      <p:grpSp>
        <p:nvGrpSpPr>
          <p:cNvPr id="1029" name="Group 8"/>
          <p:cNvGrpSpPr>
            <a:grpSpLocks/>
          </p:cNvGrpSpPr>
          <p:nvPr/>
        </p:nvGrpSpPr>
        <p:grpSpPr bwMode="auto">
          <a:xfrm>
            <a:off x="419100" y="1250950"/>
            <a:ext cx="8305800" cy="196850"/>
            <a:chOff x="264" y="788"/>
            <a:chExt cx="5232" cy="124"/>
          </a:xfrm>
        </p:grpSpPr>
        <p:sp>
          <p:nvSpPr>
            <p:cNvPr id="1031" name="Rectangle 6"/>
            <p:cNvSpPr>
              <a:spLocks noChangeArrowheads="1"/>
            </p:cNvSpPr>
            <p:nvPr/>
          </p:nvSpPr>
          <p:spPr bwMode="auto">
            <a:xfrm>
              <a:off x="264" y="788"/>
              <a:ext cx="5232" cy="61"/>
            </a:xfrm>
            <a:prstGeom prst="rect">
              <a:avLst/>
            </a:prstGeom>
            <a:gradFill rotWithShape="0">
              <a:gsLst>
                <a:gs pos="0">
                  <a:srgbClr val="0E9BBA"/>
                </a:gs>
                <a:gs pos="50000">
                  <a:srgbClr val="12C2E9"/>
                </a:gs>
                <a:gs pos="100000">
                  <a:srgbClr val="0E9BB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defRPr/>
              </a:pPr>
              <a:endParaRPr lang="ko-KR" altLang="en-US" smtClean="0">
                <a:ea typeface="굴림" panose="020B0600000101010101" pitchFamily="50" charset="-127"/>
              </a:endParaRPr>
            </a:p>
          </p:txBody>
        </p:sp>
        <p:sp>
          <p:nvSpPr>
            <p:cNvPr id="1032" name="Rectangle 7"/>
            <p:cNvSpPr>
              <a:spLocks noChangeArrowheads="1"/>
            </p:cNvSpPr>
            <p:nvPr/>
          </p:nvSpPr>
          <p:spPr bwMode="auto">
            <a:xfrm>
              <a:off x="264" y="881"/>
              <a:ext cx="5232" cy="31"/>
            </a:xfrm>
            <a:prstGeom prst="rect">
              <a:avLst/>
            </a:prstGeom>
            <a:gradFill rotWithShape="0">
              <a:gsLst>
                <a:gs pos="0">
                  <a:srgbClr val="B200B2"/>
                </a:gs>
                <a:gs pos="50000">
                  <a:srgbClr val="FF00FF"/>
                </a:gs>
                <a:gs pos="100000">
                  <a:srgbClr val="B200B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defRPr/>
              </a:pPr>
              <a:endParaRPr lang="ko-KR" altLang="en-US" smtClean="0">
                <a:ea typeface="굴림" panose="020B0600000101010101" pitchFamily="50" charset="-127"/>
              </a:endParaRPr>
            </a:p>
          </p:txBody>
        </p:sp>
      </p:grpSp>
      <p:pic>
        <p:nvPicPr>
          <p:cNvPr id="1030" name="Picture 12" descr="KAIST-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32725" y="6437313"/>
            <a:ext cx="1219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ts val="3600"/>
        </a:lnSpc>
        <a:spcBef>
          <a:spcPct val="0"/>
        </a:spcBef>
        <a:spcAft>
          <a:spcPct val="0"/>
        </a:spcAft>
        <a:defRPr sz="4000" b="1">
          <a:solidFill>
            <a:schemeClr val="tx1"/>
          </a:solidFill>
          <a:latin typeface="+mj-lt"/>
          <a:ea typeface="+mj-ea"/>
          <a:cs typeface="+mj-cs"/>
        </a:defRPr>
      </a:lvl1pPr>
      <a:lvl2pPr algn="l" rtl="0" eaLnBrk="0" fontAlgn="base" hangingPunct="0">
        <a:lnSpc>
          <a:spcPts val="3600"/>
        </a:lnSpc>
        <a:spcBef>
          <a:spcPct val="0"/>
        </a:spcBef>
        <a:spcAft>
          <a:spcPct val="0"/>
        </a:spcAft>
        <a:defRPr sz="4000" b="1">
          <a:solidFill>
            <a:schemeClr val="tx1"/>
          </a:solidFill>
          <a:latin typeface="Arial" charset="0"/>
        </a:defRPr>
      </a:lvl2pPr>
      <a:lvl3pPr algn="l" rtl="0" eaLnBrk="0" fontAlgn="base" hangingPunct="0">
        <a:lnSpc>
          <a:spcPts val="3600"/>
        </a:lnSpc>
        <a:spcBef>
          <a:spcPct val="0"/>
        </a:spcBef>
        <a:spcAft>
          <a:spcPct val="0"/>
        </a:spcAft>
        <a:defRPr sz="4000" b="1">
          <a:solidFill>
            <a:schemeClr val="tx1"/>
          </a:solidFill>
          <a:latin typeface="Arial" charset="0"/>
        </a:defRPr>
      </a:lvl3pPr>
      <a:lvl4pPr algn="l" rtl="0" eaLnBrk="0" fontAlgn="base" hangingPunct="0">
        <a:lnSpc>
          <a:spcPts val="3600"/>
        </a:lnSpc>
        <a:spcBef>
          <a:spcPct val="0"/>
        </a:spcBef>
        <a:spcAft>
          <a:spcPct val="0"/>
        </a:spcAft>
        <a:defRPr sz="4000" b="1">
          <a:solidFill>
            <a:schemeClr val="tx1"/>
          </a:solidFill>
          <a:latin typeface="Arial" charset="0"/>
        </a:defRPr>
      </a:lvl4pPr>
      <a:lvl5pPr algn="l" rtl="0" eaLnBrk="0" fontAlgn="base" hangingPunct="0">
        <a:lnSpc>
          <a:spcPts val="3600"/>
        </a:lnSpc>
        <a:spcBef>
          <a:spcPct val="0"/>
        </a:spcBef>
        <a:spcAft>
          <a:spcPct val="0"/>
        </a:spcAft>
        <a:defRPr sz="4000" b="1">
          <a:solidFill>
            <a:schemeClr val="tx1"/>
          </a:solidFill>
          <a:latin typeface="Arial" charset="0"/>
        </a:defRPr>
      </a:lvl5pPr>
      <a:lvl6pPr marL="457200" algn="l" rtl="0" eaLnBrk="0" fontAlgn="base" hangingPunct="0">
        <a:lnSpc>
          <a:spcPts val="3600"/>
        </a:lnSpc>
        <a:spcBef>
          <a:spcPct val="0"/>
        </a:spcBef>
        <a:spcAft>
          <a:spcPct val="0"/>
        </a:spcAft>
        <a:defRPr sz="4000" b="1">
          <a:solidFill>
            <a:schemeClr val="tx1"/>
          </a:solidFill>
          <a:latin typeface="Arial" charset="0"/>
        </a:defRPr>
      </a:lvl6pPr>
      <a:lvl7pPr marL="914400" algn="l" rtl="0" eaLnBrk="0" fontAlgn="base" hangingPunct="0">
        <a:lnSpc>
          <a:spcPts val="3600"/>
        </a:lnSpc>
        <a:spcBef>
          <a:spcPct val="0"/>
        </a:spcBef>
        <a:spcAft>
          <a:spcPct val="0"/>
        </a:spcAft>
        <a:defRPr sz="4000" b="1">
          <a:solidFill>
            <a:schemeClr val="tx1"/>
          </a:solidFill>
          <a:latin typeface="Arial" charset="0"/>
        </a:defRPr>
      </a:lvl7pPr>
      <a:lvl8pPr marL="1371600" algn="l" rtl="0" eaLnBrk="0" fontAlgn="base" hangingPunct="0">
        <a:lnSpc>
          <a:spcPts val="3600"/>
        </a:lnSpc>
        <a:spcBef>
          <a:spcPct val="0"/>
        </a:spcBef>
        <a:spcAft>
          <a:spcPct val="0"/>
        </a:spcAft>
        <a:defRPr sz="4000" b="1">
          <a:solidFill>
            <a:schemeClr val="tx1"/>
          </a:solidFill>
          <a:latin typeface="Arial" charset="0"/>
        </a:defRPr>
      </a:lvl8pPr>
      <a:lvl9pPr marL="1828800" algn="l" rtl="0" eaLnBrk="0" fontAlgn="base" hangingPunct="0">
        <a:lnSpc>
          <a:spcPts val="3600"/>
        </a:lnSpc>
        <a:spcBef>
          <a:spcPct val="0"/>
        </a:spcBef>
        <a:spcAft>
          <a:spcPct val="0"/>
        </a:spcAft>
        <a:defRPr sz="4000" b="1">
          <a:solidFill>
            <a:schemeClr val="tx1"/>
          </a:solidFill>
          <a:latin typeface="Arial" charset="0"/>
        </a:defRPr>
      </a:lvl9pPr>
    </p:titleStyle>
    <p:body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20.wmf"/><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3.wmf"/><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17.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6.bin"/><Relationship Id="rId5" Type="http://schemas.openxmlformats.org/officeDocument/2006/relationships/image" Target="../media/image25.wmf"/><Relationship Id="rId4" Type="http://schemas.openxmlformats.org/officeDocument/2006/relationships/oleObject" Target="../embeddings/oleObject15.bin"/><Relationship Id="rId9" Type="http://schemas.openxmlformats.org/officeDocument/2006/relationships/image" Target="../media/image27.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0.w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23.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image" Target="../media/image43.wmf"/><Relationship Id="rId4" Type="http://schemas.openxmlformats.org/officeDocument/2006/relationships/oleObject" Target="../embeddings/oleObject19.bin"/><Relationship Id="rId9" Type="http://schemas.openxmlformats.org/officeDocument/2006/relationships/image" Target="../media/image45.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24.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3.bin"/><Relationship Id="rId5" Type="http://schemas.openxmlformats.org/officeDocument/2006/relationships/image" Target="../media/image43.wmf"/><Relationship Id="rId4" Type="http://schemas.openxmlformats.org/officeDocument/2006/relationships/oleObject" Target="../embeddings/oleObject22.bin"/><Relationship Id="rId9" Type="http://schemas.openxmlformats.org/officeDocument/2006/relationships/image" Target="../media/image47.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9.wmf"/><Relationship Id="rId5" Type="http://schemas.openxmlformats.org/officeDocument/2006/relationships/oleObject" Target="../embeddings/oleObject25.bin"/><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8.wmf"/><Relationship Id="rId3" Type="http://schemas.openxmlformats.org/officeDocument/2006/relationships/notesSlide" Target="../notesSlides/notesSlide8.xml"/><Relationship Id="rId7" Type="http://schemas.openxmlformats.org/officeDocument/2006/relationships/image" Target="../media/image11.wmf"/><Relationship Id="rId12" Type="http://schemas.openxmlformats.org/officeDocument/2006/relationships/oleObject" Target="../embeddings/oleObject6.bin"/><Relationship Id="rId2" Type="http://schemas.openxmlformats.org/officeDocument/2006/relationships/slideLayout" Target="../slideLayouts/slideLayout2.xml"/><Relationship Id="rId16" Type="http://schemas.openxmlformats.org/officeDocument/2006/relationships/image" Target="../media/image15.png"/><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3.wmf"/><Relationship Id="rId5" Type="http://schemas.openxmlformats.org/officeDocument/2006/relationships/image" Target="../media/image10.wmf"/><Relationship Id="rId15" Type="http://schemas.openxmlformats.org/officeDocument/2006/relationships/image" Target="../media/image14.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2.wmf"/><Relationship Id="rId1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9.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74" name="Group 9"/>
          <p:cNvGrpSpPr>
            <a:grpSpLocks/>
          </p:cNvGrpSpPr>
          <p:nvPr/>
        </p:nvGrpSpPr>
        <p:grpSpPr bwMode="auto">
          <a:xfrm>
            <a:off x="50800" y="2782888"/>
            <a:ext cx="9075738" cy="152400"/>
            <a:chOff x="296" y="1676"/>
            <a:chExt cx="5088" cy="96"/>
          </a:xfrm>
        </p:grpSpPr>
        <p:sp>
          <p:nvSpPr>
            <p:cNvPr id="3082" name="Rectangle 7"/>
            <p:cNvSpPr>
              <a:spLocks noChangeArrowheads="1"/>
            </p:cNvSpPr>
            <p:nvPr/>
          </p:nvSpPr>
          <p:spPr bwMode="auto">
            <a:xfrm>
              <a:off x="296" y="1676"/>
              <a:ext cx="5088" cy="47"/>
            </a:xfrm>
            <a:prstGeom prst="rect">
              <a:avLst/>
            </a:prstGeom>
            <a:gradFill rotWithShape="0">
              <a:gsLst>
                <a:gs pos="0">
                  <a:srgbClr val="0E9BBA"/>
                </a:gs>
                <a:gs pos="50000">
                  <a:srgbClr val="12C2E9"/>
                </a:gs>
                <a:gs pos="100000">
                  <a:srgbClr val="0E9BB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a typeface="굴림" panose="020B0600000101010101" pitchFamily="50" charset="-127"/>
              </a:endParaRPr>
            </a:p>
          </p:txBody>
        </p:sp>
        <p:sp>
          <p:nvSpPr>
            <p:cNvPr id="3083" name="Rectangle 8"/>
            <p:cNvSpPr>
              <a:spLocks noChangeArrowheads="1"/>
            </p:cNvSpPr>
            <p:nvPr/>
          </p:nvSpPr>
          <p:spPr bwMode="auto">
            <a:xfrm>
              <a:off x="296" y="1748"/>
              <a:ext cx="5088" cy="24"/>
            </a:xfrm>
            <a:prstGeom prst="rect">
              <a:avLst/>
            </a:prstGeom>
            <a:gradFill rotWithShape="0">
              <a:gsLst>
                <a:gs pos="0">
                  <a:srgbClr val="B200B2"/>
                </a:gs>
                <a:gs pos="50000">
                  <a:srgbClr val="FF00FF"/>
                </a:gs>
                <a:gs pos="100000">
                  <a:srgbClr val="B200B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a typeface="굴림" panose="020B0600000101010101" pitchFamily="50" charset="-127"/>
              </a:endParaRPr>
            </a:p>
          </p:txBody>
        </p:sp>
      </p:grpSp>
      <p:sp>
        <p:nvSpPr>
          <p:cNvPr id="3075" name="Rectangle 10"/>
          <p:cNvSpPr>
            <a:spLocks noChangeArrowheads="1"/>
          </p:cNvSpPr>
          <p:nvPr/>
        </p:nvSpPr>
        <p:spPr bwMode="auto">
          <a:xfrm>
            <a:off x="0" y="877888"/>
            <a:ext cx="91440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ts val="4200"/>
              </a:lnSpc>
              <a:spcBef>
                <a:spcPct val="0"/>
              </a:spcBef>
              <a:spcAft>
                <a:spcPct val="0"/>
              </a:spcAft>
              <a:buClrTx/>
              <a:buFontTx/>
              <a:buNone/>
            </a:pPr>
            <a:r>
              <a:rPr lang="en-US" altLang="ko-KR" sz="3200">
                <a:solidFill>
                  <a:srgbClr val="0000FF"/>
                </a:solidFill>
                <a:latin typeface="Arial" panose="020B0604020202020204" pitchFamily="34" charset="0"/>
                <a:ea typeface="굴림" panose="020B0600000101010101" pitchFamily="50" charset="-127"/>
              </a:rPr>
              <a:t>CS380: Computer Graphics</a:t>
            </a:r>
          </a:p>
          <a:p>
            <a:pPr algn="ctr">
              <a:lnSpc>
                <a:spcPts val="4200"/>
              </a:lnSpc>
              <a:spcBef>
                <a:spcPct val="0"/>
              </a:spcBef>
              <a:spcAft>
                <a:spcPct val="0"/>
              </a:spcAft>
              <a:buClrTx/>
              <a:buFontTx/>
              <a:buNone/>
            </a:pPr>
            <a:r>
              <a:rPr lang="en-US" altLang="ko-KR" sz="4000">
                <a:solidFill>
                  <a:srgbClr val="0000FF"/>
                </a:solidFill>
                <a:latin typeface="Arial" panose="020B0604020202020204" pitchFamily="34" charset="0"/>
                <a:ea typeface="굴림" panose="020B0600000101010101" pitchFamily="50" charset="-127"/>
              </a:rPr>
              <a:t>Viewing Transformation</a:t>
            </a:r>
          </a:p>
        </p:txBody>
      </p:sp>
      <p:sp>
        <p:nvSpPr>
          <p:cNvPr id="3076" name="Text Box 14"/>
          <p:cNvSpPr txBox="1">
            <a:spLocks noChangeArrowheads="1"/>
          </p:cNvSpPr>
          <p:nvPr/>
        </p:nvSpPr>
        <p:spPr bwMode="auto">
          <a:xfrm>
            <a:off x="496888" y="3679825"/>
            <a:ext cx="8153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ts val="2000"/>
              </a:lnSpc>
              <a:spcBef>
                <a:spcPct val="50000"/>
              </a:spcBef>
              <a:spcAft>
                <a:spcPct val="0"/>
              </a:spcAft>
              <a:buClrTx/>
              <a:buFontTx/>
              <a:buNone/>
            </a:pPr>
            <a:r>
              <a:rPr lang="en-US" altLang="ko-KR" sz="3200">
                <a:solidFill>
                  <a:srgbClr val="EA8B00"/>
                </a:solidFill>
                <a:latin typeface="Arial" panose="020B0604020202020204" pitchFamily="34" charset="0"/>
                <a:ea typeface="굴림" panose="020B0600000101010101" pitchFamily="50" charset="-127"/>
              </a:rPr>
              <a:t>Sung-Eui Yoon</a:t>
            </a:r>
          </a:p>
          <a:p>
            <a:pPr algn="ctr">
              <a:lnSpc>
                <a:spcPts val="2000"/>
              </a:lnSpc>
              <a:spcBef>
                <a:spcPct val="50000"/>
              </a:spcBef>
              <a:spcAft>
                <a:spcPct val="0"/>
              </a:spcAft>
              <a:buClrTx/>
              <a:buFontTx/>
              <a:buNone/>
            </a:pPr>
            <a:r>
              <a:rPr lang="en-US" altLang="ko-KR" sz="3200">
                <a:solidFill>
                  <a:srgbClr val="EA8B00"/>
                </a:solidFill>
                <a:latin typeface="Arial" panose="020B0604020202020204" pitchFamily="34" charset="0"/>
                <a:ea typeface="굴림" panose="020B0600000101010101" pitchFamily="50" charset="-127"/>
              </a:rPr>
              <a:t>(</a:t>
            </a:r>
            <a:r>
              <a:rPr lang="ko-KR" altLang="en-US" sz="3200">
                <a:solidFill>
                  <a:srgbClr val="EA8B00"/>
                </a:solidFill>
                <a:latin typeface="Arial" panose="020B0604020202020204" pitchFamily="34" charset="0"/>
                <a:ea typeface="굴림" panose="020B0600000101010101" pitchFamily="50" charset="-127"/>
              </a:rPr>
              <a:t>윤성의</a:t>
            </a:r>
            <a:r>
              <a:rPr lang="en-US" altLang="ko-KR" sz="3200">
                <a:solidFill>
                  <a:srgbClr val="EA8B00"/>
                </a:solidFill>
                <a:latin typeface="Arial" panose="020B0604020202020204" pitchFamily="34" charset="0"/>
                <a:ea typeface="굴림" panose="020B0600000101010101" pitchFamily="50" charset="-127"/>
              </a:rPr>
              <a:t>)</a:t>
            </a:r>
          </a:p>
        </p:txBody>
      </p:sp>
      <p:grpSp>
        <p:nvGrpSpPr>
          <p:cNvPr id="3077" name="Group 25"/>
          <p:cNvGrpSpPr>
            <a:grpSpLocks/>
          </p:cNvGrpSpPr>
          <p:nvPr/>
        </p:nvGrpSpPr>
        <p:grpSpPr bwMode="auto">
          <a:xfrm>
            <a:off x="68263" y="808038"/>
            <a:ext cx="9075737" cy="152400"/>
            <a:chOff x="296" y="1676"/>
            <a:chExt cx="5088" cy="96"/>
          </a:xfrm>
        </p:grpSpPr>
        <p:sp>
          <p:nvSpPr>
            <p:cNvPr id="3080" name="Rectangle 26"/>
            <p:cNvSpPr>
              <a:spLocks noChangeArrowheads="1"/>
            </p:cNvSpPr>
            <p:nvPr/>
          </p:nvSpPr>
          <p:spPr bwMode="auto">
            <a:xfrm>
              <a:off x="296" y="1676"/>
              <a:ext cx="5088" cy="47"/>
            </a:xfrm>
            <a:prstGeom prst="rect">
              <a:avLst/>
            </a:prstGeom>
            <a:gradFill rotWithShape="0">
              <a:gsLst>
                <a:gs pos="0">
                  <a:srgbClr val="0E9BBA"/>
                </a:gs>
                <a:gs pos="50000">
                  <a:srgbClr val="12C2E9"/>
                </a:gs>
                <a:gs pos="100000">
                  <a:srgbClr val="0E9BB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a typeface="굴림" panose="020B0600000101010101" pitchFamily="50" charset="-127"/>
              </a:endParaRPr>
            </a:p>
          </p:txBody>
        </p:sp>
        <p:sp>
          <p:nvSpPr>
            <p:cNvPr id="3081" name="Rectangle 27"/>
            <p:cNvSpPr>
              <a:spLocks noChangeArrowheads="1"/>
            </p:cNvSpPr>
            <p:nvPr/>
          </p:nvSpPr>
          <p:spPr bwMode="auto">
            <a:xfrm>
              <a:off x="296" y="1748"/>
              <a:ext cx="5088" cy="24"/>
            </a:xfrm>
            <a:prstGeom prst="rect">
              <a:avLst/>
            </a:prstGeom>
            <a:gradFill rotWithShape="0">
              <a:gsLst>
                <a:gs pos="0">
                  <a:srgbClr val="B200B2"/>
                </a:gs>
                <a:gs pos="50000">
                  <a:srgbClr val="FF00FF"/>
                </a:gs>
                <a:gs pos="100000">
                  <a:srgbClr val="B200B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a typeface="굴림" panose="020B0600000101010101" pitchFamily="50" charset="-127"/>
              </a:endParaRPr>
            </a:p>
          </p:txBody>
        </p:sp>
      </p:grpSp>
      <p:pic>
        <p:nvPicPr>
          <p:cNvPr id="3078" name="Picture 28" descr="KAIS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6113463"/>
            <a:ext cx="1927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29"/>
          <p:cNvSpPr txBox="1">
            <a:spLocks noChangeArrowheads="1"/>
          </p:cNvSpPr>
          <p:nvPr/>
        </p:nvSpPr>
        <p:spPr bwMode="auto">
          <a:xfrm>
            <a:off x="1549400" y="4968875"/>
            <a:ext cx="5507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r>
              <a:rPr lang="en-US" altLang="ko-KR" sz="2400">
                <a:latin typeface="Arial" panose="020B0604020202020204" pitchFamily="34" charset="0"/>
                <a:ea typeface="굴림" panose="020B0600000101010101" pitchFamily="50" charset="-127"/>
              </a:rPr>
              <a:t>Course URL:</a:t>
            </a:r>
          </a:p>
          <a:p>
            <a:pPr algn="ctr">
              <a:lnSpc>
                <a:spcPct val="100000"/>
              </a:lnSpc>
              <a:spcBef>
                <a:spcPct val="0"/>
              </a:spcBef>
              <a:spcAft>
                <a:spcPct val="0"/>
              </a:spcAft>
              <a:buClrTx/>
              <a:buFontTx/>
              <a:buNone/>
            </a:pPr>
            <a:r>
              <a:rPr lang="en-US" altLang="ko-KR" sz="2400">
                <a:latin typeface="Arial" panose="020B0604020202020204" pitchFamily="34" charset="0"/>
                <a:ea typeface="굴림" panose="020B0600000101010101" pitchFamily="50" charset="-127"/>
              </a:rPr>
              <a:t>http://sglab.kaist.ac.kr/~sungeui/CG/</a:t>
            </a:r>
          </a:p>
        </p:txBody>
      </p:sp>
    </p:spTree>
  </p:cSld>
  <p:clrMapOvr>
    <a:masterClrMapping/>
  </p:clrMapOvr>
  <p:transition advTm="1483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ko-KR" smtClean="0">
                <a:ea typeface="굴림" panose="020B0600000101010101" pitchFamily="50" charset="-127"/>
              </a:rPr>
              <a:t>Translation Component</a:t>
            </a:r>
          </a:p>
        </p:txBody>
      </p:sp>
      <p:sp>
        <p:nvSpPr>
          <p:cNvPr id="21507" name="Rectangle 3"/>
          <p:cNvSpPr>
            <a:spLocks noGrp="1" noChangeArrowheads="1"/>
          </p:cNvSpPr>
          <p:nvPr>
            <p:ph type="body" idx="1"/>
          </p:nvPr>
        </p:nvSpPr>
        <p:spPr/>
        <p:txBody>
          <a:bodyPr/>
          <a:lstStyle/>
          <a:p>
            <a:r>
              <a:rPr lang="en-US" altLang="ko-KR" sz="2400" smtClean="0">
                <a:ea typeface="굴림" panose="020B0600000101010101" pitchFamily="50" charset="-127"/>
              </a:rPr>
              <a:t>The rotation that we just derived is specified about the eye point in world space</a:t>
            </a:r>
          </a:p>
          <a:p>
            <a:pPr lvl="1"/>
            <a:r>
              <a:rPr lang="en-US" altLang="ko-KR" sz="2000" smtClean="0">
                <a:ea typeface="굴림" panose="020B0600000101010101" pitchFamily="50" charset="-127"/>
              </a:rPr>
              <a:t>Need to translate all world-space coordinates so that the eye point is at the origin</a:t>
            </a:r>
          </a:p>
          <a:p>
            <a:pPr lvl="1"/>
            <a:r>
              <a:rPr lang="en-US" altLang="ko-KR" sz="2000" smtClean="0">
                <a:ea typeface="굴림" panose="020B0600000101010101" pitchFamily="50" charset="-127"/>
              </a:rPr>
              <a:t>Composing these transformations gives our viewing transform, </a:t>
            </a:r>
            <a:r>
              <a:rPr lang="en-US" altLang="ko-KR" sz="2000" smtClean="0">
                <a:latin typeface="Marking Pen"/>
                <a:ea typeface="굴림" panose="020B0600000101010101" pitchFamily="50" charset="-127"/>
              </a:rPr>
              <a:t>V</a:t>
            </a:r>
            <a:endParaRPr lang="en-US" altLang="ko-KR" sz="2000" smtClean="0">
              <a:ea typeface="굴림" panose="020B0600000101010101" pitchFamily="50" charset="-127"/>
            </a:endParaRPr>
          </a:p>
        </p:txBody>
      </p:sp>
      <p:graphicFrame>
        <p:nvGraphicFramePr>
          <p:cNvPr id="21508" name="Object 2"/>
          <p:cNvGraphicFramePr>
            <a:graphicFrameLocks noChangeAspect="1"/>
          </p:cNvGraphicFramePr>
          <p:nvPr/>
        </p:nvGraphicFramePr>
        <p:xfrm>
          <a:off x="3621088" y="3441700"/>
          <a:ext cx="2368550" cy="703263"/>
        </p:xfrm>
        <a:graphic>
          <a:graphicData uri="http://schemas.openxmlformats.org/presentationml/2006/ole">
            <mc:AlternateContent xmlns:mc="http://schemas.openxmlformats.org/markup-compatibility/2006">
              <mc:Choice xmlns:v="urn:schemas-microsoft-com:vml" Requires="v">
                <p:oleObj spid="_x0000_s21513" name="Equation" r:id="rId4" imgW="812447" imgH="241195" progId="Equation.3">
                  <p:embed/>
                </p:oleObj>
              </mc:Choice>
              <mc:Fallback>
                <p:oleObj name="Equation" r:id="rId4" imgW="812447" imgH="241195"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1088" y="3441700"/>
                        <a:ext cx="236855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9" name="Object 3"/>
          <p:cNvGraphicFramePr>
            <a:graphicFrameLocks noChangeAspect="1"/>
          </p:cNvGraphicFramePr>
          <p:nvPr/>
        </p:nvGraphicFramePr>
        <p:xfrm>
          <a:off x="504825" y="4316413"/>
          <a:ext cx="8280400" cy="1766887"/>
        </p:xfrm>
        <a:graphic>
          <a:graphicData uri="http://schemas.openxmlformats.org/presentationml/2006/ole">
            <mc:AlternateContent xmlns:mc="http://schemas.openxmlformats.org/markup-compatibility/2006">
              <mc:Choice xmlns:v="urn:schemas-microsoft-com:vml" Requires="v">
                <p:oleObj spid="_x0000_s21514" name="Equation" r:id="rId6" imgW="4394200" imgH="939800" progId="Equation.3">
                  <p:embed/>
                </p:oleObj>
              </mc:Choice>
              <mc:Fallback>
                <p:oleObj name="Equation" r:id="rId6" imgW="4394200" imgH="9398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825" y="4316413"/>
                        <a:ext cx="8280400" cy="176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5"/>
          <p:cNvSpPr txBox="1">
            <a:spLocks noChangeArrowheads="1"/>
          </p:cNvSpPr>
          <p:nvPr/>
        </p:nvSpPr>
        <p:spPr bwMode="auto">
          <a:xfrm>
            <a:off x="160338" y="6151563"/>
            <a:ext cx="9023350"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r>
              <a:rPr lang="en-US" altLang="ko-KR" sz="2400" b="0">
                <a:latin typeface="Arial" panose="020B0604020202020204" pitchFamily="34" charset="0"/>
                <a:ea typeface="굴림" panose="020B0600000101010101" pitchFamily="50" charset="-127"/>
              </a:rPr>
              <a:t>Transform a world-space point into a point in the eye-space            </a:t>
            </a:r>
          </a:p>
          <a:p>
            <a:pPr algn="ctr">
              <a:lnSpc>
                <a:spcPct val="100000"/>
              </a:lnSpc>
              <a:spcBef>
                <a:spcPct val="0"/>
              </a:spcBef>
              <a:spcAft>
                <a:spcPct val="0"/>
              </a:spcAft>
              <a:buClrTx/>
              <a:buFontTx/>
              <a:buNone/>
            </a:pPr>
            <a:endParaRPr lang="ko-KR" altLang="en-US" sz="2400" b="0">
              <a:latin typeface="Arial" panose="020B0604020202020204" pitchFamily="34" charset="0"/>
              <a:ea typeface="굴림" panose="020B0600000101010101" pitchFamily="50" charset="-12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ko-KR" smtClean="0">
                <a:ea typeface="굴림" panose="020B0600000101010101" pitchFamily="50" charset="-127"/>
              </a:rPr>
              <a:t>Viewing Transform in OpenGL</a:t>
            </a:r>
          </a:p>
        </p:txBody>
      </p:sp>
      <p:sp>
        <p:nvSpPr>
          <p:cNvPr id="23555" name="Rectangle 3"/>
          <p:cNvSpPr>
            <a:spLocks noGrp="1" noChangeArrowheads="1"/>
          </p:cNvSpPr>
          <p:nvPr>
            <p:ph type="body" idx="1"/>
          </p:nvPr>
        </p:nvSpPr>
        <p:spPr>
          <a:xfrm>
            <a:off x="419100" y="1587500"/>
            <a:ext cx="8420100" cy="5067300"/>
          </a:xfrm>
        </p:spPr>
        <p:txBody>
          <a:bodyPr/>
          <a:lstStyle/>
          <a:p>
            <a:r>
              <a:rPr lang="en-US" altLang="ko-KR" smtClean="0">
                <a:ea typeface="굴림" panose="020B0600000101010101" pitchFamily="50" charset="-127"/>
              </a:rPr>
              <a:t>OpenGL utility (glu) library provides a viewing transformation function:</a:t>
            </a:r>
          </a:p>
          <a:p>
            <a:endParaRPr lang="en-US" altLang="ko-KR" sz="2400" b="0" smtClean="0">
              <a:solidFill>
                <a:srgbClr val="EA8B00"/>
              </a:solidFill>
              <a:ea typeface="굴림" panose="020B0600000101010101" pitchFamily="50" charset="-127"/>
            </a:endParaRPr>
          </a:p>
          <a:p>
            <a:pPr>
              <a:buFont typeface="Arial" panose="020B0604020202020204" pitchFamily="34" charset="0"/>
              <a:buNone/>
            </a:pPr>
            <a:r>
              <a:rPr lang="en-US" altLang="ko-KR" b="0" smtClean="0">
                <a:solidFill>
                  <a:srgbClr val="EA8B00"/>
                </a:solidFill>
                <a:ea typeface="굴림" panose="020B0600000101010101" pitchFamily="50" charset="-127"/>
              </a:rPr>
              <a:t>gluLookAt </a:t>
            </a:r>
            <a:r>
              <a:rPr lang="en-US" altLang="ko-KR" sz="2400" b="0" smtClean="0">
                <a:ea typeface="굴림" panose="020B0600000101010101" pitchFamily="50" charset="-127"/>
              </a:rPr>
              <a:t>(double eyex, double eyey, double eyez,</a:t>
            </a:r>
          </a:p>
          <a:p>
            <a:pPr lvl="1">
              <a:buFont typeface="Arial" panose="020B0604020202020204" pitchFamily="34" charset="0"/>
              <a:buNone/>
            </a:pPr>
            <a:r>
              <a:rPr lang="en-US" altLang="ko-KR" b="0" smtClean="0">
                <a:ea typeface="굴림" panose="020B0600000101010101" pitchFamily="50" charset="-127"/>
              </a:rPr>
              <a:t>		         double centerx, double centery, double centerz,</a:t>
            </a:r>
          </a:p>
          <a:p>
            <a:pPr lvl="1">
              <a:buFont typeface="Arial" panose="020B0604020202020204" pitchFamily="34" charset="0"/>
              <a:buNone/>
            </a:pPr>
            <a:r>
              <a:rPr lang="en-US" altLang="ko-KR" b="0" smtClean="0">
                <a:ea typeface="굴림" panose="020B0600000101010101" pitchFamily="50" charset="-127"/>
              </a:rPr>
              <a:t>	          double upx, double upy, double upz)</a:t>
            </a:r>
          </a:p>
          <a:p>
            <a:pPr lvl="1"/>
            <a:r>
              <a:rPr lang="en-US" altLang="ko-KR" smtClean="0">
                <a:ea typeface="굴림" panose="020B0600000101010101" pitchFamily="50" charset="-127"/>
              </a:rPr>
              <a:t>Computes the same transformation that we derived and composes it with the current matrix</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ko-KR" smtClean="0">
                <a:ea typeface="굴림" panose="020B0600000101010101" pitchFamily="50" charset="-127"/>
              </a:rPr>
              <a:t>Example in the Skeleton Codes of PA2</a:t>
            </a:r>
            <a:endParaRPr lang="ko-KR" altLang="en-US" smtClean="0">
              <a:ea typeface="굴림" panose="020B0600000101010101" pitchFamily="50" charset="-127"/>
            </a:endParaRPr>
          </a:p>
        </p:txBody>
      </p:sp>
      <p:sp>
        <p:nvSpPr>
          <p:cNvPr id="25603" name="Rectangle 3"/>
          <p:cNvSpPr>
            <a:spLocks noChangeArrowheads="1"/>
          </p:cNvSpPr>
          <p:nvPr/>
        </p:nvSpPr>
        <p:spPr bwMode="auto">
          <a:xfrm>
            <a:off x="419100" y="1533525"/>
            <a:ext cx="8280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100000"/>
              </a:lnSpc>
              <a:spcBef>
                <a:spcPct val="0"/>
              </a:spcBef>
              <a:spcAft>
                <a:spcPct val="0"/>
              </a:spcAft>
              <a:buClrTx/>
              <a:buFontTx/>
              <a:buNone/>
            </a:pPr>
            <a:r>
              <a:rPr lang="en-US" altLang="ko-KR" sz="2000">
                <a:latin typeface="Arial" panose="020B0604020202020204" pitchFamily="34" charset="0"/>
                <a:ea typeface="굴림" panose="020B0600000101010101" pitchFamily="50" charset="-127"/>
              </a:rPr>
              <a:t>void setCamera () </a:t>
            </a:r>
          </a:p>
          <a:p>
            <a:pPr>
              <a:lnSpc>
                <a:spcPct val="100000"/>
              </a:lnSpc>
              <a:spcBef>
                <a:spcPct val="0"/>
              </a:spcBef>
              <a:spcAft>
                <a:spcPct val="0"/>
              </a:spcAft>
              <a:buClrTx/>
              <a:buFontTx/>
              <a:buNone/>
            </a:pPr>
            <a:r>
              <a:rPr lang="en-US" altLang="ko-KR" sz="2000">
                <a:latin typeface="Arial" panose="020B0604020202020204" pitchFamily="34" charset="0"/>
                <a:ea typeface="굴림" panose="020B0600000101010101" pitchFamily="50" charset="-127"/>
              </a:rPr>
              <a:t>{ …</a:t>
            </a:r>
          </a:p>
          <a:p>
            <a:pPr>
              <a:lnSpc>
                <a:spcPct val="100000"/>
              </a:lnSpc>
              <a:spcBef>
                <a:spcPct val="0"/>
              </a:spcBef>
              <a:spcAft>
                <a:spcPct val="0"/>
              </a:spcAft>
              <a:buClrTx/>
              <a:buFontTx/>
              <a:buNone/>
            </a:pPr>
            <a:r>
              <a:rPr lang="en-US" altLang="ko-KR" sz="2000">
                <a:latin typeface="Arial" panose="020B0604020202020204" pitchFamily="34" charset="0"/>
                <a:ea typeface="굴림" panose="020B0600000101010101" pitchFamily="50" charset="-127"/>
              </a:rPr>
              <a:t> // initialize camera frame transforms</a:t>
            </a:r>
          </a:p>
          <a:p>
            <a:pPr>
              <a:lnSpc>
                <a:spcPct val="100000"/>
              </a:lnSpc>
              <a:spcBef>
                <a:spcPct val="0"/>
              </a:spcBef>
              <a:spcAft>
                <a:spcPct val="0"/>
              </a:spcAft>
              <a:buClrTx/>
              <a:buFontTx/>
              <a:buNone/>
            </a:pPr>
            <a:r>
              <a:rPr lang="nn-NO" altLang="ko-KR" sz="2000">
                <a:latin typeface="Arial" panose="020B0604020202020204" pitchFamily="34" charset="0"/>
                <a:ea typeface="굴림" panose="020B0600000101010101" pitchFamily="50" charset="-127"/>
              </a:rPr>
              <a:t>    for (i=0; i &lt; cameraCount; i++ )</a:t>
            </a:r>
          </a:p>
          <a:p>
            <a:pPr>
              <a:lnSpc>
                <a:spcPct val="100000"/>
              </a:lnSpc>
              <a:spcBef>
                <a:spcPct val="0"/>
              </a:spcBef>
              <a:spcAft>
                <a:spcPct val="0"/>
              </a:spcAft>
              <a:buClrTx/>
              <a:buFontTx/>
              <a:buNone/>
            </a:pPr>
            <a:r>
              <a:rPr lang="ko-KR" altLang="en-US" sz="2000">
                <a:latin typeface="Arial" panose="020B0604020202020204" pitchFamily="34" charset="0"/>
                <a:ea typeface="굴림" panose="020B0600000101010101" pitchFamily="50" charset="-127"/>
              </a:rPr>
              <a:t>    </a:t>
            </a:r>
            <a:r>
              <a:rPr lang="en-US" altLang="ko-KR" sz="2000">
                <a:latin typeface="Arial" panose="020B0604020202020204" pitchFamily="34" charset="0"/>
                <a:ea typeface="굴림" panose="020B0600000101010101" pitchFamily="50" charset="-127"/>
              </a:rPr>
              <a:t>{</a:t>
            </a:r>
          </a:p>
          <a:p>
            <a:pPr>
              <a:lnSpc>
                <a:spcPct val="100000"/>
              </a:lnSpc>
              <a:spcBef>
                <a:spcPct val="0"/>
              </a:spcBef>
              <a:spcAft>
                <a:spcPct val="0"/>
              </a:spcAft>
              <a:buClrTx/>
              <a:buFontTx/>
              <a:buNone/>
            </a:pPr>
            <a:r>
              <a:rPr lang="en-US" altLang="ko-KR" sz="2000">
                <a:latin typeface="Arial" panose="020B0604020202020204" pitchFamily="34" charset="0"/>
                <a:ea typeface="굴림" panose="020B0600000101010101" pitchFamily="50" charset="-127"/>
              </a:rPr>
              <a:t>      double* c = cameras[i];</a:t>
            </a:r>
          </a:p>
          <a:p>
            <a:pPr>
              <a:lnSpc>
                <a:spcPct val="100000"/>
              </a:lnSpc>
              <a:spcBef>
                <a:spcPct val="0"/>
              </a:spcBef>
              <a:spcAft>
                <a:spcPct val="0"/>
              </a:spcAft>
              <a:buClrTx/>
              <a:buFontTx/>
              <a:buNone/>
            </a:pPr>
            <a:r>
              <a:rPr lang="en-US" altLang="ko-KR" sz="2000">
                <a:latin typeface="Arial" panose="020B0604020202020204" pitchFamily="34" charset="0"/>
                <a:ea typeface="굴림" panose="020B0600000101010101" pitchFamily="50" charset="-127"/>
              </a:rPr>
              <a:t>      wld2cam.push_back(FrameXform());</a:t>
            </a:r>
          </a:p>
          <a:p>
            <a:pPr>
              <a:lnSpc>
                <a:spcPct val="100000"/>
              </a:lnSpc>
              <a:spcBef>
                <a:spcPct val="0"/>
              </a:spcBef>
              <a:spcAft>
                <a:spcPct val="0"/>
              </a:spcAft>
              <a:buClrTx/>
              <a:buFontTx/>
              <a:buNone/>
            </a:pPr>
            <a:r>
              <a:rPr lang="en-US" altLang="ko-KR" sz="2000">
                <a:latin typeface="Arial" panose="020B0604020202020204" pitchFamily="34" charset="0"/>
                <a:ea typeface="굴림" panose="020B0600000101010101" pitchFamily="50" charset="-127"/>
              </a:rPr>
              <a:t>      glPushMatrix();</a:t>
            </a:r>
          </a:p>
          <a:p>
            <a:pPr>
              <a:lnSpc>
                <a:spcPct val="100000"/>
              </a:lnSpc>
              <a:spcBef>
                <a:spcPct val="0"/>
              </a:spcBef>
              <a:spcAft>
                <a:spcPct val="0"/>
              </a:spcAft>
              <a:buClrTx/>
              <a:buFontTx/>
              <a:buNone/>
            </a:pPr>
            <a:r>
              <a:rPr lang="en-US" altLang="ko-KR" sz="2000">
                <a:latin typeface="Arial" panose="020B0604020202020204" pitchFamily="34" charset="0"/>
                <a:ea typeface="굴림" panose="020B0600000101010101" pitchFamily="50" charset="-127"/>
              </a:rPr>
              <a:t>      glLoadIdentity();</a:t>
            </a:r>
          </a:p>
          <a:p>
            <a:pPr>
              <a:lnSpc>
                <a:spcPct val="100000"/>
              </a:lnSpc>
              <a:spcBef>
                <a:spcPct val="0"/>
              </a:spcBef>
              <a:spcAft>
                <a:spcPct val="0"/>
              </a:spcAft>
              <a:buClrTx/>
              <a:buFontTx/>
              <a:buNone/>
            </a:pPr>
            <a:r>
              <a:rPr lang="en-US" altLang="ko-KR" sz="2000">
                <a:latin typeface="Arial" panose="020B0604020202020204" pitchFamily="34" charset="0"/>
                <a:ea typeface="굴림" panose="020B0600000101010101" pitchFamily="50" charset="-127"/>
              </a:rPr>
              <a:t>      </a:t>
            </a:r>
            <a:r>
              <a:rPr lang="en-US" altLang="ko-KR" sz="2000">
                <a:solidFill>
                  <a:srgbClr val="0000FF"/>
                </a:solidFill>
                <a:latin typeface="Arial" panose="020B0604020202020204" pitchFamily="34" charset="0"/>
                <a:ea typeface="굴림" panose="020B0600000101010101" pitchFamily="50" charset="-127"/>
              </a:rPr>
              <a:t>gluLookAt(</a:t>
            </a:r>
            <a:r>
              <a:rPr lang="en-US" altLang="ko-KR" sz="2000">
                <a:latin typeface="Arial" panose="020B0604020202020204" pitchFamily="34" charset="0"/>
                <a:ea typeface="굴림" panose="020B0600000101010101" pitchFamily="50" charset="-127"/>
              </a:rPr>
              <a:t>c[0],c[1],c[2], c[3],c[4],c[5], c[6],c[7],c[8]);</a:t>
            </a:r>
          </a:p>
          <a:p>
            <a:pPr>
              <a:lnSpc>
                <a:spcPct val="100000"/>
              </a:lnSpc>
              <a:spcBef>
                <a:spcPct val="0"/>
              </a:spcBef>
              <a:spcAft>
                <a:spcPct val="0"/>
              </a:spcAft>
              <a:buClrTx/>
              <a:buFontTx/>
              <a:buNone/>
            </a:pPr>
            <a:r>
              <a:rPr lang="en-US" altLang="ko-KR" sz="2000">
                <a:latin typeface="Arial" panose="020B0604020202020204" pitchFamily="34" charset="0"/>
                <a:ea typeface="굴림" panose="020B0600000101010101" pitchFamily="50" charset="-127"/>
              </a:rPr>
              <a:t>      glGetDoublev( GL_MODELVIEW_MATRIX, wld2cam[i].matrix() );</a:t>
            </a:r>
          </a:p>
          <a:p>
            <a:pPr>
              <a:lnSpc>
                <a:spcPct val="100000"/>
              </a:lnSpc>
              <a:spcBef>
                <a:spcPct val="0"/>
              </a:spcBef>
              <a:spcAft>
                <a:spcPct val="0"/>
              </a:spcAft>
              <a:buClrTx/>
              <a:buFontTx/>
              <a:buNone/>
            </a:pPr>
            <a:r>
              <a:rPr lang="en-US" altLang="ko-KR" sz="2000">
                <a:latin typeface="Arial" panose="020B0604020202020204" pitchFamily="34" charset="0"/>
                <a:ea typeface="굴림" panose="020B0600000101010101" pitchFamily="50" charset="-127"/>
              </a:rPr>
              <a:t>      glPopMatrix();</a:t>
            </a:r>
          </a:p>
          <a:p>
            <a:pPr>
              <a:lnSpc>
                <a:spcPct val="100000"/>
              </a:lnSpc>
              <a:spcBef>
                <a:spcPct val="0"/>
              </a:spcBef>
              <a:spcAft>
                <a:spcPct val="0"/>
              </a:spcAft>
              <a:buClrTx/>
              <a:buFontTx/>
              <a:buNone/>
            </a:pPr>
            <a:r>
              <a:rPr lang="en-US" altLang="ko-KR" sz="2000">
                <a:latin typeface="Arial" panose="020B0604020202020204" pitchFamily="34" charset="0"/>
                <a:ea typeface="굴림" panose="020B0600000101010101" pitchFamily="50" charset="-127"/>
              </a:rPr>
              <a:t>      cam2wld.push_back(wld2cam[i].inverse());</a:t>
            </a:r>
          </a:p>
          <a:p>
            <a:pPr>
              <a:lnSpc>
                <a:spcPct val="100000"/>
              </a:lnSpc>
              <a:spcBef>
                <a:spcPct val="0"/>
              </a:spcBef>
              <a:spcAft>
                <a:spcPct val="0"/>
              </a:spcAft>
              <a:buClrTx/>
              <a:buFontTx/>
              <a:buNone/>
            </a:pPr>
            <a:r>
              <a:rPr lang="ko-KR" altLang="en-US" sz="2000">
                <a:latin typeface="Arial" panose="020B0604020202020204" pitchFamily="34" charset="0"/>
                <a:ea typeface="굴림" panose="020B0600000101010101" pitchFamily="50" charset="-127"/>
              </a:rPr>
              <a:t>    </a:t>
            </a:r>
            <a:r>
              <a:rPr lang="en-US" altLang="ko-KR" sz="2000">
                <a:latin typeface="Arial" panose="020B0604020202020204" pitchFamily="34" charset="0"/>
                <a:ea typeface="굴림" panose="020B0600000101010101" pitchFamily="50" charset="-127"/>
              </a:rPr>
              <a:t>}</a:t>
            </a:r>
          </a:p>
          <a:p>
            <a:pPr>
              <a:lnSpc>
                <a:spcPct val="100000"/>
              </a:lnSpc>
              <a:spcBef>
                <a:spcPct val="0"/>
              </a:spcBef>
              <a:spcAft>
                <a:spcPct val="0"/>
              </a:spcAft>
              <a:buClrTx/>
              <a:buFontTx/>
              <a:buNone/>
            </a:pPr>
            <a:r>
              <a:rPr lang="en-US" altLang="ko-KR" sz="2000">
                <a:latin typeface="Arial" panose="020B0604020202020204" pitchFamily="34" charset="0"/>
                <a:ea typeface="굴림" panose="020B0600000101010101" pitchFamily="50" charset="-127"/>
              </a:rPr>
              <a:t>….</a:t>
            </a:r>
          </a:p>
          <a:p>
            <a:pPr>
              <a:lnSpc>
                <a:spcPct val="100000"/>
              </a:lnSpc>
              <a:spcBef>
                <a:spcPct val="0"/>
              </a:spcBef>
              <a:spcAft>
                <a:spcPct val="0"/>
              </a:spcAft>
              <a:buClrTx/>
              <a:buFontTx/>
              <a:buNone/>
            </a:pPr>
            <a:r>
              <a:rPr lang="en-US" altLang="ko-KR" sz="2000">
                <a:latin typeface="Arial" panose="020B0604020202020204" pitchFamily="34" charset="0"/>
                <a:ea typeface="굴림" panose="020B0600000101010101" pitchFamily="50" charset="-127"/>
              </a:rPr>
              <a:t>}</a:t>
            </a:r>
            <a:endParaRPr lang="ko-KR" altLang="en-US" sz="2000">
              <a:latin typeface="Arial" panose="020B0604020202020204" pitchFamily="34" charset="0"/>
              <a:ea typeface="굴림" panose="020B0600000101010101" pitchFamily="50" charset="-127"/>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ko-KR" smtClean="0">
                <a:ea typeface="굴림" panose="020B0600000101010101" pitchFamily="50" charset="-127"/>
              </a:rPr>
              <a:t>Projections</a:t>
            </a:r>
            <a:endParaRPr lang="ko-KR" altLang="en-US" smtClean="0">
              <a:ea typeface="굴림" panose="020B0600000101010101" pitchFamily="50" charset="-127"/>
            </a:endParaRPr>
          </a:p>
        </p:txBody>
      </p:sp>
      <p:sp>
        <p:nvSpPr>
          <p:cNvPr id="27651" name="Content Placeholder 2"/>
          <p:cNvSpPr>
            <a:spLocks noGrp="1"/>
          </p:cNvSpPr>
          <p:nvPr>
            <p:ph idx="1"/>
          </p:nvPr>
        </p:nvSpPr>
        <p:spPr/>
        <p:txBody>
          <a:bodyPr/>
          <a:lstStyle/>
          <a:p>
            <a:r>
              <a:rPr lang="en-US" altLang="ko-KR" smtClean="0">
                <a:ea typeface="굴림" panose="020B0600000101010101" pitchFamily="50" charset="-127"/>
              </a:rPr>
              <a:t>Map 3D points in eye space to 2D points in image space</a:t>
            </a:r>
          </a:p>
          <a:p>
            <a:endParaRPr lang="en-US" altLang="ko-KR" smtClean="0">
              <a:ea typeface="굴림" panose="020B0600000101010101" pitchFamily="50" charset="-127"/>
            </a:endParaRPr>
          </a:p>
          <a:p>
            <a:endParaRPr lang="en-US" altLang="ko-KR" smtClean="0">
              <a:ea typeface="굴림" panose="020B0600000101010101" pitchFamily="50" charset="-127"/>
            </a:endParaRPr>
          </a:p>
          <a:p>
            <a:endParaRPr lang="en-US" altLang="ko-KR" smtClean="0">
              <a:ea typeface="굴림" panose="020B0600000101010101" pitchFamily="50" charset="-127"/>
            </a:endParaRPr>
          </a:p>
          <a:p>
            <a:endParaRPr lang="en-US" altLang="ko-KR" smtClean="0">
              <a:ea typeface="굴림" panose="020B0600000101010101" pitchFamily="50" charset="-127"/>
            </a:endParaRPr>
          </a:p>
          <a:p>
            <a:endParaRPr lang="en-US" altLang="ko-KR" smtClean="0">
              <a:ea typeface="굴림" panose="020B0600000101010101" pitchFamily="50" charset="-127"/>
            </a:endParaRPr>
          </a:p>
          <a:p>
            <a:r>
              <a:rPr lang="en-US" altLang="ko-KR" smtClean="0">
                <a:ea typeface="굴림" panose="020B0600000101010101" pitchFamily="50" charset="-127"/>
              </a:rPr>
              <a:t>Two common methods</a:t>
            </a:r>
          </a:p>
          <a:p>
            <a:pPr lvl="1"/>
            <a:r>
              <a:rPr lang="en-US" altLang="ko-KR" smtClean="0">
                <a:ea typeface="굴림" panose="020B0600000101010101" pitchFamily="50" charset="-127"/>
              </a:rPr>
              <a:t>Orthographic projection</a:t>
            </a:r>
          </a:p>
          <a:p>
            <a:pPr lvl="1"/>
            <a:r>
              <a:rPr lang="en-US" altLang="ko-KR" smtClean="0">
                <a:ea typeface="굴림" panose="020B0600000101010101" pitchFamily="50" charset="-127"/>
              </a:rPr>
              <a:t>Perspective projection</a:t>
            </a:r>
          </a:p>
          <a:p>
            <a:endParaRPr lang="en-US" altLang="ko-KR" smtClean="0">
              <a:ea typeface="굴림" panose="020B0600000101010101" pitchFamily="50" charset="-127"/>
            </a:endParaRPr>
          </a:p>
          <a:p>
            <a:pPr lvl="1">
              <a:buFont typeface="Arial" panose="020B0604020202020204" pitchFamily="34" charset="0"/>
              <a:buNone/>
            </a:pPr>
            <a:endParaRPr lang="ko-KR" altLang="en-US" smtClean="0">
              <a:ea typeface="굴림" panose="020B0600000101010101" pitchFamily="50" charset="-127"/>
            </a:endParaRPr>
          </a:p>
        </p:txBody>
      </p:sp>
      <p:pic>
        <p:nvPicPr>
          <p:cNvPr id="27652" name="Picture 5" descr="cam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2988" y="2190750"/>
            <a:ext cx="366395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ko-KR" smtClean="0">
                <a:ea typeface="굴림" panose="020B0600000101010101" pitchFamily="50" charset="-127"/>
              </a:rPr>
              <a:t>Orthographic Projection</a:t>
            </a:r>
            <a:endParaRPr lang="ko-KR" altLang="en-US" smtClean="0">
              <a:ea typeface="굴림" panose="020B0600000101010101" pitchFamily="50" charset="-127"/>
            </a:endParaRPr>
          </a:p>
        </p:txBody>
      </p:sp>
      <p:sp>
        <p:nvSpPr>
          <p:cNvPr id="29699" name="Content Placeholder 2"/>
          <p:cNvSpPr>
            <a:spLocks noGrp="1"/>
          </p:cNvSpPr>
          <p:nvPr>
            <p:ph idx="1"/>
          </p:nvPr>
        </p:nvSpPr>
        <p:spPr/>
        <p:txBody>
          <a:bodyPr/>
          <a:lstStyle/>
          <a:p>
            <a:r>
              <a:rPr lang="en-US" altLang="ko-KR" smtClean="0">
                <a:ea typeface="굴림" panose="020B0600000101010101" pitchFamily="50" charset="-127"/>
              </a:rPr>
              <a:t>Projects points along lines parallel to z-axis</a:t>
            </a:r>
          </a:p>
          <a:p>
            <a:pPr lvl="1"/>
            <a:r>
              <a:rPr lang="en-US" altLang="ko-KR" smtClean="0">
                <a:ea typeface="굴림" panose="020B0600000101010101" pitchFamily="50" charset="-127"/>
              </a:rPr>
              <a:t>Also called parallel projection</a:t>
            </a:r>
          </a:p>
          <a:p>
            <a:pPr lvl="1"/>
            <a:r>
              <a:rPr lang="en-US" altLang="ko-KR" smtClean="0">
                <a:ea typeface="굴림" panose="020B0600000101010101" pitchFamily="50" charset="-127"/>
              </a:rPr>
              <a:t>Used for top and side views in drafting and modeling applications</a:t>
            </a:r>
          </a:p>
          <a:p>
            <a:r>
              <a:rPr lang="en-US" altLang="ko-KR" smtClean="0">
                <a:ea typeface="굴림" panose="020B0600000101010101" pitchFamily="50" charset="-127"/>
              </a:rPr>
              <a:t>Appears unnatural due to lack of perspective foreshortening</a:t>
            </a:r>
          </a:p>
          <a:p>
            <a:endParaRPr lang="ko-KR" altLang="en-US" smtClean="0">
              <a:ea typeface="굴림" panose="020B0600000101010101" pitchFamily="50" charset="-127"/>
            </a:endParaRPr>
          </a:p>
        </p:txBody>
      </p:sp>
      <p:pic>
        <p:nvPicPr>
          <p:cNvPr id="29700" name="Picture 5" descr="ort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1738" y="4106863"/>
            <a:ext cx="4132262"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4"/>
          <p:cNvSpPr txBox="1">
            <a:spLocks noChangeArrowheads="1"/>
          </p:cNvSpPr>
          <p:nvPr/>
        </p:nvSpPr>
        <p:spPr bwMode="auto">
          <a:xfrm>
            <a:off x="419100" y="4660900"/>
            <a:ext cx="45339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r>
              <a:rPr lang="en-US" altLang="ko-KR" sz="2400">
                <a:latin typeface="Arial" panose="020B0604020202020204" pitchFamily="34" charset="0"/>
                <a:ea typeface="굴림" panose="020B0600000101010101" pitchFamily="50" charset="-127"/>
              </a:rPr>
              <a:t>Notice that the parallel lines of the tiled floor remain parallel after orthographic projection!</a:t>
            </a:r>
            <a:endParaRPr lang="ko-KR" altLang="en-US" sz="2400">
              <a:latin typeface="Arial" panose="020B0604020202020204" pitchFamily="34" charset="0"/>
              <a:ea typeface="굴림" panose="020B0600000101010101" pitchFamily="50" charset="-127"/>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ko-KR" smtClean="0">
                <a:ea typeface="굴림" panose="020B0600000101010101" pitchFamily="50" charset="-127"/>
              </a:rPr>
              <a:t>Orthographic Projection</a:t>
            </a:r>
          </a:p>
        </p:txBody>
      </p:sp>
      <p:sp>
        <p:nvSpPr>
          <p:cNvPr id="31747" name="Rectangle 3"/>
          <p:cNvSpPr>
            <a:spLocks noGrp="1" noChangeArrowheads="1"/>
          </p:cNvSpPr>
          <p:nvPr>
            <p:ph type="body" idx="1"/>
          </p:nvPr>
        </p:nvSpPr>
        <p:spPr/>
        <p:txBody>
          <a:bodyPr/>
          <a:lstStyle/>
          <a:p>
            <a:r>
              <a:rPr lang="en-US" altLang="ko-KR" sz="2400" smtClean="0">
                <a:ea typeface="굴림" panose="020B0600000101010101" pitchFamily="50" charset="-127"/>
              </a:rPr>
              <a:t>The projection matrix for orthographic projection is very simple </a:t>
            </a:r>
          </a:p>
          <a:p>
            <a:endParaRPr lang="en-US" altLang="ko-KR" sz="2400" smtClean="0">
              <a:ea typeface="굴림" panose="020B0600000101010101" pitchFamily="50" charset="-127"/>
            </a:endParaRPr>
          </a:p>
          <a:p>
            <a:endParaRPr lang="en-US" altLang="ko-KR" sz="2400" smtClean="0">
              <a:ea typeface="굴림" panose="020B0600000101010101" pitchFamily="50" charset="-127"/>
            </a:endParaRPr>
          </a:p>
          <a:p>
            <a:endParaRPr lang="en-US" altLang="ko-KR" sz="2400" smtClean="0">
              <a:ea typeface="굴림" panose="020B0600000101010101" pitchFamily="50" charset="-127"/>
            </a:endParaRPr>
          </a:p>
          <a:p>
            <a:endParaRPr lang="en-US" altLang="ko-KR" sz="2400" smtClean="0">
              <a:ea typeface="굴림" panose="020B0600000101010101" pitchFamily="50" charset="-127"/>
            </a:endParaRPr>
          </a:p>
          <a:p>
            <a:r>
              <a:rPr lang="en-US" altLang="ko-KR" sz="2400" smtClean="0">
                <a:ea typeface="굴림" panose="020B0600000101010101" pitchFamily="50" charset="-127"/>
              </a:rPr>
              <a:t>Next step is to convert points to NDC</a:t>
            </a:r>
          </a:p>
        </p:txBody>
      </p:sp>
      <p:sp>
        <p:nvSpPr>
          <p:cNvPr id="31748" name="Rectangle 4"/>
          <p:cNvSpPr>
            <a:spLocks noChangeArrowheads="1"/>
          </p:cNvSpPr>
          <p:nvPr/>
        </p:nvSpPr>
        <p:spPr bwMode="auto">
          <a:xfrm>
            <a:off x="-550863" y="1457325"/>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a typeface="굴림" panose="020B0600000101010101" pitchFamily="50" charset="-127"/>
            </a:endParaRPr>
          </a:p>
        </p:txBody>
      </p:sp>
      <p:graphicFrame>
        <p:nvGraphicFramePr>
          <p:cNvPr id="31749" name="Object 2"/>
          <p:cNvGraphicFramePr>
            <a:graphicFrameLocks noChangeAspect="1"/>
          </p:cNvGraphicFramePr>
          <p:nvPr/>
        </p:nvGraphicFramePr>
        <p:xfrm>
          <a:off x="3124200" y="2387600"/>
          <a:ext cx="2511425" cy="1460500"/>
        </p:xfrm>
        <a:graphic>
          <a:graphicData uri="http://schemas.openxmlformats.org/presentationml/2006/ole">
            <mc:AlternateContent xmlns:mc="http://schemas.openxmlformats.org/markup-compatibility/2006">
              <mc:Choice xmlns:v="urn:schemas-microsoft-com:vml" Requires="v">
                <p:oleObj spid="_x0000_s31751" name="Equation" r:id="rId4" imgW="1574800" imgH="914400" progId="Equation.3">
                  <p:embed/>
                </p:oleObj>
              </mc:Choice>
              <mc:Fallback>
                <p:oleObj name="Equation" r:id="rId4" imgW="1574800" imgH="914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387600"/>
                        <a:ext cx="2511425" cy="146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ko-KR" smtClean="0">
                <a:ea typeface="굴림" panose="020B0600000101010101" pitchFamily="50" charset="-127"/>
              </a:rPr>
              <a:t>View Volume and Normalized Device Coordinates</a:t>
            </a:r>
          </a:p>
        </p:txBody>
      </p:sp>
      <p:sp>
        <p:nvSpPr>
          <p:cNvPr id="33795" name="Rectangle 3"/>
          <p:cNvSpPr>
            <a:spLocks noGrp="1" noChangeArrowheads="1"/>
          </p:cNvSpPr>
          <p:nvPr>
            <p:ph type="body" idx="1"/>
          </p:nvPr>
        </p:nvSpPr>
        <p:spPr/>
        <p:txBody>
          <a:bodyPr/>
          <a:lstStyle/>
          <a:p>
            <a:r>
              <a:rPr lang="en-US" altLang="ko-KR" smtClean="0">
                <a:ea typeface="굴림" panose="020B0600000101010101" pitchFamily="50" charset="-127"/>
              </a:rPr>
              <a:t>Define a view volume </a:t>
            </a:r>
          </a:p>
          <a:p>
            <a:r>
              <a:rPr lang="en-US" altLang="ko-KR" smtClean="0">
                <a:ea typeface="굴림" panose="020B0600000101010101" pitchFamily="50" charset="-127"/>
              </a:rPr>
              <a:t>Compose projection with a scale and a translation that maps eye coordinates to normalized device coordinates</a:t>
            </a:r>
          </a:p>
        </p:txBody>
      </p:sp>
      <p:pic>
        <p:nvPicPr>
          <p:cNvPr id="33796" name="Picture 4" descr="orthoc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416300"/>
            <a:ext cx="717867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ko-KR" smtClean="0">
                <a:ea typeface="굴림" panose="020B0600000101010101" pitchFamily="50" charset="-127"/>
              </a:rPr>
              <a:t>Orthographic Projections to NDC</a:t>
            </a:r>
          </a:p>
        </p:txBody>
      </p:sp>
      <p:sp>
        <p:nvSpPr>
          <p:cNvPr id="35843" name="Rectangle 3"/>
          <p:cNvSpPr>
            <a:spLocks noGrp="1" noChangeArrowheads="1"/>
          </p:cNvSpPr>
          <p:nvPr>
            <p:ph type="body" idx="1"/>
          </p:nvPr>
        </p:nvSpPr>
        <p:spPr/>
        <p:txBody>
          <a:bodyPr/>
          <a:lstStyle/>
          <a:p>
            <a:pPr>
              <a:buFontTx/>
              <a:buNone/>
            </a:pPr>
            <a:endParaRPr lang="en-US" altLang="ko-KR" smtClean="0">
              <a:ea typeface="굴림" panose="020B0600000101010101" pitchFamily="50" charset="-127"/>
            </a:endParaRPr>
          </a:p>
          <a:p>
            <a:pPr>
              <a:buFontTx/>
              <a:buNone/>
            </a:pPr>
            <a:endParaRPr lang="en-US" altLang="ko-KR" smtClean="0">
              <a:ea typeface="굴림" panose="020B0600000101010101" pitchFamily="50" charset="-127"/>
            </a:endParaRPr>
          </a:p>
          <a:p>
            <a:pPr>
              <a:buFontTx/>
              <a:buNone/>
            </a:pPr>
            <a:endParaRPr lang="en-US" altLang="ko-KR" smtClean="0">
              <a:ea typeface="굴림" panose="020B0600000101010101" pitchFamily="50" charset="-127"/>
            </a:endParaRPr>
          </a:p>
          <a:p>
            <a:pPr>
              <a:buFontTx/>
              <a:buNone/>
            </a:pPr>
            <a:endParaRPr lang="en-US" altLang="ko-KR" smtClean="0">
              <a:ea typeface="굴림" panose="020B0600000101010101" pitchFamily="50" charset="-127"/>
            </a:endParaRPr>
          </a:p>
          <a:p>
            <a:pPr>
              <a:buFontTx/>
              <a:buNone/>
            </a:pPr>
            <a:endParaRPr lang="en-US" altLang="ko-KR" smtClean="0">
              <a:ea typeface="굴림" panose="020B0600000101010101" pitchFamily="50" charset="-127"/>
            </a:endParaRPr>
          </a:p>
          <a:p>
            <a:pPr>
              <a:buFontTx/>
              <a:buNone/>
            </a:pPr>
            <a:r>
              <a:rPr lang="en-US" altLang="ko-KR" smtClean="0">
                <a:ea typeface="굴림" panose="020B0600000101010101" pitchFamily="50" charset="-127"/>
              </a:rPr>
              <a:t>Some sanity checks:</a:t>
            </a:r>
          </a:p>
        </p:txBody>
      </p:sp>
      <p:graphicFrame>
        <p:nvGraphicFramePr>
          <p:cNvPr id="35844" name="Object 2"/>
          <p:cNvGraphicFramePr>
            <a:graphicFrameLocks noChangeAspect="1"/>
          </p:cNvGraphicFramePr>
          <p:nvPr/>
        </p:nvGraphicFramePr>
        <p:xfrm>
          <a:off x="1166813" y="1620838"/>
          <a:ext cx="5573712" cy="1674812"/>
        </p:xfrm>
        <a:graphic>
          <a:graphicData uri="http://schemas.openxmlformats.org/presentationml/2006/ole">
            <mc:AlternateContent xmlns:mc="http://schemas.openxmlformats.org/markup-compatibility/2006">
              <mc:Choice xmlns:v="urn:schemas-microsoft-com:vml" Requires="v">
                <p:oleObj spid="_x0000_s35860" name="Equation" r:id="rId4" imgW="3124200" imgH="939800" progId="Equation.3">
                  <p:embed/>
                </p:oleObj>
              </mc:Choice>
              <mc:Fallback>
                <p:oleObj name="Equation" r:id="rId4" imgW="3124200" imgH="939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6813" y="1620838"/>
                        <a:ext cx="5573712" cy="167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5" name="Object 3"/>
          <p:cNvGraphicFramePr>
            <a:graphicFrameLocks noChangeAspect="1"/>
          </p:cNvGraphicFramePr>
          <p:nvPr/>
        </p:nvGraphicFramePr>
        <p:xfrm>
          <a:off x="892175" y="4672013"/>
          <a:ext cx="5618163" cy="433387"/>
        </p:xfrm>
        <a:graphic>
          <a:graphicData uri="http://schemas.openxmlformats.org/presentationml/2006/ole">
            <mc:AlternateContent xmlns:mc="http://schemas.openxmlformats.org/markup-compatibility/2006">
              <mc:Choice xmlns:v="urn:schemas-microsoft-com:vml" Requires="v">
                <p:oleObj spid="_x0000_s35861" name="Equation" r:id="rId6" imgW="5613400" imgH="431800" progId="Equation.3">
                  <p:embed/>
                </p:oleObj>
              </mc:Choice>
              <mc:Fallback>
                <p:oleObj name="Equation" r:id="rId6" imgW="5613400" imgH="4318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175" y="4672013"/>
                        <a:ext cx="5618163" cy="43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6" name="Object 4"/>
          <p:cNvGraphicFramePr>
            <a:graphicFrameLocks noChangeAspect="1"/>
          </p:cNvGraphicFramePr>
          <p:nvPr/>
        </p:nvGraphicFramePr>
        <p:xfrm>
          <a:off x="892175" y="5434013"/>
          <a:ext cx="5413375" cy="433387"/>
        </p:xfrm>
        <a:graphic>
          <a:graphicData uri="http://schemas.openxmlformats.org/presentationml/2006/ole">
            <mc:AlternateContent xmlns:mc="http://schemas.openxmlformats.org/markup-compatibility/2006">
              <mc:Choice xmlns:v="urn:schemas-microsoft-com:vml" Requires="v">
                <p:oleObj spid="_x0000_s35862" name="Equation" r:id="rId8" imgW="5410200" imgH="431800" progId="Equation.3">
                  <p:embed/>
                </p:oleObj>
              </mc:Choice>
              <mc:Fallback>
                <p:oleObj name="Equation" r:id="rId8" imgW="5410200" imgH="4318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2175" y="5434013"/>
                        <a:ext cx="5413375" cy="43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18"/>
          <p:cNvGrpSpPr>
            <a:grpSpLocks/>
          </p:cNvGrpSpPr>
          <p:nvPr/>
        </p:nvGrpSpPr>
        <p:grpSpPr bwMode="auto">
          <a:xfrm>
            <a:off x="5834063" y="1725613"/>
            <a:ext cx="3309937" cy="3140075"/>
            <a:chOff x="5833913" y="1725989"/>
            <a:chExt cx="3310087" cy="3139321"/>
          </a:xfrm>
        </p:grpSpPr>
        <p:grpSp>
          <p:nvGrpSpPr>
            <p:cNvPr id="35848" name="Group 7"/>
            <p:cNvGrpSpPr>
              <a:grpSpLocks/>
            </p:cNvGrpSpPr>
            <p:nvPr/>
          </p:nvGrpSpPr>
          <p:grpSpPr bwMode="auto">
            <a:xfrm flipH="1">
              <a:off x="5833913" y="2846387"/>
              <a:ext cx="346075" cy="973138"/>
              <a:chOff x="3504" y="1872"/>
              <a:chExt cx="218" cy="613"/>
            </a:xfrm>
          </p:grpSpPr>
          <p:sp>
            <p:nvSpPr>
              <p:cNvPr id="35851" name="Freeform 8"/>
              <p:cNvSpPr>
                <a:spLocks/>
              </p:cNvSpPr>
              <p:nvPr/>
            </p:nvSpPr>
            <p:spPr bwMode="auto">
              <a:xfrm>
                <a:off x="3522" y="1980"/>
                <a:ext cx="90" cy="121"/>
              </a:xfrm>
              <a:custGeom>
                <a:avLst/>
                <a:gdLst>
                  <a:gd name="T0" fmla="*/ 0 w 450"/>
                  <a:gd name="T1" fmla="*/ 0 h 609"/>
                  <a:gd name="T2" fmla="*/ 0 w 450"/>
                  <a:gd name="T3" fmla="*/ 0 h 609"/>
                  <a:gd name="T4" fmla="*/ 0 w 450"/>
                  <a:gd name="T5" fmla="*/ 0 h 609"/>
                  <a:gd name="T6" fmla="*/ 0 w 450"/>
                  <a:gd name="T7" fmla="*/ 0 h 609"/>
                  <a:gd name="T8" fmla="*/ 0 w 450"/>
                  <a:gd name="T9" fmla="*/ 0 h 609"/>
                  <a:gd name="T10" fmla="*/ 0 w 450"/>
                  <a:gd name="T11" fmla="*/ 0 h 609"/>
                  <a:gd name="T12" fmla="*/ 0 w 450"/>
                  <a:gd name="T13" fmla="*/ 0 h 609"/>
                  <a:gd name="T14" fmla="*/ 0 w 450"/>
                  <a:gd name="T15" fmla="*/ 0 h 609"/>
                  <a:gd name="T16" fmla="*/ 0 w 450"/>
                  <a:gd name="T17" fmla="*/ 0 h 609"/>
                  <a:gd name="T18" fmla="*/ 0 w 450"/>
                  <a:gd name="T19" fmla="*/ 0 h 609"/>
                  <a:gd name="T20" fmla="*/ 0 w 450"/>
                  <a:gd name="T21" fmla="*/ 0 h 609"/>
                  <a:gd name="T22" fmla="*/ 0 w 450"/>
                  <a:gd name="T23" fmla="*/ 0 h 609"/>
                  <a:gd name="T24" fmla="*/ 0 w 450"/>
                  <a:gd name="T25" fmla="*/ 0 h 609"/>
                  <a:gd name="T26" fmla="*/ 0 w 450"/>
                  <a:gd name="T27" fmla="*/ 0 h 609"/>
                  <a:gd name="T28" fmla="*/ 0 w 450"/>
                  <a:gd name="T29" fmla="*/ 0 h 609"/>
                  <a:gd name="T30" fmla="*/ 0 w 450"/>
                  <a:gd name="T31" fmla="*/ 0 h 609"/>
                  <a:gd name="T32" fmla="*/ 0 w 450"/>
                  <a:gd name="T33" fmla="*/ 0 h 609"/>
                  <a:gd name="T34" fmla="*/ 0 w 450"/>
                  <a:gd name="T35" fmla="*/ 0 h 609"/>
                  <a:gd name="T36" fmla="*/ 0 w 450"/>
                  <a:gd name="T37" fmla="*/ 0 h 609"/>
                  <a:gd name="T38" fmla="*/ 0 w 450"/>
                  <a:gd name="T39" fmla="*/ 0 h 609"/>
                  <a:gd name="T40" fmla="*/ 0 w 450"/>
                  <a:gd name="T41" fmla="*/ 0 h 609"/>
                  <a:gd name="T42" fmla="*/ 0 w 450"/>
                  <a:gd name="T43" fmla="*/ 0 h 6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0"/>
                  <a:gd name="T67" fmla="*/ 0 h 609"/>
                  <a:gd name="T68" fmla="*/ 450 w 450"/>
                  <a:gd name="T69" fmla="*/ 609 h 6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0" h="609">
                    <a:moveTo>
                      <a:pt x="298" y="152"/>
                    </a:moveTo>
                    <a:lnTo>
                      <a:pt x="263" y="88"/>
                    </a:lnTo>
                    <a:lnTo>
                      <a:pt x="198" y="47"/>
                    </a:lnTo>
                    <a:lnTo>
                      <a:pt x="134" y="41"/>
                    </a:lnTo>
                    <a:lnTo>
                      <a:pt x="69" y="64"/>
                    </a:lnTo>
                    <a:lnTo>
                      <a:pt x="22" y="129"/>
                    </a:lnTo>
                    <a:lnTo>
                      <a:pt x="0" y="240"/>
                    </a:lnTo>
                    <a:lnTo>
                      <a:pt x="17" y="375"/>
                    </a:lnTo>
                    <a:lnTo>
                      <a:pt x="58" y="492"/>
                    </a:lnTo>
                    <a:lnTo>
                      <a:pt x="110" y="556"/>
                    </a:lnTo>
                    <a:lnTo>
                      <a:pt x="181" y="598"/>
                    </a:lnTo>
                    <a:lnTo>
                      <a:pt x="246" y="609"/>
                    </a:lnTo>
                    <a:lnTo>
                      <a:pt x="327" y="579"/>
                    </a:lnTo>
                    <a:lnTo>
                      <a:pt x="356" y="527"/>
                    </a:lnTo>
                    <a:lnTo>
                      <a:pt x="373" y="433"/>
                    </a:lnTo>
                    <a:lnTo>
                      <a:pt x="368" y="311"/>
                    </a:lnTo>
                    <a:lnTo>
                      <a:pt x="339" y="199"/>
                    </a:lnTo>
                    <a:lnTo>
                      <a:pt x="450" y="53"/>
                    </a:lnTo>
                    <a:lnTo>
                      <a:pt x="450" y="23"/>
                    </a:lnTo>
                    <a:lnTo>
                      <a:pt x="427" y="0"/>
                    </a:lnTo>
                    <a:lnTo>
                      <a:pt x="403" y="11"/>
                    </a:lnTo>
                    <a:lnTo>
                      <a:pt x="298"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a:p>
            </p:txBody>
          </p:sp>
          <p:sp>
            <p:nvSpPr>
              <p:cNvPr id="35852" name="Freeform 9"/>
              <p:cNvSpPr>
                <a:spLocks/>
              </p:cNvSpPr>
              <p:nvPr/>
            </p:nvSpPr>
            <p:spPr bwMode="auto">
              <a:xfrm>
                <a:off x="3604" y="1872"/>
                <a:ext cx="118" cy="210"/>
              </a:xfrm>
              <a:custGeom>
                <a:avLst/>
                <a:gdLst>
                  <a:gd name="T0" fmla="*/ 0 w 591"/>
                  <a:gd name="T1" fmla="*/ 0 h 1052"/>
                  <a:gd name="T2" fmla="*/ 0 w 591"/>
                  <a:gd name="T3" fmla="*/ 0 h 1052"/>
                  <a:gd name="T4" fmla="*/ 0 w 591"/>
                  <a:gd name="T5" fmla="*/ 0 h 1052"/>
                  <a:gd name="T6" fmla="*/ 0 w 591"/>
                  <a:gd name="T7" fmla="*/ 0 h 1052"/>
                  <a:gd name="T8" fmla="*/ 0 w 591"/>
                  <a:gd name="T9" fmla="*/ 0 h 1052"/>
                  <a:gd name="T10" fmla="*/ 0 w 591"/>
                  <a:gd name="T11" fmla="*/ 0 h 1052"/>
                  <a:gd name="T12" fmla="*/ 0 w 591"/>
                  <a:gd name="T13" fmla="*/ 0 h 1052"/>
                  <a:gd name="T14" fmla="*/ 0 w 591"/>
                  <a:gd name="T15" fmla="*/ 0 h 1052"/>
                  <a:gd name="T16" fmla="*/ 0 w 591"/>
                  <a:gd name="T17" fmla="*/ 0 h 1052"/>
                  <a:gd name="T18" fmla="*/ 0 w 591"/>
                  <a:gd name="T19" fmla="*/ 0 h 1052"/>
                  <a:gd name="T20" fmla="*/ 0 w 591"/>
                  <a:gd name="T21" fmla="*/ 0 h 1052"/>
                  <a:gd name="T22" fmla="*/ 0 w 591"/>
                  <a:gd name="T23" fmla="*/ 0 h 1052"/>
                  <a:gd name="T24" fmla="*/ 0 w 591"/>
                  <a:gd name="T25" fmla="*/ 0 h 1052"/>
                  <a:gd name="T26" fmla="*/ 0 w 591"/>
                  <a:gd name="T27" fmla="*/ 0 h 1052"/>
                  <a:gd name="T28" fmla="*/ 0 w 591"/>
                  <a:gd name="T29" fmla="*/ 0 h 1052"/>
                  <a:gd name="T30" fmla="*/ 0 w 591"/>
                  <a:gd name="T31" fmla="*/ 0 h 1052"/>
                  <a:gd name="T32" fmla="*/ 0 w 591"/>
                  <a:gd name="T33" fmla="*/ 0 h 1052"/>
                  <a:gd name="T34" fmla="*/ 0 w 591"/>
                  <a:gd name="T35" fmla="*/ 0 h 1052"/>
                  <a:gd name="T36" fmla="*/ 0 w 591"/>
                  <a:gd name="T37" fmla="*/ 0 h 1052"/>
                  <a:gd name="T38" fmla="*/ 0 w 591"/>
                  <a:gd name="T39" fmla="*/ 0 h 1052"/>
                  <a:gd name="T40" fmla="*/ 0 w 591"/>
                  <a:gd name="T41" fmla="*/ 0 h 1052"/>
                  <a:gd name="T42" fmla="*/ 0 w 591"/>
                  <a:gd name="T43" fmla="*/ 0 h 1052"/>
                  <a:gd name="T44" fmla="*/ 0 w 591"/>
                  <a:gd name="T45" fmla="*/ 0 h 1052"/>
                  <a:gd name="T46" fmla="*/ 0 w 591"/>
                  <a:gd name="T47" fmla="*/ 0 h 1052"/>
                  <a:gd name="T48" fmla="*/ 0 w 591"/>
                  <a:gd name="T49" fmla="*/ 0 h 10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1"/>
                  <a:gd name="T76" fmla="*/ 0 h 1052"/>
                  <a:gd name="T77" fmla="*/ 591 w 591"/>
                  <a:gd name="T78" fmla="*/ 1052 h 10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1" h="1052">
                    <a:moveTo>
                      <a:pt x="59" y="1052"/>
                    </a:moveTo>
                    <a:lnTo>
                      <a:pt x="12" y="1039"/>
                    </a:lnTo>
                    <a:lnTo>
                      <a:pt x="0" y="975"/>
                    </a:lnTo>
                    <a:lnTo>
                      <a:pt x="76" y="852"/>
                    </a:lnTo>
                    <a:lnTo>
                      <a:pt x="182" y="654"/>
                    </a:lnTo>
                    <a:lnTo>
                      <a:pt x="270" y="496"/>
                    </a:lnTo>
                    <a:lnTo>
                      <a:pt x="339" y="304"/>
                    </a:lnTo>
                    <a:lnTo>
                      <a:pt x="433" y="186"/>
                    </a:lnTo>
                    <a:lnTo>
                      <a:pt x="532" y="17"/>
                    </a:lnTo>
                    <a:lnTo>
                      <a:pt x="550" y="0"/>
                    </a:lnTo>
                    <a:lnTo>
                      <a:pt x="585" y="5"/>
                    </a:lnTo>
                    <a:lnTo>
                      <a:pt x="591" y="35"/>
                    </a:lnTo>
                    <a:lnTo>
                      <a:pt x="468" y="186"/>
                    </a:lnTo>
                    <a:lnTo>
                      <a:pt x="462" y="250"/>
                    </a:lnTo>
                    <a:lnTo>
                      <a:pt x="498" y="315"/>
                    </a:lnTo>
                    <a:lnTo>
                      <a:pt x="498" y="373"/>
                    </a:lnTo>
                    <a:lnTo>
                      <a:pt x="462" y="409"/>
                    </a:lnTo>
                    <a:lnTo>
                      <a:pt x="375" y="455"/>
                    </a:lnTo>
                    <a:lnTo>
                      <a:pt x="334" y="467"/>
                    </a:lnTo>
                    <a:lnTo>
                      <a:pt x="315" y="502"/>
                    </a:lnTo>
                    <a:lnTo>
                      <a:pt x="270" y="642"/>
                    </a:lnTo>
                    <a:lnTo>
                      <a:pt x="222" y="771"/>
                    </a:lnTo>
                    <a:lnTo>
                      <a:pt x="164" y="923"/>
                    </a:lnTo>
                    <a:lnTo>
                      <a:pt x="89" y="1052"/>
                    </a:lnTo>
                    <a:lnTo>
                      <a:pt x="59" y="10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a:p>
            </p:txBody>
          </p:sp>
          <p:sp>
            <p:nvSpPr>
              <p:cNvPr id="35853" name="Freeform 10"/>
              <p:cNvSpPr>
                <a:spLocks/>
              </p:cNvSpPr>
              <p:nvPr/>
            </p:nvSpPr>
            <p:spPr bwMode="auto">
              <a:xfrm>
                <a:off x="3504" y="2120"/>
                <a:ext cx="69" cy="190"/>
              </a:xfrm>
              <a:custGeom>
                <a:avLst/>
                <a:gdLst>
                  <a:gd name="T0" fmla="*/ 0 w 347"/>
                  <a:gd name="T1" fmla="*/ 0 h 949"/>
                  <a:gd name="T2" fmla="*/ 0 w 347"/>
                  <a:gd name="T3" fmla="*/ 0 h 949"/>
                  <a:gd name="T4" fmla="*/ 0 w 347"/>
                  <a:gd name="T5" fmla="*/ 0 h 949"/>
                  <a:gd name="T6" fmla="*/ 0 w 347"/>
                  <a:gd name="T7" fmla="*/ 0 h 949"/>
                  <a:gd name="T8" fmla="*/ 0 w 347"/>
                  <a:gd name="T9" fmla="*/ 0 h 949"/>
                  <a:gd name="T10" fmla="*/ 0 w 347"/>
                  <a:gd name="T11" fmla="*/ 0 h 949"/>
                  <a:gd name="T12" fmla="*/ 0 w 347"/>
                  <a:gd name="T13" fmla="*/ 0 h 949"/>
                  <a:gd name="T14" fmla="*/ 0 w 347"/>
                  <a:gd name="T15" fmla="*/ 0 h 949"/>
                  <a:gd name="T16" fmla="*/ 0 w 347"/>
                  <a:gd name="T17" fmla="*/ 0 h 949"/>
                  <a:gd name="T18" fmla="*/ 0 w 347"/>
                  <a:gd name="T19" fmla="*/ 0 h 949"/>
                  <a:gd name="T20" fmla="*/ 0 w 347"/>
                  <a:gd name="T21" fmla="*/ 0 h 949"/>
                  <a:gd name="T22" fmla="*/ 0 w 347"/>
                  <a:gd name="T23" fmla="*/ 0 h 949"/>
                  <a:gd name="T24" fmla="*/ 0 w 347"/>
                  <a:gd name="T25" fmla="*/ 0 h 949"/>
                  <a:gd name="T26" fmla="*/ 0 w 347"/>
                  <a:gd name="T27" fmla="*/ 0 h 949"/>
                  <a:gd name="T28" fmla="*/ 0 w 347"/>
                  <a:gd name="T29" fmla="*/ 0 h 949"/>
                  <a:gd name="T30" fmla="*/ 0 w 347"/>
                  <a:gd name="T31" fmla="*/ 0 h 949"/>
                  <a:gd name="T32" fmla="*/ 0 w 347"/>
                  <a:gd name="T33" fmla="*/ 0 h 949"/>
                  <a:gd name="T34" fmla="*/ 0 w 347"/>
                  <a:gd name="T35" fmla="*/ 0 h 949"/>
                  <a:gd name="T36" fmla="*/ 0 w 347"/>
                  <a:gd name="T37" fmla="*/ 0 h 949"/>
                  <a:gd name="T38" fmla="*/ 0 w 347"/>
                  <a:gd name="T39" fmla="*/ 0 h 949"/>
                  <a:gd name="T40" fmla="*/ 0 w 347"/>
                  <a:gd name="T41" fmla="*/ 0 h 949"/>
                  <a:gd name="T42" fmla="*/ 0 w 347"/>
                  <a:gd name="T43" fmla="*/ 0 h 949"/>
                  <a:gd name="T44" fmla="*/ 0 w 347"/>
                  <a:gd name="T45" fmla="*/ 0 h 949"/>
                  <a:gd name="T46" fmla="*/ 0 w 347"/>
                  <a:gd name="T47" fmla="*/ 0 h 949"/>
                  <a:gd name="T48" fmla="*/ 0 w 347"/>
                  <a:gd name="T49" fmla="*/ 0 h 949"/>
                  <a:gd name="T50" fmla="*/ 0 w 347"/>
                  <a:gd name="T51" fmla="*/ 0 h 949"/>
                  <a:gd name="T52" fmla="*/ 0 w 347"/>
                  <a:gd name="T53" fmla="*/ 0 h 949"/>
                  <a:gd name="T54" fmla="*/ 0 w 347"/>
                  <a:gd name="T55" fmla="*/ 0 h 949"/>
                  <a:gd name="T56" fmla="*/ 0 w 347"/>
                  <a:gd name="T57" fmla="*/ 0 h 949"/>
                  <a:gd name="T58" fmla="*/ 0 w 347"/>
                  <a:gd name="T59" fmla="*/ 0 h 949"/>
                  <a:gd name="T60" fmla="*/ 0 w 347"/>
                  <a:gd name="T61" fmla="*/ 0 h 949"/>
                  <a:gd name="T62" fmla="*/ 0 w 347"/>
                  <a:gd name="T63" fmla="*/ 0 h 949"/>
                  <a:gd name="T64" fmla="*/ 0 w 347"/>
                  <a:gd name="T65" fmla="*/ 0 h 949"/>
                  <a:gd name="T66" fmla="*/ 0 w 347"/>
                  <a:gd name="T67" fmla="*/ 0 h 949"/>
                  <a:gd name="T68" fmla="*/ 0 w 347"/>
                  <a:gd name="T69" fmla="*/ 0 h 949"/>
                  <a:gd name="T70" fmla="*/ 0 w 347"/>
                  <a:gd name="T71" fmla="*/ 0 h 9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7"/>
                  <a:gd name="T109" fmla="*/ 0 h 949"/>
                  <a:gd name="T110" fmla="*/ 347 w 347"/>
                  <a:gd name="T111" fmla="*/ 949 h 9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7" h="949">
                    <a:moveTo>
                      <a:pt x="159" y="75"/>
                    </a:moveTo>
                    <a:lnTo>
                      <a:pt x="223" y="17"/>
                    </a:lnTo>
                    <a:lnTo>
                      <a:pt x="294" y="0"/>
                    </a:lnTo>
                    <a:lnTo>
                      <a:pt x="341" y="17"/>
                    </a:lnTo>
                    <a:lnTo>
                      <a:pt x="347" y="53"/>
                    </a:lnTo>
                    <a:lnTo>
                      <a:pt x="306" y="129"/>
                    </a:lnTo>
                    <a:lnTo>
                      <a:pt x="253" y="129"/>
                    </a:lnTo>
                    <a:lnTo>
                      <a:pt x="200" y="163"/>
                    </a:lnTo>
                    <a:lnTo>
                      <a:pt x="129" y="264"/>
                    </a:lnTo>
                    <a:lnTo>
                      <a:pt x="82" y="375"/>
                    </a:lnTo>
                    <a:lnTo>
                      <a:pt x="82" y="421"/>
                    </a:lnTo>
                    <a:lnTo>
                      <a:pt x="112" y="474"/>
                    </a:lnTo>
                    <a:lnTo>
                      <a:pt x="188" y="521"/>
                    </a:lnTo>
                    <a:lnTo>
                      <a:pt x="259" y="562"/>
                    </a:lnTo>
                    <a:lnTo>
                      <a:pt x="336" y="638"/>
                    </a:lnTo>
                    <a:lnTo>
                      <a:pt x="341" y="702"/>
                    </a:lnTo>
                    <a:lnTo>
                      <a:pt x="270" y="744"/>
                    </a:lnTo>
                    <a:lnTo>
                      <a:pt x="218" y="790"/>
                    </a:lnTo>
                    <a:lnTo>
                      <a:pt x="200" y="831"/>
                    </a:lnTo>
                    <a:lnTo>
                      <a:pt x="212" y="873"/>
                    </a:lnTo>
                    <a:lnTo>
                      <a:pt x="188" y="932"/>
                    </a:lnTo>
                    <a:lnTo>
                      <a:pt x="153" y="949"/>
                    </a:lnTo>
                    <a:lnTo>
                      <a:pt x="135" y="938"/>
                    </a:lnTo>
                    <a:lnTo>
                      <a:pt x="141" y="837"/>
                    </a:lnTo>
                    <a:lnTo>
                      <a:pt x="176" y="767"/>
                    </a:lnTo>
                    <a:lnTo>
                      <a:pt x="242" y="709"/>
                    </a:lnTo>
                    <a:lnTo>
                      <a:pt x="277" y="691"/>
                    </a:lnTo>
                    <a:lnTo>
                      <a:pt x="247" y="603"/>
                    </a:lnTo>
                    <a:lnTo>
                      <a:pt x="195" y="569"/>
                    </a:lnTo>
                    <a:lnTo>
                      <a:pt x="100" y="533"/>
                    </a:lnTo>
                    <a:lnTo>
                      <a:pt x="35" y="481"/>
                    </a:lnTo>
                    <a:lnTo>
                      <a:pt x="0" y="399"/>
                    </a:lnTo>
                    <a:lnTo>
                      <a:pt x="24" y="322"/>
                    </a:lnTo>
                    <a:lnTo>
                      <a:pt x="88" y="204"/>
                    </a:lnTo>
                    <a:lnTo>
                      <a:pt x="141" y="111"/>
                    </a:lnTo>
                    <a:lnTo>
                      <a:pt x="159"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a:p>
            </p:txBody>
          </p:sp>
          <p:sp>
            <p:nvSpPr>
              <p:cNvPr id="35854" name="Freeform 11"/>
              <p:cNvSpPr>
                <a:spLocks/>
              </p:cNvSpPr>
              <p:nvPr/>
            </p:nvSpPr>
            <p:spPr bwMode="auto">
              <a:xfrm>
                <a:off x="3575" y="2105"/>
                <a:ext cx="73" cy="169"/>
              </a:xfrm>
              <a:custGeom>
                <a:avLst/>
                <a:gdLst>
                  <a:gd name="T0" fmla="*/ 0 w 363"/>
                  <a:gd name="T1" fmla="*/ 0 h 849"/>
                  <a:gd name="T2" fmla="*/ 0 w 363"/>
                  <a:gd name="T3" fmla="*/ 0 h 849"/>
                  <a:gd name="T4" fmla="*/ 0 w 363"/>
                  <a:gd name="T5" fmla="*/ 0 h 849"/>
                  <a:gd name="T6" fmla="*/ 0 w 363"/>
                  <a:gd name="T7" fmla="*/ 0 h 849"/>
                  <a:gd name="T8" fmla="*/ 0 w 363"/>
                  <a:gd name="T9" fmla="*/ 0 h 849"/>
                  <a:gd name="T10" fmla="*/ 0 w 363"/>
                  <a:gd name="T11" fmla="*/ 0 h 849"/>
                  <a:gd name="T12" fmla="*/ 0 w 363"/>
                  <a:gd name="T13" fmla="*/ 0 h 849"/>
                  <a:gd name="T14" fmla="*/ 0 w 363"/>
                  <a:gd name="T15" fmla="*/ 0 h 849"/>
                  <a:gd name="T16" fmla="*/ 0 w 363"/>
                  <a:gd name="T17" fmla="*/ 0 h 849"/>
                  <a:gd name="T18" fmla="*/ 0 w 363"/>
                  <a:gd name="T19" fmla="*/ 0 h 849"/>
                  <a:gd name="T20" fmla="*/ 0 w 363"/>
                  <a:gd name="T21" fmla="*/ 0 h 849"/>
                  <a:gd name="T22" fmla="*/ 0 w 363"/>
                  <a:gd name="T23" fmla="*/ 0 h 849"/>
                  <a:gd name="T24" fmla="*/ 0 w 363"/>
                  <a:gd name="T25" fmla="*/ 0 h 849"/>
                  <a:gd name="T26" fmla="*/ 0 w 363"/>
                  <a:gd name="T27" fmla="*/ 0 h 849"/>
                  <a:gd name="T28" fmla="*/ 0 w 363"/>
                  <a:gd name="T29" fmla="*/ 0 h 849"/>
                  <a:gd name="T30" fmla="*/ 0 w 363"/>
                  <a:gd name="T31" fmla="*/ 0 h 849"/>
                  <a:gd name="T32" fmla="*/ 0 w 363"/>
                  <a:gd name="T33" fmla="*/ 0 h 849"/>
                  <a:gd name="T34" fmla="*/ 0 w 363"/>
                  <a:gd name="T35" fmla="*/ 0 h 849"/>
                  <a:gd name="T36" fmla="*/ 0 w 363"/>
                  <a:gd name="T37" fmla="*/ 0 h 849"/>
                  <a:gd name="T38" fmla="*/ 0 w 363"/>
                  <a:gd name="T39" fmla="*/ 0 h 849"/>
                  <a:gd name="T40" fmla="*/ 0 w 363"/>
                  <a:gd name="T41" fmla="*/ 0 h 849"/>
                  <a:gd name="T42" fmla="*/ 0 w 363"/>
                  <a:gd name="T43" fmla="*/ 0 h 849"/>
                  <a:gd name="T44" fmla="*/ 0 w 363"/>
                  <a:gd name="T45" fmla="*/ 0 h 849"/>
                  <a:gd name="T46" fmla="*/ 0 w 363"/>
                  <a:gd name="T47" fmla="*/ 0 h 849"/>
                  <a:gd name="T48" fmla="*/ 0 w 363"/>
                  <a:gd name="T49" fmla="*/ 0 h 849"/>
                  <a:gd name="T50" fmla="*/ 0 w 363"/>
                  <a:gd name="T51" fmla="*/ 0 h 8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3"/>
                  <a:gd name="T79" fmla="*/ 0 h 849"/>
                  <a:gd name="T80" fmla="*/ 363 w 363"/>
                  <a:gd name="T81" fmla="*/ 849 h 8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3" h="849">
                    <a:moveTo>
                      <a:pt x="30" y="35"/>
                    </a:moveTo>
                    <a:lnTo>
                      <a:pt x="88" y="5"/>
                    </a:lnTo>
                    <a:lnTo>
                      <a:pt x="135" y="0"/>
                    </a:lnTo>
                    <a:lnTo>
                      <a:pt x="217" y="52"/>
                    </a:lnTo>
                    <a:lnTo>
                      <a:pt x="264" y="106"/>
                    </a:lnTo>
                    <a:lnTo>
                      <a:pt x="300" y="181"/>
                    </a:lnTo>
                    <a:lnTo>
                      <a:pt x="329" y="280"/>
                    </a:lnTo>
                    <a:lnTo>
                      <a:pt x="359" y="433"/>
                    </a:lnTo>
                    <a:lnTo>
                      <a:pt x="363" y="602"/>
                    </a:lnTo>
                    <a:lnTo>
                      <a:pt x="346" y="714"/>
                    </a:lnTo>
                    <a:lnTo>
                      <a:pt x="318" y="766"/>
                    </a:lnTo>
                    <a:lnTo>
                      <a:pt x="241" y="819"/>
                    </a:lnTo>
                    <a:lnTo>
                      <a:pt x="159" y="849"/>
                    </a:lnTo>
                    <a:lnTo>
                      <a:pt x="107" y="849"/>
                    </a:lnTo>
                    <a:lnTo>
                      <a:pt x="60" y="837"/>
                    </a:lnTo>
                    <a:lnTo>
                      <a:pt x="30" y="766"/>
                    </a:lnTo>
                    <a:lnTo>
                      <a:pt x="19" y="679"/>
                    </a:lnTo>
                    <a:lnTo>
                      <a:pt x="42" y="620"/>
                    </a:lnTo>
                    <a:lnTo>
                      <a:pt x="71" y="568"/>
                    </a:lnTo>
                    <a:lnTo>
                      <a:pt x="65" y="497"/>
                    </a:lnTo>
                    <a:lnTo>
                      <a:pt x="53" y="409"/>
                    </a:lnTo>
                    <a:lnTo>
                      <a:pt x="30" y="321"/>
                    </a:lnTo>
                    <a:lnTo>
                      <a:pt x="0" y="228"/>
                    </a:lnTo>
                    <a:lnTo>
                      <a:pt x="0" y="158"/>
                    </a:lnTo>
                    <a:lnTo>
                      <a:pt x="19" y="82"/>
                    </a:lnTo>
                    <a:lnTo>
                      <a:pt x="3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a:p>
            </p:txBody>
          </p:sp>
          <p:sp>
            <p:nvSpPr>
              <p:cNvPr id="35855" name="Freeform 12"/>
              <p:cNvSpPr>
                <a:spLocks/>
              </p:cNvSpPr>
              <p:nvPr/>
            </p:nvSpPr>
            <p:spPr bwMode="auto">
              <a:xfrm>
                <a:off x="3617" y="2240"/>
                <a:ext cx="95" cy="218"/>
              </a:xfrm>
              <a:custGeom>
                <a:avLst/>
                <a:gdLst>
                  <a:gd name="T0" fmla="*/ 0 w 473"/>
                  <a:gd name="T1" fmla="*/ 0 h 1088"/>
                  <a:gd name="T2" fmla="*/ 0 w 473"/>
                  <a:gd name="T3" fmla="*/ 0 h 1088"/>
                  <a:gd name="T4" fmla="*/ 0 w 473"/>
                  <a:gd name="T5" fmla="*/ 0 h 1088"/>
                  <a:gd name="T6" fmla="*/ 0 w 473"/>
                  <a:gd name="T7" fmla="*/ 0 h 1088"/>
                  <a:gd name="T8" fmla="*/ 0 w 473"/>
                  <a:gd name="T9" fmla="*/ 0 h 1088"/>
                  <a:gd name="T10" fmla="*/ 0 w 473"/>
                  <a:gd name="T11" fmla="*/ 0 h 1088"/>
                  <a:gd name="T12" fmla="*/ 0 w 473"/>
                  <a:gd name="T13" fmla="*/ 0 h 1088"/>
                  <a:gd name="T14" fmla="*/ 0 w 473"/>
                  <a:gd name="T15" fmla="*/ 0 h 1088"/>
                  <a:gd name="T16" fmla="*/ 0 w 473"/>
                  <a:gd name="T17" fmla="*/ 0 h 1088"/>
                  <a:gd name="T18" fmla="*/ 0 w 473"/>
                  <a:gd name="T19" fmla="*/ 0 h 1088"/>
                  <a:gd name="T20" fmla="*/ 0 w 473"/>
                  <a:gd name="T21" fmla="*/ 0 h 1088"/>
                  <a:gd name="T22" fmla="*/ 0 w 473"/>
                  <a:gd name="T23" fmla="*/ 0 h 1088"/>
                  <a:gd name="T24" fmla="*/ 0 w 473"/>
                  <a:gd name="T25" fmla="*/ 0 h 1088"/>
                  <a:gd name="T26" fmla="*/ 0 w 473"/>
                  <a:gd name="T27" fmla="*/ 0 h 1088"/>
                  <a:gd name="T28" fmla="*/ 0 w 473"/>
                  <a:gd name="T29" fmla="*/ 0 h 1088"/>
                  <a:gd name="T30" fmla="*/ 0 w 473"/>
                  <a:gd name="T31" fmla="*/ 0 h 1088"/>
                  <a:gd name="T32" fmla="*/ 0 w 473"/>
                  <a:gd name="T33" fmla="*/ 0 h 1088"/>
                  <a:gd name="T34" fmla="*/ 0 w 473"/>
                  <a:gd name="T35" fmla="*/ 0 h 1088"/>
                  <a:gd name="T36" fmla="*/ 0 w 473"/>
                  <a:gd name="T37" fmla="*/ 0 h 1088"/>
                  <a:gd name="T38" fmla="*/ 0 w 473"/>
                  <a:gd name="T39" fmla="*/ 0 h 1088"/>
                  <a:gd name="T40" fmla="*/ 0 w 473"/>
                  <a:gd name="T41" fmla="*/ 0 h 1088"/>
                  <a:gd name="T42" fmla="*/ 0 w 473"/>
                  <a:gd name="T43" fmla="*/ 0 h 1088"/>
                  <a:gd name="T44" fmla="*/ 0 w 473"/>
                  <a:gd name="T45" fmla="*/ 0 h 1088"/>
                  <a:gd name="T46" fmla="*/ 0 w 473"/>
                  <a:gd name="T47" fmla="*/ 0 h 1088"/>
                  <a:gd name="T48" fmla="*/ 0 w 473"/>
                  <a:gd name="T49" fmla="*/ 0 h 1088"/>
                  <a:gd name="T50" fmla="*/ 0 w 473"/>
                  <a:gd name="T51" fmla="*/ 0 h 1088"/>
                  <a:gd name="T52" fmla="*/ 0 w 473"/>
                  <a:gd name="T53" fmla="*/ 0 h 1088"/>
                  <a:gd name="T54" fmla="*/ 0 w 473"/>
                  <a:gd name="T55" fmla="*/ 0 h 1088"/>
                  <a:gd name="T56" fmla="*/ 0 w 473"/>
                  <a:gd name="T57" fmla="*/ 0 h 1088"/>
                  <a:gd name="T58" fmla="*/ 0 w 473"/>
                  <a:gd name="T59" fmla="*/ 0 h 1088"/>
                  <a:gd name="T60" fmla="*/ 0 w 473"/>
                  <a:gd name="T61" fmla="*/ 0 h 1088"/>
                  <a:gd name="T62" fmla="*/ 0 w 473"/>
                  <a:gd name="T63" fmla="*/ 0 h 1088"/>
                  <a:gd name="T64" fmla="*/ 0 w 473"/>
                  <a:gd name="T65" fmla="*/ 0 h 1088"/>
                  <a:gd name="T66" fmla="*/ 0 w 473"/>
                  <a:gd name="T67" fmla="*/ 0 h 1088"/>
                  <a:gd name="T68" fmla="*/ 0 w 473"/>
                  <a:gd name="T69" fmla="*/ 0 h 1088"/>
                  <a:gd name="T70" fmla="*/ 0 w 473"/>
                  <a:gd name="T71" fmla="*/ 0 h 1088"/>
                  <a:gd name="T72" fmla="*/ 0 w 473"/>
                  <a:gd name="T73" fmla="*/ 0 h 10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3"/>
                  <a:gd name="T112" fmla="*/ 0 h 1088"/>
                  <a:gd name="T113" fmla="*/ 473 w 473"/>
                  <a:gd name="T114" fmla="*/ 1088 h 10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3" h="1088">
                    <a:moveTo>
                      <a:pt x="0" y="94"/>
                    </a:moveTo>
                    <a:lnTo>
                      <a:pt x="0" y="47"/>
                    </a:lnTo>
                    <a:lnTo>
                      <a:pt x="41" y="0"/>
                    </a:lnTo>
                    <a:lnTo>
                      <a:pt x="70" y="17"/>
                    </a:lnTo>
                    <a:lnTo>
                      <a:pt x="211" y="204"/>
                    </a:lnTo>
                    <a:lnTo>
                      <a:pt x="280" y="310"/>
                    </a:lnTo>
                    <a:lnTo>
                      <a:pt x="299" y="404"/>
                    </a:lnTo>
                    <a:lnTo>
                      <a:pt x="304" y="503"/>
                    </a:lnTo>
                    <a:lnTo>
                      <a:pt x="292" y="638"/>
                    </a:lnTo>
                    <a:lnTo>
                      <a:pt x="251" y="784"/>
                    </a:lnTo>
                    <a:lnTo>
                      <a:pt x="211" y="871"/>
                    </a:lnTo>
                    <a:lnTo>
                      <a:pt x="193" y="959"/>
                    </a:lnTo>
                    <a:lnTo>
                      <a:pt x="198" y="1000"/>
                    </a:lnTo>
                    <a:lnTo>
                      <a:pt x="222" y="1012"/>
                    </a:lnTo>
                    <a:lnTo>
                      <a:pt x="362" y="1006"/>
                    </a:lnTo>
                    <a:lnTo>
                      <a:pt x="456" y="1023"/>
                    </a:lnTo>
                    <a:lnTo>
                      <a:pt x="473" y="1047"/>
                    </a:lnTo>
                    <a:lnTo>
                      <a:pt x="473" y="1064"/>
                    </a:lnTo>
                    <a:lnTo>
                      <a:pt x="398" y="1088"/>
                    </a:lnTo>
                    <a:lnTo>
                      <a:pt x="380" y="1082"/>
                    </a:lnTo>
                    <a:lnTo>
                      <a:pt x="316" y="1053"/>
                    </a:lnTo>
                    <a:lnTo>
                      <a:pt x="251" y="1053"/>
                    </a:lnTo>
                    <a:lnTo>
                      <a:pt x="163" y="1053"/>
                    </a:lnTo>
                    <a:lnTo>
                      <a:pt x="134" y="1058"/>
                    </a:lnTo>
                    <a:lnTo>
                      <a:pt x="122" y="1036"/>
                    </a:lnTo>
                    <a:lnTo>
                      <a:pt x="122" y="1000"/>
                    </a:lnTo>
                    <a:lnTo>
                      <a:pt x="152" y="890"/>
                    </a:lnTo>
                    <a:lnTo>
                      <a:pt x="204" y="772"/>
                    </a:lnTo>
                    <a:lnTo>
                      <a:pt x="239" y="655"/>
                    </a:lnTo>
                    <a:lnTo>
                      <a:pt x="245" y="567"/>
                    </a:lnTo>
                    <a:lnTo>
                      <a:pt x="239" y="445"/>
                    </a:lnTo>
                    <a:lnTo>
                      <a:pt x="215" y="374"/>
                    </a:lnTo>
                    <a:lnTo>
                      <a:pt x="157" y="286"/>
                    </a:lnTo>
                    <a:lnTo>
                      <a:pt x="75" y="204"/>
                    </a:lnTo>
                    <a:lnTo>
                      <a:pt x="17" y="157"/>
                    </a:lnTo>
                    <a:lnTo>
                      <a:pt x="0" y="129"/>
                    </a:lnTo>
                    <a:lnTo>
                      <a:pt x="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a:p>
            </p:txBody>
          </p:sp>
          <p:sp>
            <p:nvSpPr>
              <p:cNvPr id="35856" name="Freeform 13"/>
              <p:cNvSpPr>
                <a:spLocks/>
              </p:cNvSpPr>
              <p:nvPr/>
            </p:nvSpPr>
            <p:spPr bwMode="auto">
              <a:xfrm>
                <a:off x="3532" y="2252"/>
                <a:ext cx="79" cy="233"/>
              </a:xfrm>
              <a:custGeom>
                <a:avLst/>
                <a:gdLst>
                  <a:gd name="T0" fmla="*/ 0 w 398"/>
                  <a:gd name="T1" fmla="*/ 0 h 1164"/>
                  <a:gd name="T2" fmla="*/ 0 w 398"/>
                  <a:gd name="T3" fmla="*/ 0 h 1164"/>
                  <a:gd name="T4" fmla="*/ 0 w 398"/>
                  <a:gd name="T5" fmla="*/ 0 h 1164"/>
                  <a:gd name="T6" fmla="*/ 0 w 398"/>
                  <a:gd name="T7" fmla="*/ 0 h 1164"/>
                  <a:gd name="T8" fmla="*/ 0 w 398"/>
                  <a:gd name="T9" fmla="*/ 0 h 1164"/>
                  <a:gd name="T10" fmla="*/ 0 w 398"/>
                  <a:gd name="T11" fmla="*/ 0 h 1164"/>
                  <a:gd name="T12" fmla="*/ 0 w 398"/>
                  <a:gd name="T13" fmla="*/ 0 h 1164"/>
                  <a:gd name="T14" fmla="*/ 0 w 398"/>
                  <a:gd name="T15" fmla="*/ 0 h 1164"/>
                  <a:gd name="T16" fmla="*/ 0 w 398"/>
                  <a:gd name="T17" fmla="*/ 0 h 1164"/>
                  <a:gd name="T18" fmla="*/ 0 w 398"/>
                  <a:gd name="T19" fmla="*/ 0 h 1164"/>
                  <a:gd name="T20" fmla="*/ 0 w 398"/>
                  <a:gd name="T21" fmla="*/ 0 h 1164"/>
                  <a:gd name="T22" fmla="*/ 0 w 398"/>
                  <a:gd name="T23" fmla="*/ 0 h 1164"/>
                  <a:gd name="T24" fmla="*/ 0 w 398"/>
                  <a:gd name="T25" fmla="*/ 0 h 1164"/>
                  <a:gd name="T26" fmla="*/ 0 w 398"/>
                  <a:gd name="T27" fmla="*/ 0 h 1164"/>
                  <a:gd name="T28" fmla="*/ 0 w 398"/>
                  <a:gd name="T29" fmla="*/ 0 h 1164"/>
                  <a:gd name="T30" fmla="*/ 0 w 398"/>
                  <a:gd name="T31" fmla="*/ 0 h 1164"/>
                  <a:gd name="T32" fmla="*/ 0 w 398"/>
                  <a:gd name="T33" fmla="*/ 0 h 1164"/>
                  <a:gd name="T34" fmla="*/ 0 w 398"/>
                  <a:gd name="T35" fmla="*/ 0 h 1164"/>
                  <a:gd name="T36" fmla="*/ 0 w 398"/>
                  <a:gd name="T37" fmla="*/ 0 h 1164"/>
                  <a:gd name="T38" fmla="*/ 0 w 398"/>
                  <a:gd name="T39" fmla="*/ 0 h 1164"/>
                  <a:gd name="T40" fmla="*/ 0 w 398"/>
                  <a:gd name="T41" fmla="*/ 0 h 1164"/>
                  <a:gd name="T42" fmla="*/ 0 w 398"/>
                  <a:gd name="T43" fmla="*/ 0 h 1164"/>
                  <a:gd name="T44" fmla="*/ 0 w 398"/>
                  <a:gd name="T45" fmla="*/ 0 h 1164"/>
                  <a:gd name="T46" fmla="*/ 0 w 398"/>
                  <a:gd name="T47" fmla="*/ 0 h 1164"/>
                  <a:gd name="T48" fmla="*/ 0 w 398"/>
                  <a:gd name="T49" fmla="*/ 0 h 1164"/>
                  <a:gd name="T50" fmla="*/ 0 w 398"/>
                  <a:gd name="T51" fmla="*/ 0 h 1164"/>
                  <a:gd name="T52" fmla="*/ 0 w 398"/>
                  <a:gd name="T53" fmla="*/ 0 h 1164"/>
                  <a:gd name="T54" fmla="*/ 0 w 398"/>
                  <a:gd name="T55" fmla="*/ 0 h 1164"/>
                  <a:gd name="T56" fmla="*/ 0 w 398"/>
                  <a:gd name="T57" fmla="*/ 0 h 1164"/>
                  <a:gd name="T58" fmla="*/ 0 w 398"/>
                  <a:gd name="T59" fmla="*/ 0 h 1164"/>
                  <a:gd name="T60" fmla="*/ 0 w 398"/>
                  <a:gd name="T61" fmla="*/ 0 h 11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98"/>
                  <a:gd name="T94" fmla="*/ 0 h 1164"/>
                  <a:gd name="T95" fmla="*/ 398 w 398"/>
                  <a:gd name="T96" fmla="*/ 1164 h 11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98" h="1164">
                    <a:moveTo>
                      <a:pt x="281" y="29"/>
                    </a:moveTo>
                    <a:lnTo>
                      <a:pt x="316" y="0"/>
                    </a:lnTo>
                    <a:lnTo>
                      <a:pt x="387" y="0"/>
                    </a:lnTo>
                    <a:lnTo>
                      <a:pt x="398" y="35"/>
                    </a:lnTo>
                    <a:lnTo>
                      <a:pt x="387" y="128"/>
                    </a:lnTo>
                    <a:lnTo>
                      <a:pt x="322" y="246"/>
                    </a:lnTo>
                    <a:lnTo>
                      <a:pt x="294" y="373"/>
                    </a:lnTo>
                    <a:lnTo>
                      <a:pt x="281" y="532"/>
                    </a:lnTo>
                    <a:lnTo>
                      <a:pt x="322" y="713"/>
                    </a:lnTo>
                    <a:lnTo>
                      <a:pt x="376" y="889"/>
                    </a:lnTo>
                    <a:lnTo>
                      <a:pt x="381" y="958"/>
                    </a:lnTo>
                    <a:lnTo>
                      <a:pt x="357" y="982"/>
                    </a:lnTo>
                    <a:lnTo>
                      <a:pt x="275" y="982"/>
                    </a:lnTo>
                    <a:lnTo>
                      <a:pt x="193" y="1011"/>
                    </a:lnTo>
                    <a:lnTo>
                      <a:pt x="141" y="1087"/>
                    </a:lnTo>
                    <a:lnTo>
                      <a:pt x="94" y="1158"/>
                    </a:lnTo>
                    <a:lnTo>
                      <a:pt x="71" y="1164"/>
                    </a:lnTo>
                    <a:lnTo>
                      <a:pt x="0" y="1122"/>
                    </a:lnTo>
                    <a:lnTo>
                      <a:pt x="0" y="1093"/>
                    </a:lnTo>
                    <a:lnTo>
                      <a:pt x="94" y="1011"/>
                    </a:lnTo>
                    <a:lnTo>
                      <a:pt x="206" y="958"/>
                    </a:lnTo>
                    <a:lnTo>
                      <a:pt x="294" y="930"/>
                    </a:lnTo>
                    <a:lnTo>
                      <a:pt x="311" y="917"/>
                    </a:lnTo>
                    <a:lnTo>
                      <a:pt x="305" y="865"/>
                    </a:lnTo>
                    <a:lnTo>
                      <a:pt x="275" y="736"/>
                    </a:lnTo>
                    <a:lnTo>
                      <a:pt x="240" y="590"/>
                    </a:lnTo>
                    <a:lnTo>
                      <a:pt x="223" y="515"/>
                    </a:lnTo>
                    <a:lnTo>
                      <a:pt x="217" y="427"/>
                    </a:lnTo>
                    <a:lnTo>
                      <a:pt x="229" y="328"/>
                    </a:lnTo>
                    <a:lnTo>
                      <a:pt x="252" y="164"/>
                    </a:lnTo>
                    <a:lnTo>
                      <a:pt x="28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a:p>
            </p:txBody>
          </p:sp>
        </p:grpSp>
        <p:sp>
          <p:nvSpPr>
            <p:cNvPr id="35849" name="Text Box 14"/>
            <p:cNvSpPr txBox="1">
              <a:spLocks noChangeArrowheads="1"/>
            </p:cNvSpPr>
            <p:nvPr/>
          </p:nvSpPr>
          <p:spPr bwMode="auto">
            <a:xfrm>
              <a:off x="6942318" y="1725989"/>
              <a:ext cx="220168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100000"/>
                </a:lnSpc>
                <a:spcBef>
                  <a:spcPct val="0"/>
                </a:spcBef>
                <a:spcAft>
                  <a:spcPct val="0"/>
                </a:spcAft>
                <a:buClrTx/>
                <a:buFontTx/>
                <a:buNone/>
              </a:pPr>
              <a:r>
                <a:rPr lang="en-US" altLang="ko-KR" sz="1800">
                  <a:latin typeface="Tekton"/>
                  <a:ea typeface="굴림" panose="020B0600000101010101" pitchFamily="50" charset="-127"/>
                </a:rPr>
                <a:t>Scale the z coordinate  in exactly the same way .Technically, this coordinate is not part of the projection. But, we will use this value of z for other purposes</a:t>
              </a:r>
            </a:p>
          </p:txBody>
        </p:sp>
        <p:sp>
          <p:nvSpPr>
            <p:cNvPr id="35850" name="Line 15"/>
            <p:cNvSpPr>
              <a:spLocks noChangeShapeType="1"/>
            </p:cNvSpPr>
            <p:nvPr/>
          </p:nvSpPr>
          <p:spPr bwMode="auto">
            <a:xfrm flipV="1">
              <a:off x="6179990" y="3430586"/>
              <a:ext cx="762328" cy="746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ko-KR" smtClean="0">
                <a:ea typeface="굴림" panose="020B0600000101010101" pitchFamily="50" charset="-127"/>
              </a:rPr>
              <a:t>Orthographic Projection in OpenGL</a:t>
            </a:r>
          </a:p>
        </p:txBody>
      </p:sp>
      <p:sp>
        <p:nvSpPr>
          <p:cNvPr id="37891" name="Rectangle 3"/>
          <p:cNvSpPr>
            <a:spLocks noGrp="1" noChangeArrowheads="1"/>
          </p:cNvSpPr>
          <p:nvPr>
            <p:ph idx="1"/>
          </p:nvPr>
        </p:nvSpPr>
        <p:spPr/>
        <p:txBody>
          <a:bodyPr/>
          <a:lstStyle/>
          <a:p>
            <a:r>
              <a:rPr lang="en-US" altLang="ko-KR" smtClean="0">
                <a:ea typeface="굴림" panose="020B0600000101010101" pitchFamily="50" charset="-127"/>
              </a:rPr>
              <a:t>This matrix is constructed by the following OpenGL call:</a:t>
            </a:r>
          </a:p>
          <a:p>
            <a:pPr>
              <a:buFontTx/>
              <a:buNone/>
            </a:pPr>
            <a:r>
              <a:rPr lang="en-US" altLang="ko-KR" sz="2400" b="0" smtClean="0">
                <a:solidFill>
                  <a:srgbClr val="0000FF"/>
                </a:solidFill>
                <a:ea typeface="굴림" panose="020B0600000101010101" pitchFamily="50" charset="-127"/>
              </a:rPr>
              <a:t>  void glOrtho(double left, double right,</a:t>
            </a:r>
            <a:br>
              <a:rPr lang="en-US" altLang="ko-KR" sz="2400" b="0" smtClean="0">
                <a:solidFill>
                  <a:srgbClr val="0000FF"/>
                </a:solidFill>
                <a:ea typeface="굴림" panose="020B0600000101010101" pitchFamily="50" charset="-127"/>
              </a:rPr>
            </a:br>
            <a:r>
              <a:rPr lang="en-US" altLang="ko-KR" sz="2400" b="0" smtClean="0">
                <a:solidFill>
                  <a:srgbClr val="0000FF"/>
                </a:solidFill>
                <a:ea typeface="굴림" panose="020B0600000101010101" pitchFamily="50" charset="-127"/>
              </a:rPr>
              <a:t>		double bottom, double top, </a:t>
            </a:r>
            <a:br>
              <a:rPr lang="en-US" altLang="ko-KR" sz="2400" b="0" smtClean="0">
                <a:solidFill>
                  <a:srgbClr val="0000FF"/>
                </a:solidFill>
                <a:ea typeface="굴림" panose="020B0600000101010101" pitchFamily="50" charset="-127"/>
              </a:rPr>
            </a:br>
            <a:r>
              <a:rPr lang="en-US" altLang="ko-KR" sz="2400" b="0" smtClean="0">
                <a:solidFill>
                  <a:srgbClr val="0000FF"/>
                </a:solidFill>
                <a:ea typeface="굴림" panose="020B0600000101010101" pitchFamily="50" charset="-127"/>
              </a:rPr>
              <a:t>		double near, double far );</a:t>
            </a:r>
            <a:endParaRPr lang="en-US" altLang="ko-KR" smtClean="0">
              <a:solidFill>
                <a:schemeClr val="tx2"/>
              </a:solidFill>
              <a:ea typeface="굴림" panose="020B0600000101010101" pitchFamily="50" charset="-127"/>
            </a:endParaRPr>
          </a:p>
          <a:p>
            <a:r>
              <a:rPr lang="en-US" altLang="ko-KR" smtClean="0">
                <a:ea typeface="굴림" panose="020B0600000101010101" pitchFamily="50" charset="-127"/>
              </a:rPr>
              <a:t>2D version (another GL utility function):</a:t>
            </a:r>
          </a:p>
          <a:p>
            <a:pPr>
              <a:buFontTx/>
              <a:buNone/>
            </a:pPr>
            <a:r>
              <a:rPr lang="en-US" altLang="ko-KR" sz="2400" smtClean="0">
                <a:solidFill>
                  <a:schemeClr val="tx2"/>
                </a:solidFill>
                <a:ea typeface="굴림" panose="020B0600000101010101" pitchFamily="50" charset="-127"/>
              </a:rPr>
              <a:t>   </a:t>
            </a:r>
            <a:r>
              <a:rPr lang="en-US" altLang="ko-KR" sz="2000" smtClean="0">
                <a:solidFill>
                  <a:srgbClr val="0000FF"/>
                </a:solidFill>
                <a:ea typeface="굴림" panose="020B0600000101010101" pitchFamily="50" charset="-127"/>
              </a:rPr>
              <a:t>void gluOrtho2D( double left, GLdouble right,</a:t>
            </a:r>
            <a:br>
              <a:rPr lang="en-US" altLang="ko-KR" sz="2000" smtClean="0">
                <a:solidFill>
                  <a:srgbClr val="0000FF"/>
                </a:solidFill>
                <a:ea typeface="굴림" panose="020B0600000101010101" pitchFamily="50" charset="-127"/>
              </a:rPr>
            </a:br>
            <a:r>
              <a:rPr lang="en-US" altLang="ko-KR" sz="2000" smtClean="0">
                <a:solidFill>
                  <a:srgbClr val="0000FF"/>
                </a:solidFill>
                <a:ea typeface="굴림" panose="020B0600000101010101" pitchFamily="50" charset="-127"/>
              </a:rPr>
              <a:t>		       double bottom, GLdouble top);</a:t>
            </a:r>
            <a:endParaRPr lang="en-US" altLang="ko-KR" sz="2400" smtClean="0">
              <a:solidFill>
                <a:srgbClr val="0000FF"/>
              </a:solidFill>
              <a:ea typeface="굴림" panose="020B0600000101010101" pitchFamily="50" charset="-127"/>
            </a:endParaRPr>
          </a:p>
          <a:p>
            <a:pPr>
              <a:buFontTx/>
              <a:buNone/>
            </a:pPr>
            <a:r>
              <a:rPr lang="en-US" altLang="ko-KR" sz="2400" smtClean="0">
                <a:ea typeface="굴림" panose="020B0600000101010101" pitchFamily="50" charset="-127"/>
              </a:rPr>
              <a:t>	, which is just a call to glOrtho( ) with near = -1 and far = 1</a:t>
            </a:r>
          </a:p>
          <a:p>
            <a:pPr>
              <a:buFontTx/>
              <a:buNone/>
            </a:pPr>
            <a:endParaRPr lang="en-US" altLang="ko-KR" smtClean="0">
              <a:ea typeface="굴림" panose="020B0600000101010101" pitchFamily="50" charset="-127"/>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ko-KR" smtClean="0">
                <a:ea typeface="굴림" panose="020B0600000101010101" pitchFamily="50" charset="-127"/>
              </a:rPr>
              <a:t>Perspective Projection</a:t>
            </a:r>
          </a:p>
        </p:txBody>
      </p:sp>
      <p:sp>
        <p:nvSpPr>
          <p:cNvPr id="39939" name="Rectangle 3"/>
          <p:cNvSpPr>
            <a:spLocks noGrp="1" noChangeArrowheads="1"/>
          </p:cNvSpPr>
          <p:nvPr>
            <p:ph idx="1"/>
          </p:nvPr>
        </p:nvSpPr>
        <p:spPr>
          <a:xfrm>
            <a:off x="419100" y="1414463"/>
            <a:ext cx="8318500" cy="5067300"/>
          </a:xfrm>
        </p:spPr>
        <p:txBody>
          <a:bodyPr/>
          <a:lstStyle/>
          <a:p>
            <a:r>
              <a:rPr lang="en-US" altLang="ko-KR" sz="2000" smtClean="0">
                <a:ea typeface="굴림" panose="020B0600000101010101" pitchFamily="50" charset="-127"/>
              </a:rPr>
              <a:t>Artists (Donatello, Brunelleschi, Durer, and Da Vinci) during the renaissance discovered the importance of perspective for making images appear realistic</a:t>
            </a:r>
          </a:p>
          <a:p>
            <a:r>
              <a:rPr lang="en-US" altLang="ko-KR" sz="2000" smtClean="0">
                <a:ea typeface="굴림" panose="020B0600000101010101" pitchFamily="50" charset="-127"/>
              </a:rPr>
              <a:t>Perspective causes objects nearer to the viewer to appear larger than the same object would appear farther away</a:t>
            </a:r>
          </a:p>
          <a:p>
            <a:r>
              <a:rPr lang="en-US" altLang="ko-KR" sz="2000" smtClean="0">
                <a:ea typeface="굴림" panose="020B0600000101010101" pitchFamily="50" charset="-127"/>
              </a:rPr>
              <a:t>Homogenous coordinates allow perspective projections using linear operators</a:t>
            </a:r>
          </a:p>
          <a:p>
            <a:endParaRPr lang="en-US" altLang="ko-KR" sz="2000" smtClean="0">
              <a:ea typeface="굴림" panose="020B0600000101010101" pitchFamily="50" charset="-127"/>
            </a:endParaRPr>
          </a:p>
        </p:txBody>
      </p:sp>
      <p:pic>
        <p:nvPicPr>
          <p:cNvPr id="399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725" y="3802063"/>
            <a:ext cx="4751388"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ko-KR" smtClean="0">
                <a:ea typeface="굴림" panose="020B0600000101010101" pitchFamily="50" charset="-127"/>
              </a:rPr>
              <a:t>Class Objectives (Ch. 7)</a:t>
            </a:r>
            <a:endParaRPr lang="ko-KR" altLang="en-US" smtClean="0">
              <a:ea typeface="굴림" panose="020B0600000101010101" pitchFamily="50" charset="-127"/>
            </a:endParaRPr>
          </a:p>
        </p:txBody>
      </p:sp>
      <p:sp>
        <p:nvSpPr>
          <p:cNvPr id="5123" name="Content Placeholder 2"/>
          <p:cNvSpPr>
            <a:spLocks noGrp="1"/>
          </p:cNvSpPr>
          <p:nvPr>
            <p:ph idx="1"/>
          </p:nvPr>
        </p:nvSpPr>
        <p:spPr/>
        <p:txBody>
          <a:bodyPr/>
          <a:lstStyle/>
          <a:p>
            <a:r>
              <a:rPr lang="en-US" altLang="ko-KR" smtClean="0">
                <a:ea typeface="굴림" panose="020B0600000101010101" pitchFamily="50" charset="-127"/>
              </a:rPr>
              <a:t>Know camera setup parameters</a:t>
            </a:r>
          </a:p>
          <a:p>
            <a:r>
              <a:rPr lang="en-US" altLang="ko-KR" smtClean="0">
                <a:ea typeface="굴림" panose="020B0600000101010101" pitchFamily="50" charset="-127"/>
              </a:rPr>
              <a:t>Understand viewing and projection processes</a:t>
            </a:r>
          </a:p>
          <a:p>
            <a:endParaRPr lang="ko-KR" altLang="en-US" smtClean="0">
              <a:ea typeface="굴림" panose="020B0600000101010101" pitchFamily="50" charset="-127"/>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ko-KR" smtClean="0">
                <a:ea typeface="굴림" panose="020B0600000101010101" pitchFamily="50" charset="-127"/>
              </a:rPr>
              <a:t>Signs of Perspective</a:t>
            </a:r>
          </a:p>
        </p:txBody>
      </p:sp>
      <p:sp>
        <p:nvSpPr>
          <p:cNvPr id="41987" name="Rectangle 3"/>
          <p:cNvSpPr>
            <a:spLocks noGrp="1" noChangeArrowheads="1"/>
          </p:cNvSpPr>
          <p:nvPr>
            <p:ph type="body" idx="1"/>
          </p:nvPr>
        </p:nvSpPr>
        <p:spPr/>
        <p:txBody>
          <a:bodyPr/>
          <a:lstStyle/>
          <a:p>
            <a:r>
              <a:rPr lang="en-US" altLang="ko-KR" smtClean="0">
                <a:ea typeface="굴림" panose="020B0600000101010101" pitchFamily="50" charset="-127"/>
              </a:rPr>
              <a:t>Lines in projective space always intersect at a point</a:t>
            </a:r>
          </a:p>
          <a:p>
            <a:endParaRPr lang="en-US" altLang="ko-KR" smtClean="0">
              <a:ea typeface="굴림" panose="020B0600000101010101" pitchFamily="50" charset="-127"/>
            </a:endParaRPr>
          </a:p>
        </p:txBody>
      </p:sp>
      <p:pic>
        <p:nvPicPr>
          <p:cNvPr id="41988" name="Picture 4" descr="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71800"/>
            <a:ext cx="75326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Perspective Projection for a Pinhole Camera</a:t>
            </a:r>
            <a:endParaRPr lang="ko-KR" altLang="en-US" dirty="0"/>
          </a:p>
        </p:txBody>
      </p:sp>
      <p:cxnSp>
        <p:nvCxnSpPr>
          <p:cNvPr id="5" name="Straight Connector 4"/>
          <p:cNvCxnSpPr/>
          <p:nvPr/>
        </p:nvCxnSpPr>
        <p:spPr bwMode="auto">
          <a:xfrm>
            <a:off x="1219200" y="3851564"/>
            <a:ext cx="6234545" cy="0"/>
          </a:xfrm>
          <a:prstGeom prst="line">
            <a:avLst/>
          </a:prstGeom>
          <a:noFill/>
          <a:ln w="6350" cap="flat" cmpd="sng" algn="ctr">
            <a:solidFill>
              <a:schemeClr val="tx1"/>
            </a:solidFill>
            <a:prstDash val="solid"/>
            <a:round/>
            <a:headEnd type="none" w="med" len="med"/>
            <a:tailEnd type="arrow"/>
          </a:ln>
          <a:effectLst/>
        </p:spPr>
      </p:cxnSp>
      <p:cxnSp>
        <p:nvCxnSpPr>
          <p:cNvPr id="6" name="Straight Connector 5"/>
          <p:cNvCxnSpPr/>
          <p:nvPr/>
        </p:nvCxnSpPr>
        <p:spPr bwMode="auto">
          <a:xfrm flipV="1">
            <a:off x="1482436" y="2369975"/>
            <a:ext cx="5028675" cy="2077335"/>
          </a:xfrm>
          <a:prstGeom prst="line">
            <a:avLst/>
          </a:prstGeom>
          <a:noFill/>
          <a:ln w="6350" cap="flat" cmpd="sng" algn="ctr">
            <a:solidFill>
              <a:srgbClr val="0000FF"/>
            </a:solidFill>
            <a:prstDash val="solid"/>
            <a:round/>
            <a:headEnd type="triangle" w="med" len="med"/>
            <a:tailEnd type="none"/>
          </a:ln>
          <a:effectLst/>
        </p:spPr>
      </p:cxnSp>
      <p:cxnSp>
        <p:nvCxnSpPr>
          <p:cNvPr id="10" name="Straight Connector 9"/>
          <p:cNvCxnSpPr/>
          <p:nvPr/>
        </p:nvCxnSpPr>
        <p:spPr bwMode="auto">
          <a:xfrm flipH="1" flipV="1">
            <a:off x="4008184" y="2306706"/>
            <a:ext cx="10705" cy="2866044"/>
          </a:xfrm>
          <a:prstGeom prst="line">
            <a:avLst/>
          </a:prstGeom>
          <a:noFill/>
          <a:ln w="6350" cap="flat" cmpd="sng" algn="ctr">
            <a:solidFill>
              <a:schemeClr val="tx1"/>
            </a:solidFill>
            <a:prstDash val="solid"/>
            <a:round/>
            <a:headEnd type="none" w="med" len="med"/>
            <a:tailEnd type="none"/>
          </a:ln>
          <a:effectLst/>
        </p:spPr>
      </p:cxnSp>
      <p:sp>
        <p:nvSpPr>
          <p:cNvPr id="15" name="TextBox 14"/>
          <p:cNvSpPr txBox="1"/>
          <p:nvPr/>
        </p:nvSpPr>
        <p:spPr>
          <a:xfrm>
            <a:off x="3140538" y="1868405"/>
            <a:ext cx="1767663" cy="461665"/>
          </a:xfrm>
          <a:prstGeom prst="rect">
            <a:avLst/>
          </a:prstGeom>
          <a:noFill/>
        </p:spPr>
        <p:txBody>
          <a:bodyPr wrap="none" rtlCol="0">
            <a:spAutoFit/>
          </a:bodyPr>
          <a:lstStyle/>
          <a:p>
            <a:r>
              <a:rPr lang="en-US" altLang="ko-KR" dirty="0" smtClean="0"/>
              <a:t>View plane</a:t>
            </a:r>
            <a:endParaRPr lang="ko-KR" altLang="en-US" dirty="0"/>
          </a:p>
        </p:txBody>
      </p:sp>
      <p:cxnSp>
        <p:nvCxnSpPr>
          <p:cNvPr id="17" name="Straight Connector 16"/>
          <p:cNvCxnSpPr/>
          <p:nvPr/>
        </p:nvCxnSpPr>
        <p:spPr bwMode="auto">
          <a:xfrm flipV="1">
            <a:off x="6490791" y="2458720"/>
            <a:ext cx="0" cy="1341124"/>
          </a:xfrm>
          <a:prstGeom prst="line">
            <a:avLst/>
          </a:prstGeom>
          <a:noFill/>
          <a:ln w="6350" cap="flat" cmpd="sng" algn="ctr">
            <a:solidFill>
              <a:schemeClr val="tx1"/>
            </a:solidFill>
            <a:prstDash val="solid"/>
            <a:round/>
            <a:headEnd type="arrow" w="med" len="med"/>
            <a:tailEnd type="arrow"/>
          </a:ln>
          <a:effectLst/>
        </p:spPr>
      </p:cxnSp>
      <p:sp>
        <p:nvSpPr>
          <p:cNvPr id="21" name="Oval 20"/>
          <p:cNvSpPr/>
          <p:nvPr/>
        </p:nvSpPr>
        <p:spPr bwMode="auto">
          <a:xfrm>
            <a:off x="2857500" y="3789684"/>
            <a:ext cx="137160" cy="124692"/>
          </a:xfrm>
          <a:prstGeom prst="ellipse">
            <a:avLst/>
          </a:prstGeom>
          <a:solidFill>
            <a:schemeClr val="tx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2400" b="1" i="0" u="none" strike="noStrike" cap="none" normalizeH="0" baseline="0" smtClean="0">
              <a:ln>
                <a:noFill/>
              </a:ln>
              <a:solidFill>
                <a:schemeClr val="tx1"/>
              </a:solidFill>
              <a:effectLst/>
              <a:latin typeface="Arial" charset="0"/>
            </a:endParaRPr>
          </a:p>
        </p:txBody>
      </p:sp>
      <p:cxnSp>
        <p:nvCxnSpPr>
          <p:cNvPr id="22" name="Straight Connector 21"/>
          <p:cNvCxnSpPr/>
          <p:nvPr/>
        </p:nvCxnSpPr>
        <p:spPr bwMode="auto">
          <a:xfrm>
            <a:off x="2878910" y="4003964"/>
            <a:ext cx="1060694" cy="0"/>
          </a:xfrm>
          <a:prstGeom prst="line">
            <a:avLst/>
          </a:prstGeom>
          <a:noFill/>
          <a:ln w="6350" cap="flat" cmpd="sng" algn="ctr">
            <a:solidFill>
              <a:schemeClr val="tx1"/>
            </a:solidFill>
            <a:prstDash val="solid"/>
            <a:round/>
            <a:headEnd type="arrow" w="med" len="med"/>
            <a:tailEnd type="arrow"/>
          </a:ln>
          <a:effectLst/>
        </p:spPr>
      </p:cxnSp>
      <p:cxnSp>
        <p:nvCxnSpPr>
          <p:cNvPr id="26" name="Straight Connector 25"/>
          <p:cNvCxnSpPr/>
          <p:nvPr/>
        </p:nvCxnSpPr>
        <p:spPr bwMode="auto">
          <a:xfrm>
            <a:off x="2878910" y="4353135"/>
            <a:ext cx="3632201" cy="0"/>
          </a:xfrm>
          <a:prstGeom prst="line">
            <a:avLst/>
          </a:prstGeom>
          <a:noFill/>
          <a:ln w="6350" cap="flat" cmpd="sng" algn="ctr">
            <a:solidFill>
              <a:schemeClr val="tx1"/>
            </a:solidFill>
            <a:prstDash val="solid"/>
            <a:round/>
            <a:headEnd type="arrow" w="med" len="med"/>
            <a:tailEnd type="arrow"/>
          </a:ln>
          <a:effectLst/>
        </p:spPr>
      </p:cxnSp>
      <mc:AlternateContent xmlns:mc="http://schemas.openxmlformats.org/markup-compatibility/2006">
        <mc:Choice xmlns:a14="http://schemas.microsoft.com/office/drawing/2010/main" Requires="a14">
          <p:sp>
            <p:nvSpPr>
              <p:cNvPr id="28" name="TextBox 27"/>
              <p:cNvSpPr txBox="1"/>
              <p:nvPr/>
            </p:nvSpPr>
            <p:spPr>
              <a:xfrm>
                <a:off x="3130662" y="3900476"/>
                <a:ext cx="468397"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𝒅</m:t>
                      </m:r>
                    </m:oMath>
                  </m:oMathPara>
                </a14:m>
                <a:endParaRPr lang="ko-KR" altLang="en-US" dirty="0"/>
              </a:p>
            </p:txBody>
          </p:sp>
        </mc:Choice>
        <mc:Fallback>
          <p:sp>
            <p:nvSpPr>
              <p:cNvPr id="28" name="TextBox 27"/>
              <p:cNvSpPr txBox="1">
                <a:spLocks noRot="1" noChangeAspect="1" noMove="1" noResize="1" noEditPoints="1" noAdjustHandles="1" noChangeArrowheads="1" noChangeShapeType="1" noTextEdit="1"/>
              </p:cNvSpPr>
              <p:nvPr/>
            </p:nvSpPr>
            <p:spPr>
              <a:xfrm>
                <a:off x="3130662" y="3900476"/>
                <a:ext cx="468397" cy="461665"/>
              </a:xfrm>
              <a:prstGeom prst="rect">
                <a:avLst/>
              </a:prstGeom>
              <a:blipFill>
                <a:blip r:embed="rId2"/>
                <a:stretch>
                  <a:fillRect/>
                </a:stretch>
              </a:blipFill>
            </p:spPr>
            <p:txBody>
              <a:bodyPr/>
              <a:lstStyle/>
              <a:p>
                <a:r>
                  <a:rPr lang="ko-KR" altLang="en-US">
                    <a:noFill/>
                  </a:rPr>
                  <a:t> </a:t>
                </a:r>
              </a:p>
            </p:txBody>
          </p:sp>
        </mc:Fallback>
      </mc:AlternateContent>
      <p:sp>
        <p:nvSpPr>
          <p:cNvPr id="31" name="Oval 30"/>
          <p:cNvSpPr/>
          <p:nvPr/>
        </p:nvSpPr>
        <p:spPr bwMode="auto">
          <a:xfrm>
            <a:off x="6445247" y="2306706"/>
            <a:ext cx="137160" cy="124692"/>
          </a:xfrm>
          <a:prstGeom prst="ellipse">
            <a:avLst/>
          </a:prstGeom>
          <a:solidFill>
            <a:schemeClr val="tx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2400" b="1" i="0" u="none" strike="noStrike" cap="none" normalizeH="0" baseline="0" smtClean="0">
              <a:ln>
                <a:noFill/>
              </a:ln>
              <a:solidFill>
                <a:schemeClr val="tx1"/>
              </a:solidFill>
              <a:effectLst/>
              <a:latin typeface="Arial" charset="0"/>
            </a:endParaRPr>
          </a:p>
        </p:txBody>
      </p:sp>
      <p:sp>
        <p:nvSpPr>
          <p:cNvPr id="35" name="Oval 34"/>
          <p:cNvSpPr/>
          <p:nvPr/>
        </p:nvSpPr>
        <p:spPr bwMode="auto">
          <a:xfrm>
            <a:off x="3939604" y="3345719"/>
            <a:ext cx="137160" cy="124692"/>
          </a:xfrm>
          <a:prstGeom prst="ellipse">
            <a:avLst/>
          </a:prstGeom>
          <a:solidFill>
            <a:schemeClr val="tx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2400" b="1" i="0" u="none" strike="noStrike" cap="none" normalizeH="0" baseline="0" smtClean="0">
              <a:ln>
                <a:noFill/>
              </a:ln>
              <a:solidFill>
                <a:schemeClr val="tx1"/>
              </a:solidFill>
              <a:effectLst/>
              <a:latin typeface="Arial" charset="0"/>
            </a:endParaRPr>
          </a:p>
        </p:txBody>
      </p:sp>
      <p:cxnSp>
        <p:nvCxnSpPr>
          <p:cNvPr id="37" name="Straight Connector 36"/>
          <p:cNvCxnSpPr/>
          <p:nvPr/>
        </p:nvCxnSpPr>
        <p:spPr bwMode="auto">
          <a:xfrm flipH="1" flipV="1">
            <a:off x="2078939" y="2306706"/>
            <a:ext cx="10705" cy="2866044"/>
          </a:xfrm>
          <a:prstGeom prst="line">
            <a:avLst/>
          </a:prstGeom>
          <a:noFill/>
          <a:ln w="6350" cap="flat" cmpd="sng" algn="ctr">
            <a:solidFill>
              <a:schemeClr val="tx1"/>
            </a:solidFill>
            <a:prstDash val="solid"/>
            <a:round/>
            <a:headEnd type="none" w="med" len="med"/>
            <a:tailEnd type="none"/>
          </a:ln>
          <a:effectLst/>
        </p:spPr>
      </p:cxnSp>
      <p:sp>
        <p:nvSpPr>
          <p:cNvPr id="38" name="TextBox 37"/>
          <p:cNvSpPr txBox="1"/>
          <p:nvPr/>
        </p:nvSpPr>
        <p:spPr>
          <a:xfrm>
            <a:off x="367043" y="1892125"/>
            <a:ext cx="2169184" cy="830997"/>
          </a:xfrm>
          <a:prstGeom prst="rect">
            <a:avLst/>
          </a:prstGeom>
          <a:noFill/>
        </p:spPr>
        <p:txBody>
          <a:bodyPr wrap="none" rtlCol="0">
            <a:spAutoFit/>
          </a:bodyPr>
          <a:lstStyle/>
          <a:p>
            <a:pPr algn="ctr"/>
            <a:r>
              <a:rPr lang="en-US" altLang="ko-KR" dirty="0" smtClean="0"/>
              <a:t>Image sensor</a:t>
            </a:r>
          </a:p>
          <a:p>
            <a:pPr algn="ctr"/>
            <a:r>
              <a:rPr lang="en-US" altLang="ko-KR" dirty="0" smtClean="0"/>
              <a:t>plane</a:t>
            </a:r>
            <a:endParaRPr lang="ko-KR" altLang="en-US" dirty="0"/>
          </a:p>
        </p:txBody>
      </p:sp>
      <p:cxnSp>
        <p:nvCxnSpPr>
          <p:cNvPr id="42" name="Straight Connector 41"/>
          <p:cNvCxnSpPr/>
          <p:nvPr/>
        </p:nvCxnSpPr>
        <p:spPr bwMode="auto">
          <a:xfrm flipH="1" flipV="1">
            <a:off x="4108862" y="3384158"/>
            <a:ext cx="6002" cy="465714"/>
          </a:xfrm>
          <a:prstGeom prst="line">
            <a:avLst/>
          </a:prstGeom>
          <a:noFill/>
          <a:ln w="6350" cap="flat" cmpd="sng" algn="ctr">
            <a:solidFill>
              <a:schemeClr val="tx1"/>
            </a:solidFill>
            <a:prstDash val="solid"/>
            <a:round/>
            <a:headEnd type="arrow" w="med" len="med"/>
            <a:tailEnd type="arrow"/>
          </a:ln>
          <a:effectLst/>
        </p:spPr>
      </p:cxnSp>
      <p:sp>
        <p:nvSpPr>
          <p:cNvPr id="45" name="Smiley Face 44"/>
          <p:cNvSpPr/>
          <p:nvPr/>
        </p:nvSpPr>
        <p:spPr bwMode="auto">
          <a:xfrm>
            <a:off x="6932781" y="2600343"/>
            <a:ext cx="898634" cy="905167"/>
          </a:xfrm>
          <a:prstGeom prst="smileyFac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2400" b="1" i="0" u="none" strike="noStrike" cap="none" normalizeH="0" baseline="0" smtClean="0">
              <a:ln>
                <a:noFill/>
              </a:ln>
              <a:solidFill>
                <a:schemeClr val="tx1"/>
              </a:solidFill>
              <a:effectLst/>
              <a:latin typeface="Arial" charset="0"/>
            </a:endParaRPr>
          </a:p>
        </p:txBody>
      </p:sp>
      <p:sp>
        <p:nvSpPr>
          <p:cNvPr id="46" name="Smiley Face 45"/>
          <p:cNvSpPr/>
          <p:nvPr/>
        </p:nvSpPr>
        <p:spPr bwMode="auto">
          <a:xfrm>
            <a:off x="4496236" y="3371251"/>
            <a:ext cx="333656" cy="327914"/>
          </a:xfrm>
          <a:prstGeom prst="smileyF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2400" b="1" i="0" u="none" strike="noStrike" cap="none" normalizeH="0" baseline="0" smtClean="0">
              <a:ln>
                <a:noFill/>
              </a:ln>
              <a:solidFill>
                <a:schemeClr val="tx1"/>
              </a:solidFill>
              <a:effectLst/>
              <a:latin typeface="Arial" charset="0"/>
            </a:endParaRPr>
          </a:p>
        </p:txBody>
      </p:sp>
      <p:sp>
        <p:nvSpPr>
          <p:cNvPr id="48" name="Smiley Face 47"/>
          <p:cNvSpPr/>
          <p:nvPr/>
        </p:nvSpPr>
        <p:spPr bwMode="auto">
          <a:xfrm rot="10800000">
            <a:off x="1709270" y="3903905"/>
            <a:ext cx="279791" cy="293714"/>
          </a:xfrm>
          <a:prstGeom prst="smileyF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2400" b="1" i="0" u="none" strike="noStrike" cap="none" normalizeH="0" baseline="0" smtClean="0">
              <a:ln>
                <a:noFill/>
              </a:ln>
              <a:solidFill>
                <a:schemeClr val="tx1"/>
              </a:solidFill>
              <a:effectLst/>
              <a:latin typeface="Arial" charset="0"/>
            </a:endParaRPr>
          </a:p>
        </p:txBody>
      </p:sp>
      <mc:AlternateContent xmlns:mc="http://schemas.openxmlformats.org/markup-compatibility/2006">
        <mc:Choice xmlns:a14="http://schemas.microsoft.com/office/drawing/2010/main" Requires="a14">
          <p:sp>
            <p:nvSpPr>
              <p:cNvPr id="51" name="TextBox 50"/>
              <p:cNvSpPr txBox="1"/>
              <p:nvPr/>
            </p:nvSpPr>
            <p:spPr>
              <a:xfrm>
                <a:off x="3958292" y="3765916"/>
                <a:ext cx="617412"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altLang="ko-KR" b="1" i="1" smtClean="0">
                              <a:latin typeface="Cambria Math" panose="02040503050406030204" pitchFamily="18" charset="0"/>
                            </a:rPr>
                          </m:ctrlPr>
                        </m:sSubPr>
                        <m:e>
                          <m:r>
                            <a:rPr lang="en-US" altLang="ko-KR" b="1" i="1" smtClean="0">
                              <a:latin typeface="Cambria Math" panose="02040503050406030204" pitchFamily="18" charset="0"/>
                            </a:rPr>
                            <m:t>𝒑</m:t>
                          </m:r>
                        </m:e>
                        <m:sub>
                          <m:r>
                            <a:rPr lang="en-US" altLang="ko-KR" b="1" i="1" smtClean="0">
                              <a:latin typeface="Cambria Math" panose="02040503050406030204" pitchFamily="18" charset="0"/>
                            </a:rPr>
                            <m:t>𝒅</m:t>
                          </m:r>
                        </m:sub>
                      </m:sSub>
                    </m:oMath>
                  </m:oMathPara>
                </a14:m>
                <a:endParaRPr lang="ko-KR" altLang="en-US" dirty="0"/>
              </a:p>
            </p:txBody>
          </p:sp>
        </mc:Choice>
        <mc:Fallback>
          <p:sp>
            <p:nvSpPr>
              <p:cNvPr id="51" name="TextBox 50"/>
              <p:cNvSpPr txBox="1">
                <a:spLocks noRot="1" noChangeAspect="1" noMove="1" noResize="1" noEditPoints="1" noAdjustHandles="1" noChangeArrowheads="1" noChangeShapeType="1" noTextEdit="1"/>
              </p:cNvSpPr>
              <p:nvPr/>
            </p:nvSpPr>
            <p:spPr>
              <a:xfrm>
                <a:off x="3958292" y="3765916"/>
                <a:ext cx="617412" cy="461665"/>
              </a:xfrm>
              <a:prstGeom prst="rect">
                <a:avLst/>
              </a:prstGeom>
              <a:blipFill>
                <a:blip r:embed="rId3"/>
                <a:stretch>
                  <a:fillRect b="-13158"/>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52" name="TextBox 51"/>
              <p:cNvSpPr txBox="1"/>
              <p:nvPr/>
            </p:nvSpPr>
            <p:spPr>
              <a:xfrm>
                <a:off x="6236859" y="3759315"/>
                <a:ext cx="588559"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altLang="ko-KR" b="1" i="1" smtClean="0">
                              <a:latin typeface="Cambria Math" panose="02040503050406030204" pitchFamily="18" charset="0"/>
                            </a:rPr>
                          </m:ctrlPr>
                        </m:sSubPr>
                        <m:e>
                          <m:r>
                            <a:rPr lang="en-US" altLang="ko-KR" b="1" i="1" smtClean="0">
                              <a:latin typeface="Cambria Math" panose="02040503050406030204" pitchFamily="18" charset="0"/>
                            </a:rPr>
                            <m:t>𝒑</m:t>
                          </m:r>
                        </m:e>
                        <m:sub>
                          <m:r>
                            <a:rPr lang="en-US" altLang="ko-KR" b="1" i="1" smtClean="0">
                              <a:latin typeface="Cambria Math" panose="02040503050406030204" pitchFamily="18" charset="0"/>
                            </a:rPr>
                            <m:t>𝒛</m:t>
                          </m:r>
                        </m:sub>
                      </m:sSub>
                    </m:oMath>
                  </m:oMathPara>
                </a14:m>
                <a:endParaRPr lang="ko-KR" altLang="en-US" dirty="0"/>
              </a:p>
            </p:txBody>
          </p:sp>
        </mc:Choice>
        <mc:Fallback>
          <p:sp>
            <p:nvSpPr>
              <p:cNvPr id="52" name="TextBox 51"/>
              <p:cNvSpPr txBox="1">
                <a:spLocks noRot="1" noChangeAspect="1" noMove="1" noResize="1" noEditPoints="1" noAdjustHandles="1" noChangeArrowheads="1" noChangeShapeType="1" noTextEdit="1"/>
              </p:cNvSpPr>
              <p:nvPr/>
            </p:nvSpPr>
            <p:spPr>
              <a:xfrm>
                <a:off x="6236859" y="3759315"/>
                <a:ext cx="588559" cy="461665"/>
              </a:xfrm>
              <a:prstGeom prst="rect">
                <a:avLst/>
              </a:prstGeom>
              <a:blipFill>
                <a:blip r:embed="rId4"/>
                <a:stretch>
                  <a:fillRect b="-14667"/>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53" name="TextBox 52"/>
              <p:cNvSpPr txBox="1"/>
              <p:nvPr/>
            </p:nvSpPr>
            <p:spPr>
              <a:xfrm>
                <a:off x="6499440" y="2835388"/>
                <a:ext cx="453970"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𝒚</m:t>
                      </m:r>
                    </m:oMath>
                  </m:oMathPara>
                </a14:m>
                <a:endParaRPr lang="ko-KR" altLang="en-US" i="1" dirty="0"/>
              </a:p>
            </p:txBody>
          </p:sp>
        </mc:Choice>
        <mc:Fallback>
          <p:sp>
            <p:nvSpPr>
              <p:cNvPr id="53" name="TextBox 52"/>
              <p:cNvSpPr txBox="1">
                <a:spLocks noRot="1" noChangeAspect="1" noMove="1" noResize="1" noEditPoints="1" noAdjustHandles="1" noChangeArrowheads="1" noChangeShapeType="1" noTextEdit="1"/>
              </p:cNvSpPr>
              <p:nvPr/>
            </p:nvSpPr>
            <p:spPr>
              <a:xfrm>
                <a:off x="6499440" y="2835388"/>
                <a:ext cx="453970" cy="461665"/>
              </a:xfrm>
              <a:prstGeom prst="rect">
                <a:avLst/>
              </a:prstGeom>
              <a:blipFill>
                <a:blip r:embed="rId5"/>
                <a:stretch>
                  <a:fillRect b="-13158"/>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55" name="TextBox 54"/>
              <p:cNvSpPr txBox="1"/>
              <p:nvPr/>
            </p:nvSpPr>
            <p:spPr>
              <a:xfrm>
                <a:off x="6444487" y="1794907"/>
                <a:ext cx="460382"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𝒑</m:t>
                      </m:r>
                    </m:oMath>
                  </m:oMathPara>
                </a14:m>
                <a:endParaRPr lang="ko-KR" altLang="en-US" dirty="0"/>
              </a:p>
            </p:txBody>
          </p:sp>
        </mc:Choice>
        <mc:Fallback>
          <p:sp>
            <p:nvSpPr>
              <p:cNvPr id="55" name="TextBox 54"/>
              <p:cNvSpPr txBox="1">
                <a:spLocks noRot="1" noChangeAspect="1" noMove="1" noResize="1" noEditPoints="1" noAdjustHandles="1" noChangeArrowheads="1" noChangeShapeType="1" noTextEdit="1"/>
              </p:cNvSpPr>
              <p:nvPr/>
            </p:nvSpPr>
            <p:spPr>
              <a:xfrm>
                <a:off x="6444487" y="1794907"/>
                <a:ext cx="460382" cy="461665"/>
              </a:xfrm>
              <a:prstGeom prst="rect">
                <a:avLst/>
              </a:prstGeom>
              <a:blipFill>
                <a:blip r:embed="rId6"/>
                <a:stretch>
                  <a:fillRect b="-13158"/>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56" name="TextBox 55"/>
              <p:cNvSpPr txBox="1"/>
              <p:nvPr/>
            </p:nvSpPr>
            <p:spPr>
              <a:xfrm>
                <a:off x="3939604" y="2770392"/>
                <a:ext cx="540533"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𝒑</m:t>
                      </m:r>
                      <m:r>
                        <a:rPr lang="en-US" altLang="ko-KR" b="1" i="1" smtClean="0">
                          <a:latin typeface="Cambria Math" panose="02040503050406030204" pitchFamily="18" charset="0"/>
                        </a:rPr>
                        <m:t>′</m:t>
                      </m:r>
                    </m:oMath>
                  </m:oMathPara>
                </a14:m>
                <a:endParaRPr lang="ko-KR" altLang="en-US" dirty="0"/>
              </a:p>
            </p:txBody>
          </p:sp>
        </mc:Choice>
        <mc:Fallback>
          <p:sp>
            <p:nvSpPr>
              <p:cNvPr id="56" name="TextBox 55"/>
              <p:cNvSpPr txBox="1">
                <a:spLocks noRot="1" noChangeAspect="1" noMove="1" noResize="1" noEditPoints="1" noAdjustHandles="1" noChangeArrowheads="1" noChangeShapeType="1" noTextEdit="1"/>
              </p:cNvSpPr>
              <p:nvPr/>
            </p:nvSpPr>
            <p:spPr>
              <a:xfrm>
                <a:off x="3939604" y="2770392"/>
                <a:ext cx="540533" cy="461665"/>
              </a:xfrm>
              <a:prstGeom prst="rect">
                <a:avLst/>
              </a:prstGeom>
              <a:blipFill>
                <a:blip r:embed="rId7"/>
                <a:stretch>
                  <a:fillRect l="-3371" r="-2247" b="-22368"/>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57" name="TextBox 56"/>
              <p:cNvSpPr txBox="1"/>
              <p:nvPr/>
            </p:nvSpPr>
            <p:spPr>
              <a:xfrm>
                <a:off x="4058416" y="3258321"/>
                <a:ext cx="578940"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altLang="ko-KR" b="1" i="1" smtClean="0">
                              <a:latin typeface="Cambria Math" panose="02040503050406030204" pitchFamily="18" charset="0"/>
                            </a:rPr>
                          </m:ctrlPr>
                        </m:sSubPr>
                        <m:e>
                          <m:r>
                            <a:rPr lang="en-US" altLang="ko-KR" b="1" i="1" smtClean="0">
                              <a:latin typeface="Cambria Math" panose="02040503050406030204" pitchFamily="18" charset="0"/>
                            </a:rPr>
                            <m:t>𝒚</m:t>
                          </m:r>
                        </m:e>
                        <m:sub>
                          <m:r>
                            <a:rPr lang="en-US" altLang="ko-KR" b="1" i="1" smtClean="0">
                              <a:latin typeface="Cambria Math" panose="02040503050406030204" pitchFamily="18" charset="0"/>
                            </a:rPr>
                            <m:t>𝒔</m:t>
                          </m:r>
                        </m:sub>
                      </m:sSub>
                    </m:oMath>
                  </m:oMathPara>
                </a14:m>
                <a:endParaRPr lang="ko-KR" altLang="en-US" i="1" dirty="0"/>
              </a:p>
            </p:txBody>
          </p:sp>
        </mc:Choice>
        <mc:Fallback>
          <p:sp>
            <p:nvSpPr>
              <p:cNvPr id="57" name="TextBox 56"/>
              <p:cNvSpPr txBox="1">
                <a:spLocks noRot="1" noChangeAspect="1" noMove="1" noResize="1" noEditPoints="1" noAdjustHandles="1" noChangeArrowheads="1" noChangeShapeType="1" noTextEdit="1"/>
              </p:cNvSpPr>
              <p:nvPr/>
            </p:nvSpPr>
            <p:spPr>
              <a:xfrm>
                <a:off x="4058416" y="3258321"/>
                <a:ext cx="578940" cy="461665"/>
              </a:xfrm>
              <a:prstGeom prst="rect">
                <a:avLst/>
              </a:prstGeom>
              <a:blipFill>
                <a:blip r:embed="rId8"/>
                <a:stretch>
                  <a:fillRect b="-14667"/>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59" name="TextBox 58"/>
              <p:cNvSpPr txBox="1"/>
              <p:nvPr/>
            </p:nvSpPr>
            <p:spPr>
              <a:xfrm>
                <a:off x="3148198" y="4266275"/>
                <a:ext cx="428322"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𝒛</m:t>
                      </m:r>
                    </m:oMath>
                  </m:oMathPara>
                </a14:m>
                <a:endParaRPr lang="ko-KR" altLang="en-US" dirty="0"/>
              </a:p>
            </p:txBody>
          </p:sp>
        </mc:Choice>
        <mc:Fallback>
          <p:sp>
            <p:nvSpPr>
              <p:cNvPr id="59" name="TextBox 58"/>
              <p:cNvSpPr txBox="1">
                <a:spLocks noRot="1" noChangeAspect="1" noMove="1" noResize="1" noEditPoints="1" noAdjustHandles="1" noChangeArrowheads="1" noChangeShapeType="1" noTextEdit="1"/>
              </p:cNvSpPr>
              <p:nvPr/>
            </p:nvSpPr>
            <p:spPr>
              <a:xfrm>
                <a:off x="3148198" y="4266275"/>
                <a:ext cx="428322" cy="461665"/>
              </a:xfrm>
              <a:prstGeom prst="rect">
                <a:avLst/>
              </a:prstGeom>
              <a:blipFill>
                <a:blip r:embed="rId9"/>
                <a:stretch>
                  <a:fillRect/>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60" name="TextBox 59"/>
              <p:cNvSpPr txBox="1"/>
              <p:nvPr/>
            </p:nvSpPr>
            <p:spPr>
              <a:xfrm>
                <a:off x="2702340" y="3338717"/>
                <a:ext cx="437940"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𝒆</m:t>
                      </m:r>
                    </m:oMath>
                  </m:oMathPara>
                </a14:m>
                <a:endParaRPr lang="ko-KR" altLang="en-US" dirty="0"/>
              </a:p>
            </p:txBody>
          </p:sp>
        </mc:Choice>
        <mc:Fallback>
          <p:sp>
            <p:nvSpPr>
              <p:cNvPr id="60" name="TextBox 59"/>
              <p:cNvSpPr txBox="1">
                <a:spLocks noRot="1" noChangeAspect="1" noMove="1" noResize="1" noEditPoints="1" noAdjustHandles="1" noChangeArrowheads="1" noChangeShapeType="1" noTextEdit="1"/>
              </p:cNvSpPr>
              <p:nvPr/>
            </p:nvSpPr>
            <p:spPr>
              <a:xfrm>
                <a:off x="2702340" y="3338717"/>
                <a:ext cx="437940" cy="461665"/>
              </a:xfrm>
              <a:prstGeom prst="rect">
                <a:avLst/>
              </a:prstGeom>
              <a:blipFill>
                <a:blip r:embed="rId10"/>
                <a:stretch>
                  <a:fillRect/>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61" name="TextBox 60"/>
              <p:cNvSpPr txBox="1"/>
              <p:nvPr/>
            </p:nvSpPr>
            <p:spPr>
              <a:xfrm>
                <a:off x="3162177" y="5248499"/>
                <a:ext cx="1413527" cy="727763"/>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altLang="ko-KR" b="1" i="1" smtClean="0">
                              <a:latin typeface="Cambria Math" panose="02040503050406030204" pitchFamily="18" charset="0"/>
                            </a:rPr>
                          </m:ctrlPr>
                        </m:sSubPr>
                        <m:e>
                          <m:r>
                            <a:rPr lang="en-US" altLang="ko-KR" b="1" i="1" smtClean="0">
                              <a:latin typeface="Cambria Math" panose="02040503050406030204" pitchFamily="18" charset="0"/>
                            </a:rPr>
                            <m:t>𝒚</m:t>
                          </m:r>
                        </m:e>
                        <m:sub>
                          <m:r>
                            <a:rPr lang="en-US" altLang="ko-KR" b="1" i="1" smtClean="0">
                              <a:latin typeface="Cambria Math" panose="02040503050406030204" pitchFamily="18" charset="0"/>
                            </a:rPr>
                            <m:t>𝒔</m:t>
                          </m:r>
                        </m:sub>
                      </m:sSub>
                      <m:r>
                        <a:rPr lang="en-US" altLang="ko-KR" b="1" i="1" smtClean="0">
                          <a:latin typeface="Cambria Math" panose="02040503050406030204" pitchFamily="18" charset="0"/>
                        </a:rPr>
                        <m:t>=</m:t>
                      </m:r>
                      <m:r>
                        <a:rPr lang="en-US" altLang="ko-KR" b="1" i="1" smtClean="0">
                          <a:latin typeface="Cambria Math" panose="02040503050406030204" pitchFamily="18" charset="0"/>
                        </a:rPr>
                        <m:t>𝒅</m:t>
                      </m:r>
                      <m:f>
                        <m:fPr>
                          <m:ctrlPr>
                            <a:rPr lang="en-US" altLang="ko-KR" b="1" i="1" smtClean="0">
                              <a:latin typeface="Cambria Math" panose="02040503050406030204" pitchFamily="18" charset="0"/>
                            </a:rPr>
                          </m:ctrlPr>
                        </m:fPr>
                        <m:num>
                          <m:r>
                            <a:rPr lang="en-US" altLang="ko-KR" b="1" i="1" smtClean="0">
                              <a:latin typeface="Cambria Math" panose="02040503050406030204" pitchFamily="18" charset="0"/>
                            </a:rPr>
                            <m:t>𝒚</m:t>
                          </m:r>
                        </m:num>
                        <m:den>
                          <m:r>
                            <a:rPr lang="en-US" altLang="ko-KR" b="1" i="1" smtClean="0">
                              <a:latin typeface="Cambria Math" panose="02040503050406030204" pitchFamily="18" charset="0"/>
                            </a:rPr>
                            <m:t>𝒛</m:t>
                          </m:r>
                        </m:den>
                      </m:f>
                    </m:oMath>
                  </m:oMathPara>
                </a14:m>
                <a:endParaRPr lang="ko-KR" altLang="en-US" dirty="0"/>
              </a:p>
            </p:txBody>
          </p:sp>
        </mc:Choice>
        <mc:Fallback>
          <p:sp>
            <p:nvSpPr>
              <p:cNvPr id="61" name="TextBox 60"/>
              <p:cNvSpPr txBox="1">
                <a:spLocks noRot="1" noChangeAspect="1" noMove="1" noResize="1" noEditPoints="1" noAdjustHandles="1" noChangeArrowheads="1" noChangeShapeType="1" noTextEdit="1"/>
              </p:cNvSpPr>
              <p:nvPr/>
            </p:nvSpPr>
            <p:spPr>
              <a:xfrm>
                <a:off x="3162177" y="5248499"/>
                <a:ext cx="1413527" cy="727763"/>
              </a:xfrm>
              <a:prstGeom prst="rect">
                <a:avLst/>
              </a:prstGeom>
              <a:blipFill>
                <a:blip r:embed="rId11"/>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461725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ko-KR" smtClean="0">
                <a:ea typeface="굴림" panose="020B0600000101010101" pitchFamily="50" charset="-127"/>
              </a:rPr>
              <a:t>Perspective Projection Matrix</a:t>
            </a:r>
          </a:p>
        </p:txBody>
      </p:sp>
      <p:sp>
        <p:nvSpPr>
          <p:cNvPr id="46083" name="Rectangle 3"/>
          <p:cNvSpPr>
            <a:spLocks noGrp="1" noChangeArrowheads="1"/>
          </p:cNvSpPr>
          <p:nvPr>
            <p:ph type="body" idx="1"/>
          </p:nvPr>
        </p:nvSpPr>
        <p:spPr/>
        <p:txBody>
          <a:bodyPr/>
          <a:lstStyle/>
          <a:p>
            <a:r>
              <a:rPr lang="en-US" altLang="ko-KR" smtClean="0">
                <a:ea typeface="굴림" panose="020B0600000101010101" pitchFamily="50" charset="-127"/>
              </a:rPr>
              <a:t>The simplest transform for perspective projection is:</a:t>
            </a:r>
          </a:p>
          <a:p>
            <a:endParaRPr lang="en-US" altLang="ko-KR" smtClean="0">
              <a:ea typeface="굴림" panose="020B0600000101010101" pitchFamily="50" charset="-127"/>
            </a:endParaRPr>
          </a:p>
          <a:p>
            <a:endParaRPr lang="en-US" altLang="ko-KR" smtClean="0">
              <a:ea typeface="굴림" panose="020B0600000101010101" pitchFamily="50" charset="-127"/>
            </a:endParaRPr>
          </a:p>
          <a:p>
            <a:endParaRPr lang="en-US" altLang="ko-KR" smtClean="0">
              <a:ea typeface="굴림" panose="020B0600000101010101" pitchFamily="50" charset="-127"/>
            </a:endParaRPr>
          </a:p>
          <a:p>
            <a:endParaRPr lang="en-US" altLang="ko-KR" smtClean="0">
              <a:ea typeface="굴림" panose="020B0600000101010101" pitchFamily="50" charset="-127"/>
            </a:endParaRPr>
          </a:p>
          <a:p>
            <a:r>
              <a:rPr lang="en-US" altLang="ko-KR" smtClean="0">
                <a:ea typeface="굴림" panose="020B0600000101010101" pitchFamily="50" charset="-127"/>
              </a:rPr>
              <a:t>We divide by w to make the fourth coordinate 1</a:t>
            </a:r>
          </a:p>
          <a:p>
            <a:pPr lvl="1"/>
            <a:r>
              <a:rPr lang="en-US" altLang="ko-KR" smtClean="0">
                <a:ea typeface="굴림" panose="020B0600000101010101" pitchFamily="50" charset="-127"/>
              </a:rPr>
              <a:t>In this example, w = z</a:t>
            </a:r>
          </a:p>
          <a:p>
            <a:pPr lvl="1"/>
            <a:r>
              <a:rPr lang="en-US" altLang="ko-KR" smtClean="0">
                <a:ea typeface="굴림" panose="020B0600000101010101" pitchFamily="50" charset="-127"/>
              </a:rPr>
              <a:t>Therefore, x’ = x / z, y’ = y / z, z’ = 0</a:t>
            </a:r>
          </a:p>
        </p:txBody>
      </p:sp>
      <p:graphicFrame>
        <p:nvGraphicFramePr>
          <p:cNvPr id="46084" name="Object 2"/>
          <p:cNvGraphicFramePr>
            <a:graphicFrameLocks noChangeAspect="1"/>
          </p:cNvGraphicFramePr>
          <p:nvPr/>
        </p:nvGraphicFramePr>
        <p:xfrm>
          <a:off x="1444625" y="2336800"/>
          <a:ext cx="3200400" cy="1812925"/>
        </p:xfrm>
        <a:graphic>
          <a:graphicData uri="http://schemas.openxmlformats.org/presentationml/2006/ole">
            <mc:AlternateContent xmlns:mc="http://schemas.openxmlformats.org/markup-compatibility/2006">
              <mc:Choice xmlns:v="urn:schemas-microsoft-com:vml" Requires="v">
                <p:oleObj spid="_x0000_s46086" name="Equation" r:id="rId4" imgW="1612900" imgH="914400" progId="Equation.3">
                  <p:embed/>
                </p:oleObj>
              </mc:Choice>
              <mc:Fallback>
                <p:oleObj name="Equation" r:id="rId4" imgW="1612900" imgH="914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25" y="2336800"/>
                        <a:ext cx="3200400" cy="181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body" idx="1"/>
          </p:nvPr>
        </p:nvSpPr>
        <p:spPr>
          <a:xfrm>
            <a:off x="381000" y="1587500"/>
            <a:ext cx="8318500" cy="5067300"/>
          </a:xfrm>
        </p:spPr>
        <p:txBody>
          <a:bodyPr/>
          <a:lstStyle/>
          <a:p>
            <a:r>
              <a:rPr lang="en-US" altLang="ko-KR" smtClean="0">
                <a:ea typeface="굴림" panose="020B0600000101010101" pitchFamily="50" charset="-127"/>
              </a:rPr>
              <a:t>As in the orthographic case, we map to normalized device coordinates</a:t>
            </a:r>
          </a:p>
        </p:txBody>
      </p:sp>
      <p:pic>
        <p:nvPicPr>
          <p:cNvPr id="48131" name="Picture 2" descr="CompGrap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2498725"/>
            <a:ext cx="3005138"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3"/>
          <p:cNvSpPr>
            <a:spLocks noGrp="1" noChangeArrowheads="1"/>
          </p:cNvSpPr>
          <p:nvPr>
            <p:ph type="title"/>
          </p:nvPr>
        </p:nvSpPr>
        <p:spPr/>
        <p:txBody>
          <a:bodyPr/>
          <a:lstStyle/>
          <a:p>
            <a:r>
              <a:rPr lang="en-US" altLang="ko-KR" smtClean="0">
                <a:ea typeface="굴림" panose="020B0600000101010101" pitchFamily="50" charset="-127"/>
              </a:rPr>
              <a:t>Normalized Perspective</a:t>
            </a:r>
          </a:p>
        </p:txBody>
      </p:sp>
      <p:pic>
        <p:nvPicPr>
          <p:cNvPr id="48133" name="Picture 5" descr="canonic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663" y="2533650"/>
            <a:ext cx="3006725"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4" descr="orthocow"/>
          <p:cNvPicPr>
            <a:picLocks noChangeAspect="1" noChangeArrowheads="1"/>
          </p:cNvPicPr>
          <p:nvPr/>
        </p:nvPicPr>
        <p:blipFill>
          <a:blip r:embed="rId5">
            <a:extLst>
              <a:ext uri="{28A0092B-C50C-407E-A947-70E740481C1C}">
                <a14:useLocalDpi xmlns:a14="http://schemas.microsoft.com/office/drawing/2010/main" val="0"/>
              </a:ext>
            </a:extLst>
          </a:blip>
          <a:srcRect r="42625"/>
          <a:stretch>
            <a:fillRect/>
          </a:stretch>
        </p:blipFill>
        <p:spPr bwMode="auto">
          <a:xfrm>
            <a:off x="6215063" y="2514600"/>
            <a:ext cx="285908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135" name="직선 화살표 연결선 7"/>
          <p:cNvCxnSpPr>
            <a:cxnSpLocks noChangeShapeType="1"/>
          </p:cNvCxnSpPr>
          <p:nvPr/>
        </p:nvCxnSpPr>
        <p:spPr bwMode="auto">
          <a:xfrm>
            <a:off x="3014663" y="3236913"/>
            <a:ext cx="941387" cy="1587"/>
          </a:xfrm>
          <a:prstGeom prst="straightConnector1">
            <a:avLst/>
          </a:prstGeom>
          <a:noFill/>
          <a:ln w="63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8136" name="직선 화살표 연결선 9"/>
          <p:cNvCxnSpPr>
            <a:cxnSpLocks noChangeShapeType="1"/>
          </p:cNvCxnSpPr>
          <p:nvPr/>
        </p:nvCxnSpPr>
        <p:spPr bwMode="auto">
          <a:xfrm>
            <a:off x="5883275" y="3235325"/>
            <a:ext cx="665163" cy="1588"/>
          </a:xfrm>
          <a:prstGeom prst="straightConnector1">
            <a:avLst/>
          </a:prstGeom>
          <a:noFill/>
          <a:ln w="63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8137" name="직선 화살표 연결선 11"/>
          <p:cNvCxnSpPr>
            <a:cxnSpLocks noChangeShapeType="1"/>
          </p:cNvCxnSpPr>
          <p:nvPr/>
        </p:nvCxnSpPr>
        <p:spPr bwMode="auto">
          <a:xfrm rot="5400000">
            <a:off x="7367588" y="5083175"/>
            <a:ext cx="630238" cy="1587"/>
          </a:xfrm>
          <a:prstGeom prst="straightConnector1">
            <a:avLst/>
          </a:prstGeom>
          <a:noFill/>
          <a:ln w="63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8138" name="TextBox 13"/>
          <p:cNvSpPr txBox="1">
            <a:spLocks noChangeArrowheads="1"/>
          </p:cNvSpPr>
          <p:nvPr/>
        </p:nvSpPr>
        <p:spPr bwMode="auto">
          <a:xfrm>
            <a:off x="6889750" y="5399088"/>
            <a:ext cx="1722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r>
              <a:rPr lang="en-US" altLang="ko-KR" sz="2400">
                <a:latin typeface="Arial" panose="020B0604020202020204" pitchFamily="34" charset="0"/>
                <a:ea typeface="굴림" panose="020B0600000101010101" pitchFamily="50" charset="-127"/>
              </a:rPr>
              <a:t>NDC</a:t>
            </a:r>
            <a:endParaRPr lang="ko-KR" altLang="en-US" sz="2400">
              <a:latin typeface="Arial" panose="020B0604020202020204" pitchFamily="34" charset="0"/>
              <a:ea typeface="굴림" panose="020B0600000101010101" pitchFamily="50" charset="-127"/>
            </a:endParaRPr>
          </a:p>
        </p:txBody>
      </p:sp>
      <p:sp>
        <p:nvSpPr>
          <p:cNvPr id="48139" name="직사각형 14"/>
          <p:cNvSpPr>
            <a:spLocks noChangeArrowheads="1"/>
          </p:cNvSpPr>
          <p:nvPr/>
        </p:nvSpPr>
        <p:spPr bwMode="auto">
          <a:xfrm>
            <a:off x="6059488" y="2586038"/>
            <a:ext cx="665162" cy="473075"/>
          </a:xfrm>
          <a:prstGeom prst="rect">
            <a:avLst/>
          </a:prstGeom>
          <a:solidFill>
            <a:schemeClr val="bg1"/>
          </a:solidFill>
          <a:ln>
            <a:noFill/>
          </a:ln>
          <a:extLst>
            <a:ext uri="{91240B29-F687-4F45-9708-019B960494DF}">
              <a14:hiddenLine xmlns:a14="http://schemas.microsoft.com/office/drawing/2010/main" w="38100" algn="ctr">
                <a:solidFill>
                  <a:srgbClr val="000000"/>
                </a:solidFill>
                <a:round/>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a typeface="굴림" panose="020B0600000101010101" pitchFamily="50" charset="-127"/>
            </a:endParaRPr>
          </a:p>
        </p:txBody>
      </p:sp>
      <p:sp>
        <p:nvSpPr>
          <p:cNvPr id="48140" name="직사각형 16"/>
          <p:cNvSpPr>
            <a:spLocks noChangeArrowheads="1"/>
          </p:cNvSpPr>
          <p:nvPr/>
        </p:nvSpPr>
        <p:spPr bwMode="auto">
          <a:xfrm>
            <a:off x="6226175" y="3709988"/>
            <a:ext cx="663575" cy="473075"/>
          </a:xfrm>
          <a:prstGeom prst="rect">
            <a:avLst/>
          </a:prstGeom>
          <a:solidFill>
            <a:schemeClr val="bg1"/>
          </a:solidFill>
          <a:ln>
            <a:noFill/>
          </a:ln>
          <a:extLst>
            <a:ext uri="{91240B29-F687-4F45-9708-019B960494DF}">
              <a14:hiddenLine xmlns:a14="http://schemas.microsoft.com/office/drawing/2010/main" w="38100" algn="ctr">
                <a:solidFill>
                  <a:srgbClr val="000000"/>
                </a:solidFill>
                <a:round/>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a typeface="굴림" panose="020B0600000101010101" pitchFamily="50" charset="-127"/>
            </a:endParaRPr>
          </a:p>
        </p:txBody>
      </p:sp>
      <p:sp>
        <p:nvSpPr>
          <p:cNvPr id="48141" name="직사각형 17"/>
          <p:cNvSpPr>
            <a:spLocks noChangeArrowheads="1"/>
          </p:cNvSpPr>
          <p:nvPr/>
        </p:nvSpPr>
        <p:spPr bwMode="auto">
          <a:xfrm>
            <a:off x="8478838" y="3709988"/>
            <a:ext cx="665162" cy="473075"/>
          </a:xfrm>
          <a:prstGeom prst="rect">
            <a:avLst/>
          </a:prstGeom>
          <a:solidFill>
            <a:schemeClr val="bg1"/>
          </a:solidFill>
          <a:ln>
            <a:noFill/>
          </a:ln>
          <a:extLst>
            <a:ext uri="{91240B29-F687-4F45-9708-019B960494DF}">
              <a14:hiddenLine xmlns:a14="http://schemas.microsoft.com/office/drawing/2010/main" w="38100" algn="ctr">
                <a:solidFill>
                  <a:srgbClr val="000000"/>
                </a:solidFill>
                <a:round/>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a typeface="굴림" panose="020B0600000101010101" pitchFamily="50" charset="-127"/>
            </a:endParaRPr>
          </a:p>
        </p:txBody>
      </p:sp>
      <p:sp>
        <p:nvSpPr>
          <p:cNvPr id="48142" name="직사각형 18"/>
          <p:cNvSpPr>
            <a:spLocks noChangeArrowheads="1"/>
          </p:cNvSpPr>
          <p:nvPr/>
        </p:nvSpPr>
        <p:spPr bwMode="auto">
          <a:xfrm>
            <a:off x="8216900" y="4341813"/>
            <a:ext cx="665163" cy="473075"/>
          </a:xfrm>
          <a:prstGeom prst="rect">
            <a:avLst/>
          </a:prstGeom>
          <a:solidFill>
            <a:schemeClr val="bg1"/>
          </a:solidFill>
          <a:ln>
            <a:noFill/>
          </a:ln>
          <a:extLst>
            <a:ext uri="{91240B29-F687-4F45-9708-019B960494DF}">
              <a14:hiddenLine xmlns:a14="http://schemas.microsoft.com/office/drawing/2010/main" w="38100" algn="ctr">
                <a:solidFill>
                  <a:srgbClr val="000000"/>
                </a:solidFill>
                <a:round/>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a typeface="굴림" panose="020B0600000101010101" pitchFamily="50" charset="-127"/>
            </a:endParaRPr>
          </a:p>
        </p:txBody>
      </p:sp>
      <p:sp>
        <p:nvSpPr>
          <p:cNvPr id="48143" name="직사각형 19"/>
          <p:cNvSpPr>
            <a:spLocks noChangeArrowheads="1"/>
          </p:cNvSpPr>
          <p:nvPr/>
        </p:nvSpPr>
        <p:spPr bwMode="auto">
          <a:xfrm>
            <a:off x="7815263" y="4506913"/>
            <a:ext cx="663575" cy="473075"/>
          </a:xfrm>
          <a:prstGeom prst="rect">
            <a:avLst/>
          </a:prstGeom>
          <a:solidFill>
            <a:schemeClr val="bg1"/>
          </a:solidFill>
          <a:ln>
            <a:noFill/>
          </a:ln>
          <a:extLst>
            <a:ext uri="{91240B29-F687-4F45-9708-019B960494DF}">
              <a14:hiddenLine xmlns:a14="http://schemas.microsoft.com/office/drawing/2010/main" w="38100" algn="ctr">
                <a:solidFill>
                  <a:srgbClr val="000000"/>
                </a:solidFill>
                <a:round/>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a typeface="굴림" panose="020B0600000101010101" pitchFamily="50" charset="-127"/>
            </a:endParaRPr>
          </a:p>
        </p:txBody>
      </p:sp>
      <p:sp>
        <p:nvSpPr>
          <p:cNvPr id="48144" name="직사각형 20"/>
          <p:cNvSpPr>
            <a:spLocks noChangeArrowheads="1"/>
          </p:cNvSpPr>
          <p:nvPr/>
        </p:nvSpPr>
        <p:spPr bwMode="auto">
          <a:xfrm>
            <a:off x="6548438" y="4341813"/>
            <a:ext cx="663575" cy="473075"/>
          </a:xfrm>
          <a:prstGeom prst="rect">
            <a:avLst/>
          </a:prstGeom>
          <a:solidFill>
            <a:schemeClr val="bg1"/>
          </a:solidFill>
          <a:ln>
            <a:noFill/>
          </a:ln>
          <a:extLst>
            <a:ext uri="{91240B29-F687-4F45-9708-019B960494DF}">
              <a14:hiddenLine xmlns:a14="http://schemas.microsoft.com/office/drawing/2010/main" w="38100" algn="ctr">
                <a:solidFill>
                  <a:srgbClr val="000000"/>
                </a:solidFill>
                <a:round/>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a typeface="굴림" panose="020B0600000101010101" pitchFamily="50" charset="-127"/>
            </a:endParaRPr>
          </a:p>
        </p:txBody>
      </p:sp>
      <p:sp>
        <p:nvSpPr>
          <p:cNvPr id="48145" name="직사각형 21"/>
          <p:cNvSpPr>
            <a:spLocks noChangeArrowheads="1"/>
          </p:cNvSpPr>
          <p:nvPr/>
        </p:nvSpPr>
        <p:spPr bwMode="auto">
          <a:xfrm>
            <a:off x="7212013" y="4332288"/>
            <a:ext cx="665162" cy="473075"/>
          </a:xfrm>
          <a:prstGeom prst="rect">
            <a:avLst/>
          </a:prstGeom>
          <a:solidFill>
            <a:schemeClr val="bg1"/>
          </a:solidFill>
          <a:ln>
            <a:noFill/>
          </a:ln>
          <a:extLst>
            <a:ext uri="{91240B29-F687-4F45-9708-019B960494DF}">
              <a14:hiddenLine xmlns:a14="http://schemas.microsoft.com/office/drawing/2010/main" w="38100" algn="ctr">
                <a:solidFill>
                  <a:srgbClr val="000000"/>
                </a:solidFill>
                <a:round/>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a typeface="굴림" panose="020B0600000101010101" pitchFamily="50" charset="-127"/>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ko-KR" smtClean="0">
                <a:ea typeface="굴림" panose="020B0600000101010101" pitchFamily="50" charset="-127"/>
              </a:rPr>
              <a:t>NDC Perspective Matrix</a:t>
            </a:r>
          </a:p>
        </p:txBody>
      </p:sp>
      <p:sp>
        <p:nvSpPr>
          <p:cNvPr id="50179" name="Rectangle 3"/>
          <p:cNvSpPr>
            <a:spLocks noGrp="1" noChangeArrowheads="1"/>
          </p:cNvSpPr>
          <p:nvPr>
            <p:ph type="body" idx="1"/>
          </p:nvPr>
        </p:nvSpPr>
        <p:spPr/>
        <p:txBody>
          <a:bodyPr/>
          <a:lstStyle/>
          <a:p>
            <a:pPr>
              <a:buFontTx/>
              <a:buNone/>
            </a:pPr>
            <a:endParaRPr lang="en-US" altLang="ko-KR" sz="2000" smtClean="0">
              <a:ea typeface="굴림" panose="020B0600000101010101" pitchFamily="50" charset="-127"/>
            </a:endParaRPr>
          </a:p>
          <a:p>
            <a:pPr>
              <a:buFontTx/>
              <a:buNone/>
            </a:pPr>
            <a:endParaRPr lang="en-US" altLang="ko-KR" sz="2000" smtClean="0">
              <a:ea typeface="굴림" panose="020B0600000101010101" pitchFamily="50" charset="-127"/>
            </a:endParaRPr>
          </a:p>
          <a:p>
            <a:pPr>
              <a:buFontTx/>
              <a:buNone/>
            </a:pPr>
            <a:endParaRPr lang="en-US" altLang="ko-KR" sz="2000" smtClean="0">
              <a:ea typeface="굴림" panose="020B0600000101010101" pitchFamily="50" charset="-127"/>
            </a:endParaRPr>
          </a:p>
          <a:p>
            <a:pPr>
              <a:buFontTx/>
              <a:buNone/>
            </a:pPr>
            <a:endParaRPr lang="en-US" altLang="ko-KR" sz="2000" smtClean="0">
              <a:ea typeface="굴림" panose="020B0600000101010101" pitchFamily="50" charset="-127"/>
            </a:endParaRPr>
          </a:p>
          <a:p>
            <a:r>
              <a:rPr lang="en-US" altLang="ko-KR" sz="2000" smtClean="0">
                <a:ea typeface="굴림" panose="020B0600000101010101" pitchFamily="50" charset="-127"/>
              </a:rPr>
              <a:t>The values of left, right, top, and bottom are specified at the near depth. Let’s try some sanity checks:</a:t>
            </a:r>
          </a:p>
        </p:txBody>
      </p:sp>
      <p:graphicFrame>
        <p:nvGraphicFramePr>
          <p:cNvPr id="50180" name="Object 2"/>
          <p:cNvGraphicFramePr>
            <a:graphicFrameLocks noChangeAspect="1"/>
          </p:cNvGraphicFramePr>
          <p:nvPr/>
        </p:nvGraphicFramePr>
        <p:xfrm>
          <a:off x="1363663" y="1552575"/>
          <a:ext cx="6184900" cy="1746250"/>
        </p:xfrm>
        <a:graphic>
          <a:graphicData uri="http://schemas.openxmlformats.org/presentationml/2006/ole">
            <mc:AlternateContent xmlns:mc="http://schemas.openxmlformats.org/markup-compatibility/2006">
              <mc:Choice xmlns:v="urn:schemas-microsoft-com:vml" Requires="v">
                <p:oleObj spid="_x0000_s50186" name="Equation" r:id="rId4" imgW="3327400" imgH="939800" progId="Equation.3">
                  <p:embed/>
                </p:oleObj>
              </mc:Choice>
              <mc:Fallback>
                <p:oleObj name="Equation" r:id="rId4" imgW="3327400" imgH="939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3663" y="1552575"/>
                        <a:ext cx="6184900" cy="174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81" name="Object 3"/>
          <p:cNvGraphicFramePr>
            <a:graphicFrameLocks noChangeAspect="1"/>
          </p:cNvGraphicFramePr>
          <p:nvPr/>
        </p:nvGraphicFramePr>
        <p:xfrm>
          <a:off x="1671638" y="4568825"/>
          <a:ext cx="5808662" cy="841375"/>
        </p:xfrm>
        <a:graphic>
          <a:graphicData uri="http://schemas.openxmlformats.org/presentationml/2006/ole">
            <mc:AlternateContent xmlns:mc="http://schemas.openxmlformats.org/markup-compatibility/2006">
              <mc:Choice xmlns:v="urn:schemas-microsoft-com:vml" Requires="v">
                <p:oleObj spid="_x0000_s50187" name="Equation" r:id="rId6" imgW="5803900" imgH="838200" progId="Equation.3">
                  <p:embed/>
                </p:oleObj>
              </mc:Choice>
              <mc:Fallback>
                <p:oleObj name="Equation" r:id="rId6" imgW="5803900" imgH="8382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1638" y="4568825"/>
                        <a:ext cx="5808662"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82" name="Object 4"/>
          <p:cNvGraphicFramePr>
            <a:graphicFrameLocks noChangeAspect="1"/>
          </p:cNvGraphicFramePr>
          <p:nvPr/>
        </p:nvGraphicFramePr>
        <p:xfrm>
          <a:off x="1746250" y="5559425"/>
          <a:ext cx="5668963" cy="841375"/>
        </p:xfrm>
        <a:graphic>
          <a:graphicData uri="http://schemas.openxmlformats.org/presentationml/2006/ole">
            <mc:AlternateContent xmlns:mc="http://schemas.openxmlformats.org/markup-compatibility/2006">
              <mc:Choice xmlns:v="urn:schemas-microsoft-com:vml" Requires="v">
                <p:oleObj spid="_x0000_s50188" name="Equation" r:id="rId8" imgW="5664200" imgH="838200" progId="Equation.3">
                  <p:embed/>
                </p:oleObj>
              </mc:Choice>
              <mc:Fallback>
                <p:oleObj name="Equation" r:id="rId8" imgW="5664200" imgH="8382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6250" y="5559425"/>
                        <a:ext cx="5668963"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ko-KR" smtClean="0">
                <a:ea typeface="굴림" panose="020B0600000101010101" pitchFamily="50" charset="-127"/>
              </a:rPr>
              <a:t>NDC Perspective Matrix</a:t>
            </a:r>
          </a:p>
        </p:txBody>
      </p:sp>
      <p:sp>
        <p:nvSpPr>
          <p:cNvPr id="52227" name="Rectangle 3"/>
          <p:cNvSpPr>
            <a:spLocks noGrp="1" noChangeArrowheads="1"/>
          </p:cNvSpPr>
          <p:nvPr>
            <p:ph type="body" idx="1"/>
          </p:nvPr>
        </p:nvSpPr>
        <p:spPr/>
        <p:txBody>
          <a:bodyPr/>
          <a:lstStyle/>
          <a:p>
            <a:pPr>
              <a:buFontTx/>
              <a:buNone/>
            </a:pPr>
            <a:endParaRPr lang="en-US" altLang="ko-KR" sz="2000" smtClean="0">
              <a:ea typeface="굴림" panose="020B0600000101010101" pitchFamily="50" charset="-127"/>
            </a:endParaRPr>
          </a:p>
          <a:p>
            <a:pPr>
              <a:buFontTx/>
              <a:buNone/>
            </a:pPr>
            <a:endParaRPr lang="en-US" altLang="ko-KR" sz="2000" smtClean="0">
              <a:ea typeface="굴림" panose="020B0600000101010101" pitchFamily="50" charset="-127"/>
            </a:endParaRPr>
          </a:p>
          <a:p>
            <a:pPr>
              <a:buFontTx/>
              <a:buNone/>
            </a:pPr>
            <a:endParaRPr lang="en-US" altLang="ko-KR" sz="2000" smtClean="0">
              <a:ea typeface="굴림" panose="020B0600000101010101" pitchFamily="50" charset="-127"/>
            </a:endParaRPr>
          </a:p>
          <a:p>
            <a:pPr>
              <a:buFontTx/>
              <a:buNone/>
            </a:pPr>
            <a:endParaRPr lang="en-US" altLang="ko-KR" sz="2000" smtClean="0">
              <a:ea typeface="굴림" panose="020B0600000101010101" pitchFamily="50" charset="-127"/>
            </a:endParaRPr>
          </a:p>
          <a:p>
            <a:r>
              <a:rPr lang="en-US" altLang="ko-KR" sz="2000" smtClean="0">
                <a:ea typeface="굴림" panose="020B0600000101010101" pitchFamily="50" charset="-127"/>
              </a:rPr>
              <a:t>The values of left, right, top, and bottom are specified at the near depth. Let’s try some sanity checks:</a:t>
            </a:r>
          </a:p>
        </p:txBody>
      </p:sp>
      <p:graphicFrame>
        <p:nvGraphicFramePr>
          <p:cNvPr id="52228" name="Object 2"/>
          <p:cNvGraphicFramePr>
            <a:graphicFrameLocks noChangeAspect="1"/>
          </p:cNvGraphicFramePr>
          <p:nvPr/>
        </p:nvGraphicFramePr>
        <p:xfrm>
          <a:off x="1363663" y="1552575"/>
          <a:ext cx="6184900" cy="1746250"/>
        </p:xfrm>
        <a:graphic>
          <a:graphicData uri="http://schemas.openxmlformats.org/presentationml/2006/ole">
            <mc:AlternateContent xmlns:mc="http://schemas.openxmlformats.org/markup-compatibility/2006">
              <mc:Choice xmlns:v="urn:schemas-microsoft-com:vml" Requires="v">
                <p:oleObj spid="_x0000_s52234" name="Equation" r:id="rId4" imgW="3327400" imgH="939800" progId="Equation.3">
                  <p:embed/>
                </p:oleObj>
              </mc:Choice>
              <mc:Fallback>
                <p:oleObj name="Equation" r:id="rId4" imgW="3327400" imgH="939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3663" y="1552575"/>
                        <a:ext cx="6184900" cy="174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29" name="Object 3"/>
          <p:cNvGraphicFramePr>
            <a:graphicFrameLocks noChangeAspect="1"/>
          </p:cNvGraphicFramePr>
          <p:nvPr/>
        </p:nvGraphicFramePr>
        <p:xfrm>
          <a:off x="1587500" y="4537075"/>
          <a:ext cx="5816600" cy="769938"/>
        </p:xfrm>
        <a:graphic>
          <a:graphicData uri="http://schemas.openxmlformats.org/presentationml/2006/ole">
            <mc:AlternateContent xmlns:mc="http://schemas.openxmlformats.org/markup-compatibility/2006">
              <mc:Choice xmlns:v="urn:schemas-microsoft-com:vml" Requires="v">
                <p:oleObj spid="_x0000_s52235" name="Equation" r:id="rId6" imgW="2997200" imgH="393700" progId="Equation.3">
                  <p:embed/>
                </p:oleObj>
              </mc:Choice>
              <mc:Fallback>
                <p:oleObj name="Equation" r:id="rId6" imgW="2997200" imgH="3937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500" y="4537075"/>
                        <a:ext cx="5816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30" name="Object 4"/>
          <p:cNvGraphicFramePr>
            <a:graphicFrameLocks noChangeAspect="1"/>
          </p:cNvGraphicFramePr>
          <p:nvPr/>
        </p:nvGraphicFramePr>
        <p:xfrm>
          <a:off x="1524000" y="5456238"/>
          <a:ext cx="5988050" cy="715962"/>
        </p:xfrm>
        <a:graphic>
          <a:graphicData uri="http://schemas.openxmlformats.org/presentationml/2006/ole">
            <mc:AlternateContent xmlns:mc="http://schemas.openxmlformats.org/markup-compatibility/2006">
              <mc:Choice xmlns:v="urn:schemas-microsoft-com:vml" Requires="v">
                <p:oleObj spid="_x0000_s52236" name="Equation" r:id="rId8" imgW="3289300" imgH="393700" progId="Equation.3">
                  <p:embed/>
                </p:oleObj>
              </mc:Choice>
              <mc:Fallback>
                <p:oleObj name="Equation" r:id="rId8" imgW="3289300" imgH="3937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5456238"/>
                        <a:ext cx="5988050" cy="71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ko-KR" smtClean="0">
                <a:ea typeface="굴림" panose="020B0600000101010101" pitchFamily="50" charset="-127"/>
              </a:rPr>
              <a:t>Perspective in OpenGL</a:t>
            </a:r>
          </a:p>
        </p:txBody>
      </p:sp>
      <p:sp>
        <p:nvSpPr>
          <p:cNvPr id="54275" name="Rectangle 3"/>
          <p:cNvSpPr>
            <a:spLocks noGrp="1" noChangeArrowheads="1"/>
          </p:cNvSpPr>
          <p:nvPr>
            <p:ph type="body" idx="1"/>
          </p:nvPr>
        </p:nvSpPr>
        <p:spPr/>
        <p:txBody>
          <a:bodyPr/>
          <a:lstStyle/>
          <a:p>
            <a:r>
              <a:rPr lang="en-US" altLang="ko-KR" sz="2400" smtClean="0">
                <a:ea typeface="굴림" panose="020B0600000101010101" pitchFamily="50" charset="-127"/>
              </a:rPr>
              <a:t>OpenGL provides the following function to define perspective transformations:</a:t>
            </a:r>
          </a:p>
          <a:p>
            <a:pPr>
              <a:buFontTx/>
              <a:buNone/>
            </a:pPr>
            <a:r>
              <a:rPr lang="en-US" altLang="ko-KR" smtClean="0">
                <a:ea typeface="굴림" panose="020B0600000101010101" pitchFamily="50" charset="-127"/>
              </a:rPr>
              <a:t>          </a:t>
            </a:r>
            <a:r>
              <a:rPr lang="en-US" altLang="ko-KR" sz="2400" smtClean="0">
                <a:solidFill>
                  <a:schemeClr val="tx2"/>
                </a:solidFill>
                <a:ea typeface="굴림" panose="020B0600000101010101" pitchFamily="50" charset="-127"/>
              </a:rPr>
              <a:t>void glFrustum(double </a:t>
            </a:r>
            <a:r>
              <a:rPr lang="en-US" altLang="ko-KR" sz="2400" i="1" smtClean="0">
                <a:solidFill>
                  <a:schemeClr val="tx2"/>
                </a:solidFill>
                <a:ea typeface="굴림" panose="020B0600000101010101" pitchFamily="50" charset="-127"/>
              </a:rPr>
              <a:t>left</a:t>
            </a:r>
            <a:r>
              <a:rPr lang="en-US" altLang="ko-KR" sz="2400" smtClean="0">
                <a:solidFill>
                  <a:schemeClr val="tx2"/>
                </a:solidFill>
                <a:ea typeface="굴림" panose="020B0600000101010101" pitchFamily="50" charset="-127"/>
              </a:rPr>
              <a:t>, double </a:t>
            </a:r>
            <a:r>
              <a:rPr lang="en-US" altLang="ko-KR" sz="2400" i="1" smtClean="0">
                <a:solidFill>
                  <a:schemeClr val="tx2"/>
                </a:solidFill>
                <a:ea typeface="굴림" panose="020B0600000101010101" pitchFamily="50" charset="-127"/>
              </a:rPr>
              <a:t>right</a:t>
            </a:r>
            <a:r>
              <a:rPr lang="en-US" altLang="ko-KR" sz="2400" smtClean="0">
                <a:solidFill>
                  <a:schemeClr val="tx2"/>
                </a:solidFill>
                <a:ea typeface="굴림" panose="020B0600000101010101" pitchFamily="50" charset="-127"/>
              </a:rPr>
              <a:t>, </a:t>
            </a:r>
            <a:br>
              <a:rPr lang="en-US" altLang="ko-KR" sz="2400" smtClean="0">
                <a:solidFill>
                  <a:schemeClr val="tx2"/>
                </a:solidFill>
                <a:ea typeface="굴림" panose="020B0600000101010101" pitchFamily="50" charset="-127"/>
              </a:rPr>
            </a:br>
            <a:r>
              <a:rPr lang="en-US" altLang="ko-KR" sz="2400" smtClean="0">
                <a:solidFill>
                  <a:schemeClr val="tx2"/>
                </a:solidFill>
                <a:ea typeface="굴림" panose="020B0600000101010101" pitchFamily="50" charset="-127"/>
              </a:rPr>
              <a:t>			double </a:t>
            </a:r>
            <a:r>
              <a:rPr lang="en-US" altLang="ko-KR" sz="2400" i="1" smtClean="0">
                <a:solidFill>
                  <a:schemeClr val="tx2"/>
                </a:solidFill>
                <a:ea typeface="굴림" panose="020B0600000101010101" pitchFamily="50" charset="-127"/>
              </a:rPr>
              <a:t>bottom</a:t>
            </a:r>
            <a:r>
              <a:rPr lang="en-US" altLang="ko-KR" sz="2400" smtClean="0">
                <a:solidFill>
                  <a:schemeClr val="tx2"/>
                </a:solidFill>
                <a:ea typeface="굴림" panose="020B0600000101010101" pitchFamily="50" charset="-127"/>
              </a:rPr>
              <a:t>, double </a:t>
            </a:r>
            <a:r>
              <a:rPr lang="en-US" altLang="ko-KR" sz="2400" i="1" smtClean="0">
                <a:solidFill>
                  <a:schemeClr val="tx2"/>
                </a:solidFill>
                <a:ea typeface="굴림" panose="020B0600000101010101" pitchFamily="50" charset="-127"/>
              </a:rPr>
              <a:t>top</a:t>
            </a:r>
            <a:r>
              <a:rPr lang="en-US" altLang="ko-KR" sz="2400" smtClean="0">
                <a:solidFill>
                  <a:schemeClr val="tx2"/>
                </a:solidFill>
                <a:ea typeface="굴림" panose="020B0600000101010101" pitchFamily="50" charset="-127"/>
              </a:rPr>
              <a:t>,</a:t>
            </a:r>
            <a:br>
              <a:rPr lang="en-US" altLang="ko-KR" sz="2400" smtClean="0">
                <a:solidFill>
                  <a:schemeClr val="tx2"/>
                </a:solidFill>
                <a:ea typeface="굴림" panose="020B0600000101010101" pitchFamily="50" charset="-127"/>
              </a:rPr>
            </a:br>
            <a:r>
              <a:rPr lang="en-US" altLang="ko-KR" sz="2400" smtClean="0">
                <a:solidFill>
                  <a:schemeClr val="tx2"/>
                </a:solidFill>
                <a:ea typeface="굴림" panose="020B0600000101010101" pitchFamily="50" charset="-127"/>
              </a:rPr>
              <a:t>			double </a:t>
            </a:r>
            <a:r>
              <a:rPr lang="en-US" altLang="ko-KR" sz="2400" i="1" smtClean="0">
                <a:solidFill>
                  <a:schemeClr val="tx2"/>
                </a:solidFill>
                <a:ea typeface="굴림" panose="020B0600000101010101" pitchFamily="50" charset="-127"/>
              </a:rPr>
              <a:t>near</a:t>
            </a:r>
            <a:r>
              <a:rPr lang="en-US" altLang="ko-KR" sz="2400" smtClean="0">
                <a:solidFill>
                  <a:schemeClr val="tx2"/>
                </a:solidFill>
                <a:ea typeface="굴림" panose="020B0600000101010101" pitchFamily="50" charset="-127"/>
              </a:rPr>
              <a:t>, double </a:t>
            </a:r>
            <a:r>
              <a:rPr lang="en-US" altLang="ko-KR" sz="2400" i="1" smtClean="0">
                <a:solidFill>
                  <a:schemeClr val="tx2"/>
                </a:solidFill>
                <a:ea typeface="굴림" panose="020B0600000101010101" pitchFamily="50" charset="-127"/>
              </a:rPr>
              <a:t>far</a:t>
            </a:r>
            <a:r>
              <a:rPr lang="en-US" altLang="ko-KR" sz="2400" smtClean="0">
                <a:solidFill>
                  <a:schemeClr val="tx2"/>
                </a:solidFill>
                <a:ea typeface="굴림" panose="020B0600000101010101" pitchFamily="50" charset="-127"/>
              </a:rPr>
              <a:t>);</a:t>
            </a:r>
            <a:endParaRPr lang="en-US" altLang="ko-KR" smtClean="0">
              <a:solidFill>
                <a:schemeClr val="tx2"/>
              </a:solidFill>
              <a:ea typeface="굴림" panose="020B0600000101010101" pitchFamily="50" charset="-127"/>
            </a:endParaRPr>
          </a:p>
          <a:p>
            <a:pPr>
              <a:buFontTx/>
              <a:buNone/>
            </a:pPr>
            <a:endParaRPr lang="en-US" altLang="ko-KR" smtClean="0">
              <a:ea typeface="굴림" panose="020B0600000101010101" pitchFamily="50" charset="-127"/>
            </a:endParaRPr>
          </a:p>
          <a:p>
            <a:r>
              <a:rPr lang="en-US" altLang="ko-KR" sz="2400" smtClean="0">
                <a:ea typeface="굴림" panose="020B0600000101010101" pitchFamily="50" charset="-127"/>
              </a:rPr>
              <a:t>Some think that using glFrustum( ) is nonintuitive. So OpenGL provides a function with simpler, but less general capabilities</a:t>
            </a:r>
            <a:endParaRPr lang="en-US" altLang="ko-KR" smtClean="0">
              <a:ea typeface="굴림" panose="020B0600000101010101" pitchFamily="50" charset="-127"/>
            </a:endParaRPr>
          </a:p>
          <a:p>
            <a:pPr>
              <a:buFontTx/>
              <a:buNone/>
            </a:pPr>
            <a:r>
              <a:rPr lang="en-US" altLang="ko-KR" sz="2400" smtClean="0">
                <a:solidFill>
                  <a:schemeClr val="tx2"/>
                </a:solidFill>
                <a:ea typeface="굴림" panose="020B0600000101010101" pitchFamily="50" charset="-127"/>
              </a:rPr>
              <a:t>    void gluPerspective(double </a:t>
            </a:r>
            <a:r>
              <a:rPr lang="en-US" altLang="ko-KR" sz="2400" i="1" smtClean="0">
                <a:solidFill>
                  <a:schemeClr val="tx2"/>
                </a:solidFill>
                <a:ea typeface="굴림" panose="020B0600000101010101" pitchFamily="50" charset="-127"/>
              </a:rPr>
              <a:t>vertfov</a:t>
            </a:r>
            <a:r>
              <a:rPr lang="en-US" altLang="ko-KR" sz="2400" smtClean="0">
                <a:solidFill>
                  <a:schemeClr val="tx2"/>
                </a:solidFill>
                <a:ea typeface="굴림" panose="020B0600000101010101" pitchFamily="50" charset="-127"/>
              </a:rPr>
              <a:t>, double </a:t>
            </a:r>
            <a:r>
              <a:rPr lang="en-US" altLang="ko-KR" sz="2400" i="1" smtClean="0">
                <a:solidFill>
                  <a:schemeClr val="tx2"/>
                </a:solidFill>
                <a:ea typeface="굴림" panose="020B0600000101010101" pitchFamily="50" charset="-127"/>
              </a:rPr>
              <a:t>aspect</a:t>
            </a:r>
            <a:r>
              <a:rPr lang="en-US" altLang="ko-KR" sz="2400" smtClean="0">
                <a:solidFill>
                  <a:schemeClr val="tx2"/>
                </a:solidFill>
                <a:ea typeface="굴림" panose="020B0600000101010101" pitchFamily="50" charset="-127"/>
              </a:rPr>
              <a:t>,</a:t>
            </a:r>
            <a:br>
              <a:rPr lang="en-US" altLang="ko-KR" sz="2400" smtClean="0">
                <a:solidFill>
                  <a:schemeClr val="tx2"/>
                </a:solidFill>
                <a:ea typeface="굴림" panose="020B0600000101010101" pitchFamily="50" charset="-127"/>
              </a:rPr>
            </a:br>
            <a:r>
              <a:rPr lang="en-US" altLang="ko-KR" sz="2400" smtClean="0">
                <a:solidFill>
                  <a:schemeClr val="tx2"/>
                </a:solidFill>
                <a:ea typeface="굴림" panose="020B0600000101010101" pitchFamily="50" charset="-127"/>
              </a:rPr>
              <a:t>			        double </a:t>
            </a:r>
            <a:r>
              <a:rPr lang="en-US" altLang="ko-KR" sz="2400" i="1" smtClean="0">
                <a:solidFill>
                  <a:schemeClr val="tx2"/>
                </a:solidFill>
                <a:ea typeface="굴림" panose="020B0600000101010101" pitchFamily="50" charset="-127"/>
              </a:rPr>
              <a:t>near</a:t>
            </a:r>
            <a:r>
              <a:rPr lang="en-US" altLang="ko-KR" sz="2400" smtClean="0">
                <a:solidFill>
                  <a:schemeClr val="tx2"/>
                </a:solidFill>
                <a:ea typeface="굴림" panose="020B0600000101010101" pitchFamily="50" charset="-127"/>
              </a:rPr>
              <a:t>, double </a:t>
            </a:r>
            <a:r>
              <a:rPr lang="en-US" altLang="ko-KR" sz="2400" i="1" smtClean="0">
                <a:solidFill>
                  <a:schemeClr val="tx2"/>
                </a:solidFill>
                <a:ea typeface="굴림" panose="020B0600000101010101" pitchFamily="50" charset="-127"/>
              </a:rPr>
              <a:t>far</a:t>
            </a:r>
            <a:r>
              <a:rPr lang="en-US" altLang="ko-KR" sz="2400" smtClean="0">
                <a:solidFill>
                  <a:schemeClr val="tx2"/>
                </a:solidFill>
                <a:ea typeface="굴림" panose="020B0600000101010101" pitchFamily="50" charset="-127"/>
              </a:rPr>
              <a:t>);</a:t>
            </a:r>
          </a:p>
          <a:p>
            <a:pPr>
              <a:buFontTx/>
              <a:buNone/>
            </a:pPr>
            <a:endParaRPr lang="en-US" altLang="ko-KR" sz="2400" smtClean="0">
              <a:solidFill>
                <a:schemeClr val="tx2"/>
              </a:solidFill>
              <a:ea typeface="굴림" panose="020B0600000101010101" pitchFamily="50" charset="-127"/>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rust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35100"/>
            <a:ext cx="5494338"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3"/>
          <p:cNvSpPr>
            <a:spLocks noGrp="1" noChangeArrowheads="1"/>
          </p:cNvSpPr>
          <p:nvPr>
            <p:ph type="body" idx="1"/>
          </p:nvPr>
        </p:nvSpPr>
        <p:spPr>
          <a:xfrm>
            <a:off x="419100" y="1847850"/>
            <a:ext cx="8318500" cy="5067300"/>
          </a:xfrm>
        </p:spPr>
        <p:txBody>
          <a:bodyPr/>
          <a:lstStyle/>
          <a:p>
            <a:pPr>
              <a:buFontTx/>
              <a:buNone/>
            </a:pPr>
            <a:endParaRPr lang="en-US" altLang="ko-KR" smtClean="0">
              <a:ea typeface="굴림" panose="020B0600000101010101" pitchFamily="50" charset="-127"/>
            </a:endParaRPr>
          </a:p>
          <a:p>
            <a:pPr>
              <a:buFontTx/>
              <a:buNone/>
            </a:pPr>
            <a:endParaRPr lang="en-US" altLang="ko-KR" smtClean="0">
              <a:ea typeface="굴림" panose="020B0600000101010101" pitchFamily="50" charset="-127"/>
            </a:endParaRPr>
          </a:p>
          <a:p>
            <a:pPr>
              <a:buFontTx/>
              <a:buNone/>
            </a:pPr>
            <a:endParaRPr lang="en-US" altLang="ko-KR" smtClean="0">
              <a:ea typeface="굴림" panose="020B0600000101010101" pitchFamily="50" charset="-127"/>
            </a:endParaRPr>
          </a:p>
          <a:p>
            <a:pPr>
              <a:buFontTx/>
              <a:buNone/>
            </a:pPr>
            <a:endParaRPr lang="en-US" altLang="ko-KR" smtClean="0">
              <a:ea typeface="굴림" panose="020B0600000101010101" pitchFamily="50" charset="-127"/>
            </a:endParaRPr>
          </a:p>
          <a:p>
            <a:pPr>
              <a:buFontTx/>
              <a:buNone/>
            </a:pPr>
            <a:endParaRPr lang="en-US" altLang="ko-KR" smtClean="0">
              <a:ea typeface="굴림" panose="020B0600000101010101" pitchFamily="50" charset="-127"/>
            </a:endParaRPr>
          </a:p>
          <a:p>
            <a:r>
              <a:rPr lang="en-US" altLang="ko-KR" smtClean="0">
                <a:ea typeface="굴림" panose="020B0600000101010101" pitchFamily="50" charset="-127"/>
              </a:rPr>
              <a:t>Substituting the extents into glFrustum() </a:t>
            </a:r>
          </a:p>
          <a:p>
            <a:pPr>
              <a:buFontTx/>
              <a:buNone/>
            </a:pPr>
            <a:endParaRPr lang="en-US" altLang="ko-KR" smtClean="0">
              <a:ea typeface="굴림" panose="020B0600000101010101" pitchFamily="50" charset="-127"/>
            </a:endParaRPr>
          </a:p>
        </p:txBody>
      </p:sp>
      <p:sp>
        <p:nvSpPr>
          <p:cNvPr id="56324" name="Rectangle 4"/>
          <p:cNvSpPr>
            <a:spLocks noGrp="1" noChangeArrowheads="1"/>
          </p:cNvSpPr>
          <p:nvPr>
            <p:ph type="title"/>
          </p:nvPr>
        </p:nvSpPr>
        <p:spPr/>
        <p:txBody>
          <a:bodyPr/>
          <a:lstStyle/>
          <a:p>
            <a:r>
              <a:rPr lang="en-US" altLang="ko-KR" smtClean="0">
                <a:ea typeface="굴림" panose="020B0600000101010101" pitchFamily="50" charset="-127"/>
              </a:rPr>
              <a:t>gluPerspective()</a:t>
            </a:r>
          </a:p>
        </p:txBody>
      </p:sp>
      <p:sp>
        <p:nvSpPr>
          <p:cNvPr id="13321" name="Text Box 6"/>
          <p:cNvSpPr txBox="1">
            <a:spLocks noChangeArrowheads="1"/>
          </p:cNvSpPr>
          <p:nvPr/>
        </p:nvSpPr>
        <p:spPr bwMode="auto">
          <a:xfrm>
            <a:off x="6019800" y="1768475"/>
            <a:ext cx="2819400" cy="2012950"/>
          </a:xfrm>
          <a:prstGeom prst="rect">
            <a:avLst/>
          </a:prstGeom>
          <a:noFill/>
          <a:ln w="9525">
            <a:noFill/>
            <a:miter lim="800000"/>
            <a:headEnd/>
            <a:tailEnd/>
          </a:ln>
        </p:spPr>
        <p:txBody>
          <a:bodyPr>
            <a:spAutoFit/>
          </a:bodyPr>
          <a:lstStyle/>
          <a:p>
            <a:pPr algn="ctr">
              <a:spcBef>
                <a:spcPct val="20000"/>
              </a:spcBef>
              <a:defRPr/>
            </a:pPr>
            <a:r>
              <a:rPr lang="en-US" altLang="ko-KR" dirty="0">
                <a:latin typeface="+mj-ea"/>
                <a:ea typeface="+mj-ea"/>
              </a:rPr>
              <a:t>Simple “camera-like” model</a:t>
            </a:r>
            <a:endParaRPr lang="en-US" altLang="ko-KR" dirty="0">
              <a:latin typeface="Tekton" pitchFamily="2" charset="0"/>
              <a:ea typeface="굴림" pitchFamily="50" charset="-127"/>
            </a:endParaRPr>
          </a:p>
          <a:p>
            <a:pPr algn="ctr">
              <a:spcBef>
                <a:spcPct val="20000"/>
              </a:spcBef>
              <a:defRPr/>
            </a:pPr>
            <a:r>
              <a:rPr lang="en-US" altLang="ko-KR" dirty="0">
                <a:latin typeface="+mj-ea"/>
                <a:ea typeface="+mj-ea"/>
              </a:rPr>
              <a:t>Can only specify </a:t>
            </a:r>
            <a:r>
              <a:rPr lang="en-US" altLang="ko-KR" dirty="0">
                <a:solidFill>
                  <a:srgbClr val="CC0000"/>
                </a:solidFill>
                <a:latin typeface="+mj-ea"/>
                <a:ea typeface="+mj-ea"/>
              </a:rPr>
              <a:t>symmetric</a:t>
            </a:r>
            <a:r>
              <a:rPr lang="en-US" altLang="ko-KR" dirty="0">
                <a:latin typeface="+mj-ea"/>
                <a:ea typeface="+mj-ea"/>
              </a:rPr>
              <a:t> frustums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8370" name="Picture 2" descr="frust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35100"/>
            <a:ext cx="5494338"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Grp="1" noChangeArrowheads="1"/>
          </p:cNvSpPr>
          <p:nvPr>
            <p:ph type="body" idx="1"/>
          </p:nvPr>
        </p:nvSpPr>
        <p:spPr>
          <a:xfrm>
            <a:off x="419100" y="1760538"/>
            <a:ext cx="8318500" cy="5067300"/>
          </a:xfrm>
        </p:spPr>
        <p:txBody>
          <a:bodyPr/>
          <a:lstStyle/>
          <a:p>
            <a:pPr>
              <a:buFontTx/>
              <a:buNone/>
            </a:pPr>
            <a:endParaRPr lang="en-US" altLang="ko-KR" smtClean="0">
              <a:ea typeface="굴림" panose="020B0600000101010101" pitchFamily="50" charset="-127"/>
            </a:endParaRPr>
          </a:p>
          <a:p>
            <a:pPr>
              <a:buFontTx/>
              <a:buNone/>
            </a:pPr>
            <a:endParaRPr lang="en-US" altLang="ko-KR" smtClean="0">
              <a:ea typeface="굴림" panose="020B0600000101010101" pitchFamily="50" charset="-127"/>
            </a:endParaRPr>
          </a:p>
          <a:p>
            <a:pPr>
              <a:buFontTx/>
              <a:buNone/>
            </a:pPr>
            <a:endParaRPr lang="en-US" altLang="ko-KR" smtClean="0">
              <a:ea typeface="굴림" panose="020B0600000101010101" pitchFamily="50" charset="-127"/>
            </a:endParaRPr>
          </a:p>
          <a:p>
            <a:pPr>
              <a:buFontTx/>
              <a:buNone/>
            </a:pPr>
            <a:endParaRPr lang="en-US" altLang="ko-KR" smtClean="0">
              <a:ea typeface="굴림" panose="020B0600000101010101" pitchFamily="50" charset="-127"/>
            </a:endParaRPr>
          </a:p>
          <a:p>
            <a:pPr>
              <a:buFontTx/>
              <a:buNone/>
            </a:pPr>
            <a:endParaRPr lang="en-US" altLang="ko-KR" smtClean="0">
              <a:ea typeface="굴림" panose="020B0600000101010101" pitchFamily="50" charset="-127"/>
            </a:endParaRPr>
          </a:p>
          <a:p>
            <a:r>
              <a:rPr lang="en-US" altLang="ko-KR" smtClean="0">
                <a:ea typeface="굴림" panose="020B0600000101010101" pitchFamily="50" charset="-127"/>
              </a:rPr>
              <a:t>Substituting the extents into glFrustum() </a:t>
            </a:r>
          </a:p>
          <a:p>
            <a:pPr>
              <a:buFontTx/>
              <a:buNone/>
            </a:pPr>
            <a:endParaRPr lang="en-US" altLang="ko-KR" smtClean="0">
              <a:ea typeface="굴림" panose="020B0600000101010101" pitchFamily="50" charset="-127"/>
            </a:endParaRPr>
          </a:p>
        </p:txBody>
      </p:sp>
      <p:sp>
        <p:nvSpPr>
          <p:cNvPr id="58372" name="Rectangle 4"/>
          <p:cNvSpPr>
            <a:spLocks noGrp="1" noChangeArrowheads="1"/>
          </p:cNvSpPr>
          <p:nvPr>
            <p:ph type="title"/>
          </p:nvPr>
        </p:nvSpPr>
        <p:spPr/>
        <p:txBody>
          <a:bodyPr/>
          <a:lstStyle/>
          <a:p>
            <a:r>
              <a:rPr lang="en-US" altLang="ko-KR" smtClean="0">
                <a:ea typeface="굴림" panose="020B0600000101010101" pitchFamily="50" charset="-127"/>
              </a:rPr>
              <a:t>gluPerspective()</a:t>
            </a:r>
          </a:p>
        </p:txBody>
      </p:sp>
      <p:graphicFrame>
        <p:nvGraphicFramePr>
          <p:cNvPr id="58373" name="Object 2"/>
          <p:cNvGraphicFramePr>
            <a:graphicFrameLocks noChangeAspect="1"/>
          </p:cNvGraphicFramePr>
          <p:nvPr/>
        </p:nvGraphicFramePr>
        <p:xfrm>
          <a:off x="1752600" y="4724400"/>
          <a:ext cx="5357813" cy="1592263"/>
        </p:xfrm>
        <a:graphic>
          <a:graphicData uri="http://schemas.openxmlformats.org/presentationml/2006/ole">
            <mc:AlternateContent xmlns:mc="http://schemas.openxmlformats.org/markup-compatibility/2006">
              <mc:Choice xmlns:v="urn:schemas-microsoft-com:vml" Requires="v">
                <p:oleObj spid="_x0000_s58376" name="Equation" r:id="rId5" imgW="6324600" imgH="1879600" progId="Equation.3">
                  <p:embed/>
                </p:oleObj>
              </mc:Choice>
              <mc:Fallback>
                <p:oleObj name="Equation" r:id="rId5" imgW="6324600" imgH="18796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724400"/>
                        <a:ext cx="5357813" cy="159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1" name="Text Box 6"/>
          <p:cNvSpPr txBox="1">
            <a:spLocks noChangeArrowheads="1"/>
          </p:cNvSpPr>
          <p:nvPr/>
        </p:nvSpPr>
        <p:spPr bwMode="auto">
          <a:xfrm>
            <a:off x="6019800" y="1768475"/>
            <a:ext cx="2819400" cy="2012950"/>
          </a:xfrm>
          <a:prstGeom prst="rect">
            <a:avLst/>
          </a:prstGeom>
          <a:noFill/>
          <a:ln w="9525">
            <a:noFill/>
            <a:miter lim="800000"/>
            <a:headEnd/>
            <a:tailEnd/>
          </a:ln>
        </p:spPr>
        <p:txBody>
          <a:bodyPr>
            <a:spAutoFit/>
          </a:bodyPr>
          <a:lstStyle/>
          <a:p>
            <a:pPr algn="ctr">
              <a:spcBef>
                <a:spcPct val="20000"/>
              </a:spcBef>
              <a:defRPr/>
            </a:pPr>
            <a:r>
              <a:rPr lang="en-US" altLang="ko-KR" dirty="0">
                <a:latin typeface="+mj-ea"/>
                <a:ea typeface="+mj-ea"/>
              </a:rPr>
              <a:t>Simple “camera-like” model</a:t>
            </a:r>
            <a:endParaRPr lang="en-US" altLang="ko-KR" dirty="0">
              <a:latin typeface="Tekton" pitchFamily="2" charset="0"/>
              <a:ea typeface="굴림" pitchFamily="50" charset="-127"/>
            </a:endParaRPr>
          </a:p>
          <a:p>
            <a:pPr algn="ctr">
              <a:spcBef>
                <a:spcPct val="20000"/>
              </a:spcBef>
              <a:defRPr/>
            </a:pPr>
            <a:r>
              <a:rPr lang="en-US" altLang="ko-KR" dirty="0">
                <a:latin typeface="+mj-ea"/>
                <a:ea typeface="+mj-ea"/>
              </a:rPr>
              <a:t>Can only specify </a:t>
            </a:r>
            <a:r>
              <a:rPr lang="en-US" altLang="ko-KR" dirty="0">
                <a:solidFill>
                  <a:srgbClr val="CC0000"/>
                </a:solidFill>
                <a:latin typeface="+mj-ea"/>
                <a:ea typeface="+mj-ea"/>
              </a:rPr>
              <a:t>symmetric</a:t>
            </a:r>
            <a:r>
              <a:rPr lang="en-US" altLang="ko-KR" dirty="0">
                <a:latin typeface="+mj-ea"/>
                <a:ea typeface="+mj-ea"/>
              </a:rPr>
              <a:t> frustums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ko-KR" smtClean="0">
                <a:ea typeface="굴림" panose="020B0600000101010101" pitchFamily="50" charset="-127"/>
              </a:rPr>
              <a:t>Example in the Skeleton Codes of PA2</a:t>
            </a:r>
            <a:endParaRPr lang="ko-KR" altLang="en-US" smtClean="0">
              <a:ea typeface="굴림" panose="020B0600000101010101" pitchFamily="50" charset="-127"/>
            </a:endParaRPr>
          </a:p>
        </p:txBody>
      </p:sp>
      <p:sp>
        <p:nvSpPr>
          <p:cNvPr id="60419" name="Rectangle 3"/>
          <p:cNvSpPr>
            <a:spLocks noChangeArrowheads="1"/>
          </p:cNvSpPr>
          <p:nvPr/>
        </p:nvSpPr>
        <p:spPr bwMode="auto">
          <a:xfrm>
            <a:off x="142875" y="1703388"/>
            <a:ext cx="938053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100000"/>
              </a:lnSpc>
              <a:spcBef>
                <a:spcPct val="0"/>
              </a:spcBef>
              <a:spcAft>
                <a:spcPct val="0"/>
              </a:spcAft>
              <a:buClrTx/>
              <a:buFontTx/>
              <a:buNone/>
            </a:pPr>
            <a:r>
              <a:rPr lang="en-US" altLang="ko-KR" sz="2000">
                <a:latin typeface="Arial" panose="020B0604020202020204" pitchFamily="34" charset="0"/>
                <a:ea typeface="굴림" panose="020B0600000101010101" pitchFamily="50" charset="-127"/>
              </a:rPr>
              <a:t>void reshape( int w, int h)</a:t>
            </a:r>
          </a:p>
          <a:p>
            <a:pPr>
              <a:lnSpc>
                <a:spcPct val="100000"/>
              </a:lnSpc>
              <a:spcBef>
                <a:spcPct val="0"/>
              </a:spcBef>
              <a:spcAft>
                <a:spcPct val="0"/>
              </a:spcAft>
              <a:buClrTx/>
              <a:buFontTx/>
              <a:buNone/>
            </a:pPr>
            <a:r>
              <a:rPr lang="en-US" altLang="ko-KR" sz="2000">
                <a:latin typeface="Arial" panose="020B0604020202020204" pitchFamily="34" charset="0"/>
                <a:ea typeface="굴림" panose="020B0600000101010101" pitchFamily="50" charset="-127"/>
              </a:rPr>
              <a:t>{</a:t>
            </a:r>
          </a:p>
          <a:p>
            <a:pPr>
              <a:lnSpc>
                <a:spcPct val="100000"/>
              </a:lnSpc>
              <a:spcBef>
                <a:spcPct val="0"/>
              </a:spcBef>
              <a:spcAft>
                <a:spcPct val="0"/>
              </a:spcAft>
              <a:buClrTx/>
              <a:buFontTx/>
              <a:buNone/>
            </a:pPr>
            <a:r>
              <a:rPr lang="en-US" altLang="ko-KR" sz="2000">
                <a:latin typeface="Arial" panose="020B0604020202020204" pitchFamily="34" charset="0"/>
                <a:ea typeface="굴림" panose="020B0600000101010101" pitchFamily="50" charset="-127"/>
              </a:rPr>
              <a:t>  width = w;    height = h;</a:t>
            </a:r>
          </a:p>
          <a:p>
            <a:pPr>
              <a:lnSpc>
                <a:spcPct val="100000"/>
              </a:lnSpc>
              <a:spcBef>
                <a:spcPct val="0"/>
              </a:spcBef>
              <a:spcAft>
                <a:spcPct val="0"/>
              </a:spcAft>
              <a:buClrTx/>
              <a:buFontTx/>
              <a:buNone/>
            </a:pPr>
            <a:r>
              <a:rPr lang="en-US" altLang="ko-KR" sz="2000">
                <a:latin typeface="Arial" panose="020B0604020202020204" pitchFamily="34" charset="0"/>
                <a:ea typeface="굴림" panose="020B0600000101010101" pitchFamily="50" charset="-127"/>
              </a:rPr>
              <a:t>  glViewport(0, 0, width, height);</a:t>
            </a:r>
          </a:p>
          <a:p>
            <a:pPr>
              <a:lnSpc>
                <a:spcPct val="100000"/>
              </a:lnSpc>
              <a:spcBef>
                <a:spcPct val="0"/>
              </a:spcBef>
              <a:spcAft>
                <a:spcPct val="0"/>
              </a:spcAft>
              <a:buClrTx/>
              <a:buFontTx/>
              <a:buNone/>
            </a:pPr>
            <a:endParaRPr lang="en-US" altLang="ko-KR" sz="2000">
              <a:latin typeface="Arial" panose="020B0604020202020204" pitchFamily="34" charset="0"/>
              <a:ea typeface="굴림" panose="020B0600000101010101" pitchFamily="50" charset="-127"/>
            </a:endParaRPr>
          </a:p>
          <a:p>
            <a:pPr>
              <a:lnSpc>
                <a:spcPct val="100000"/>
              </a:lnSpc>
              <a:spcBef>
                <a:spcPct val="0"/>
              </a:spcBef>
              <a:spcAft>
                <a:spcPct val="0"/>
              </a:spcAft>
              <a:buClrTx/>
              <a:buFontTx/>
              <a:buNone/>
            </a:pPr>
            <a:r>
              <a:rPr lang="en-US" altLang="ko-KR" sz="2000">
                <a:latin typeface="Arial" panose="020B0604020202020204" pitchFamily="34" charset="0"/>
                <a:ea typeface="굴림" panose="020B0600000101010101" pitchFamily="50" charset="-127"/>
              </a:rPr>
              <a:t>  glMatrixMode(GL_PROJECTION);            // Select The Projection Matrix</a:t>
            </a:r>
          </a:p>
          <a:p>
            <a:pPr>
              <a:lnSpc>
                <a:spcPct val="100000"/>
              </a:lnSpc>
              <a:spcBef>
                <a:spcPct val="0"/>
              </a:spcBef>
              <a:spcAft>
                <a:spcPct val="0"/>
              </a:spcAft>
              <a:buClrTx/>
              <a:buFontTx/>
              <a:buNone/>
            </a:pPr>
            <a:r>
              <a:rPr lang="en-US" altLang="ko-KR" sz="2000">
                <a:latin typeface="Arial" panose="020B0604020202020204" pitchFamily="34" charset="0"/>
                <a:ea typeface="굴림" panose="020B0600000101010101" pitchFamily="50" charset="-127"/>
              </a:rPr>
              <a:t>  glLoadIdentity();                       // Reset The Projection Matrix</a:t>
            </a:r>
          </a:p>
          <a:p>
            <a:pPr>
              <a:lnSpc>
                <a:spcPct val="100000"/>
              </a:lnSpc>
              <a:spcBef>
                <a:spcPct val="0"/>
              </a:spcBef>
              <a:spcAft>
                <a:spcPct val="0"/>
              </a:spcAft>
              <a:buClrTx/>
              <a:buFontTx/>
              <a:buNone/>
            </a:pPr>
            <a:r>
              <a:rPr lang="en-US" altLang="ko-KR" sz="2000">
                <a:latin typeface="Arial" panose="020B0604020202020204" pitchFamily="34" charset="0"/>
                <a:ea typeface="굴림" panose="020B0600000101010101" pitchFamily="50" charset="-127"/>
              </a:rPr>
              <a:t>  // Define perspective projection frustum</a:t>
            </a:r>
          </a:p>
          <a:p>
            <a:pPr>
              <a:lnSpc>
                <a:spcPct val="100000"/>
              </a:lnSpc>
              <a:spcBef>
                <a:spcPct val="0"/>
              </a:spcBef>
              <a:spcAft>
                <a:spcPct val="0"/>
              </a:spcAft>
              <a:buClrTx/>
              <a:buFontTx/>
              <a:buNone/>
            </a:pPr>
            <a:r>
              <a:rPr lang="en-US" altLang="ko-KR" sz="2000">
                <a:latin typeface="Arial" panose="020B0604020202020204" pitchFamily="34" charset="0"/>
                <a:ea typeface="굴림" panose="020B0600000101010101" pitchFamily="50" charset="-127"/>
              </a:rPr>
              <a:t>  double aspect = width/double(height);</a:t>
            </a:r>
          </a:p>
          <a:p>
            <a:pPr>
              <a:lnSpc>
                <a:spcPct val="100000"/>
              </a:lnSpc>
              <a:spcBef>
                <a:spcPct val="0"/>
              </a:spcBef>
              <a:spcAft>
                <a:spcPct val="0"/>
              </a:spcAft>
              <a:buClrTx/>
              <a:buFontTx/>
              <a:buNone/>
            </a:pPr>
            <a:endParaRPr lang="en-US" altLang="ko-KR" sz="2000">
              <a:latin typeface="Arial" panose="020B0604020202020204" pitchFamily="34" charset="0"/>
              <a:ea typeface="굴림" panose="020B0600000101010101" pitchFamily="50" charset="-127"/>
            </a:endParaRPr>
          </a:p>
          <a:p>
            <a:pPr>
              <a:lnSpc>
                <a:spcPct val="100000"/>
              </a:lnSpc>
              <a:spcBef>
                <a:spcPct val="0"/>
              </a:spcBef>
              <a:spcAft>
                <a:spcPct val="0"/>
              </a:spcAft>
              <a:buClrTx/>
              <a:buFontTx/>
              <a:buNone/>
            </a:pPr>
            <a:r>
              <a:rPr lang="en-US" altLang="ko-KR" sz="2000">
                <a:solidFill>
                  <a:srgbClr val="0000FF"/>
                </a:solidFill>
                <a:latin typeface="Arial" panose="020B0604020202020204" pitchFamily="34" charset="0"/>
                <a:ea typeface="굴림" panose="020B0600000101010101" pitchFamily="50" charset="-127"/>
              </a:rPr>
              <a:t>  gluPerspective</a:t>
            </a:r>
            <a:r>
              <a:rPr lang="en-US" altLang="ko-KR" sz="2000">
                <a:latin typeface="Arial" panose="020B0604020202020204" pitchFamily="34" charset="0"/>
                <a:ea typeface="굴림" panose="020B0600000101010101" pitchFamily="50" charset="-127"/>
              </a:rPr>
              <a:t>(45, aspect, 1, 1024);</a:t>
            </a:r>
          </a:p>
          <a:p>
            <a:pPr>
              <a:lnSpc>
                <a:spcPct val="100000"/>
              </a:lnSpc>
              <a:spcBef>
                <a:spcPct val="0"/>
              </a:spcBef>
              <a:spcAft>
                <a:spcPct val="0"/>
              </a:spcAft>
              <a:buClrTx/>
              <a:buFontTx/>
              <a:buNone/>
            </a:pPr>
            <a:r>
              <a:rPr lang="en-US" altLang="ko-KR" sz="2000">
                <a:latin typeface="Arial" panose="020B0604020202020204" pitchFamily="34" charset="0"/>
                <a:ea typeface="굴림" panose="020B0600000101010101" pitchFamily="50" charset="-127"/>
              </a:rPr>
              <a:t>  glMatrixMode(GL_MODELVIEW);             // Select The Modelview Matrix</a:t>
            </a:r>
          </a:p>
          <a:p>
            <a:pPr>
              <a:lnSpc>
                <a:spcPct val="100000"/>
              </a:lnSpc>
              <a:spcBef>
                <a:spcPct val="0"/>
              </a:spcBef>
              <a:spcAft>
                <a:spcPct val="0"/>
              </a:spcAft>
              <a:buClrTx/>
              <a:buFontTx/>
              <a:buNone/>
            </a:pPr>
            <a:endParaRPr lang="en-US" altLang="ko-KR" sz="2000">
              <a:latin typeface="Arial" panose="020B0604020202020204" pitchFamily="34" charset="0"/>
              <a:ea typeface="굴림" panose="020B0600000101010101" pitchFamily="50" charset="-127"/>
            </a:endParaRPr>
          </a:p>
          <a:p>
            <a:pPr>
              <a:lnSpc>
                <a:spcPct val="100000"/>
              </a:lnSpc>
              <a:spcBef>
                <a:spcPct val="0"/>
              </a:spcBef>
              <a:spcAft>
                <a:spcPct val="0"/>
              </a:spcAft>
              <a:buClrTx/>
              <a:buFontTx/>
              <a:buNone/>
            </a:pPr>
            <a:r>
              <a:rPr lang="en-US" altLang="ko-KR" sz="2000">
                <a:latin typeface="Arial" panose="020B0604020202020204" pitchFamily="34" charset="0"/>
                <a:ea typeface="굴림" panose="020B0600000101010101" pitchFamily="50" charset="-127"/>
              </a:rPr>
              <a:t>  glLoadIdentity();                       // Reset The Projection Matrix</a:t>
            </a:r>
          </a:p>
          <a:p>
            <a:pPr>
              <a:lnSpc>
                <a:spcPct val="100000"/>
              </a:lnSpc>
              <a:spcBef>
                <a:spcPct val="0"/>
              </a:spcBef>
              <a:spcAft>
                <a:spcPct val="0"/>
              </a:spcAft>
              <a:buClrTx/>
              <a:buFontTx/>
              <a:buNone/>
            </a:pPr>
            <a:r>
              <a:rPr lang="en-US" altLang="ko-KR" sz="2000">
                <a:latin typeface="Arial" panose="020B0604020202020204" pitchFamily="34" charset="0"/>
                <a:ea typeface="굴림" panose="020B0600000101010101" pitchFamily="50" charset="-127"/>
              </a:rPr>
              <a:t>}</a:t>
            </a:r>
            <a:endParaRPr lang="ko-KR" altLang="en-US" sz="2000">
              <a:latin typeface="Arial" panose="020B0604020202020204" pitchFamily="34" charset="0"/>
              <a:ea typeface="굴림" panose="020B0600000101010101" pitchFamily="50" charset="-127"/>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ko-KR" smtClean="0">
                <a:ea typeface="굴림" panose="020B0600000101010101" pitchFamily="50" charset="-127"/>
              </a:rPr>
              <a:t>Viewing Transformations</a:t>
            </a:r>
          </a:p>
        </p:txBody>
      </p:sp>
      <p:sp>
        <p:nvSpPr>
          <p:cNvPr id="7171" name="Rectangle 3"/>
          <p:cNvSpPr>
            <a:spLocks noGrp="1" noChangeArrowheads="1"/>
          </p:cNvSpPr>
          <p:nvPr>
            <p:ph type="body" idx="1"/>
          </p:nvPr>
        </p:nvSpPr>
        <p:spPr>
          <a:xfrm>
            <a:off x="419100" y="1524000"/>
            <a:ext cx="7277100" cy="5334000"/>
          </a:xfrm>
        </p:spPr>
        <p:txBody>
          <a:bodyPr/>
          <a:lstStyle/>
          <a:p>
            <a:r>
              <a:rPr lang="en-US" altLang="ko-KR" smtClean="0">
                <a:ea typeface="굴림" panose="020B0600000101010101" pitchFamily="50" charset="-127"/>
              </a:rPr>
              <a:t>Map points from world spaces to eye space</a:t>
            </a:r>
          </a:p>
          <a:p>
            <a:pPr lvl="1"/>
            <a:r>
              <a:rPr lang="en-US" altLang="ko-KR" smtClean="0">
                <a:ea typeface="굴림" panose="020B0600000101010101" pitchFamily="50" charset="-127"/>
              </a:rPr>
              <a:t>Can be composed from rotations and translations</a:t>
            </a:r>
          </a:p>
        </p:txBody>
      </p:sp>
      <p:sp>
        <p:nvSpPr>
          <p:cNvPr id="7172" name="Rectangle 4"/>
          <p:cNvSpPr>
            <a:spLocks noChangeArrowheads="1"/>
          </p:cNvSpPr>
          <p:nvPr/>
        </p:nvSpPr>
        <p:spPr bwMode="auto">
          <a:xfrm>
            <a:off x="3776663"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a typeface="굴림" panose="020B0600000101010101" pitchFamily="50" charset="-127"/>
            </a:endParaRPr>
          </a:p>
        </p:txBody>
      </p:sp>
      <p:pic>
        <p:nvPicPr>
          <p:cNvPr id="7173" name="Picture 5" descr="Pipelin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516063"/>
            <a:ext cx="1152525"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6"/>
          <p:cNvSpPr>
            <a:spLocks noChangeArrowheads="1"/>
          </p:cNvSpPr>
          <p:nvPr/>
        </p:nvSpPr>
        <p:spPr bwMode="auto">
          <a:xfrm>
            <a:off x="-550863" y="1457325"/>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a typeface="굴림" panose="020B0600000101010101" pitchFamily="50" charset="-127"/>
            </a:endParaRPr>
          </a:p>
        </p:txBody>
      </p:sp>
      <p:sp>
        <p:nvSpPr>
          <p:cNvPr id="7175" name="Rectangle 7"/>
          <p:cNvSpPr>
            <a:spLocks noChangeArrowheads="1"/>
          </p:cNvSpPr>
          <p:nvPr/>
        </p:nvSpPr>
        <p:spPr bwMode="auto">
          <a:xfrm>
            <a:off x="-550863" y="1457325"/>
            <a:ext cx="10245726"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a typeface="굴림" panose="020B0600000101010101" pitchFamily="50" charset="-127"/>
            </a:endParaRPr>
          </a:p>
        </p:txBody>
      </p:sp>
      <p:pic>
        <p:nvPicPr>
          <p:cNvPr id="7176" name="Picture 8" descr="vi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6238" y="3351213"/>
            <a:ext cx="457200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ko-KR" smtClean="0">
                <a:ea typeface="굴림" panose="020B0600000101010101" pitchFamily="50" charset="-127"/>
              </a:rPr>
              <a:t>Class Objectives were:</a:t>
            </a:r>
            <a:endParaRPr lang="ko-KR" altLang="en-US" smtClean="0">
              <a:ea typeface="굴림" panose="020B0600000101010101" pitchFamily="50" charset="-127"/>
            </a:endParaRPr>
          </a:p>
        </p:txBody>
      </p:sp>
      <p:sp>
        <p:nvSpPr>
          <p:cNvPr id="62467" name="Content Placeholder 2"/>
          <p:cNvSpPr>
            <a:spLocks noGrp="1"/>
          </p:cNvSpPr>
          <p:nvPr>
            <p:ph idx="1"/>
          </p:nvPr>
        </p:nvSpPr>
        <p:spPr/>
        <p:txBody>
          <a:bodyPr/>
          <a:lstStyle/>
          <a:p>
            <a:r>
              <a:rPr lang="en-US" altLang="ko-KR" smtClean="0">
                <a:ea typeface="굴림" panose="020B0600000101010101" pitchFamily="50" charset="-127"/>
              </a:rPr>
              <a:t>Know camera setup parameters</a:t>
            </a:r>
          </a:p>
          <a:p>
            <a:r>
              <a:rPr lang="en-US" altLang="ko-KR" smtClean="0">
                <a:ea typeface="굴림" panose="020B0600000101010101" pitchFamily="50" charset="-127"/>
              </a:rPr>
              <a:t>Understand viewing and projection processes</a:t>
            </a:r>
          </a:p>
          <a:p>
            <a:endParaRPr lang="ko-KR" altLang="en-US" smtClean="0">
              <a:ea typeface="굴림" panose="020B0600000101010101" pitchFamily="50" charset="-127"/>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ko-KR" smtClean="0">
                <a:ea typeface="굴림" panose="020B0600000101010101" pitchFamily="50" charset="-127"/>
              </a:rPr>
              <a:t>Homework</a:t>
            </a:r>
            <a:endParaRPr lang="ko-KR" altLang="en-US" smtClean="0">
              <a:ea typeface="굴림" panose="020B0600000101010101" pitchFamily="50" charset="-127"/>
            </a:endParaRPr>
          </a:p>
        </p:txBody>
      </p:sp>
      <p:sp>
        <p:nvSpPr>
          <p:cNvPr id="64515" name="Content Placeholder 2"/>
          <p:cNvSpPr>
            <a:spLocks noGrp="1"/>
          </p:cNvSpPr>
          <p:nvPr>
            <p:ph idx="1"/>
          </p:nvPr>
        </p:nvSpPr>
        <p:spPr/>
        <p:txBody>
          <a:bodyPr/>
          <a:lstStyle/>
          <a:p>
            <a:r>
              <a:rPr lang="en-US" altLang="ko-KR" smtClean="0">
                <a:ea typeface="굴림" panose="020B0600000101010101" pitchFamily="50" charset="-127"/>
              </a:rPr>
              <a:t>Suggested reading:</a:t>
            </a:r>
          </a:p>
          <a:p>
            <a:pPr lvl="1"/>
            <a:r>
              <a:rPr lang="en-US" altLang="ko-KR" smtClean="0">
                <a:ea typeface="굴림" panose="020B0600000101010101" pitchFamily="50" charset="-127"/>
              </a:rPr>
              <a:t>Ch. 12, “Data Structure for Graphics”</a:t>
            </a:r>
          </a:p>
          <a:p>
            <a:pPr lvl="1"/>
            <a:endParaRPr lang="en-US" altLang="ko-KR" smtClean="0">
              <a:ea typeface="굴림" panose="020B0600000101010101" pitchFamily="50" charset="-127"/>
            </a:endParaRPr>
          </a:p>
          <a:p>
            <a:r>
              <a:rPr lang="en-US" altLang="ko-KR" smtClean="0">
                <a:solidFill>
                  <a:srgbClr val="0000FF"/>
                </a:solidFill>
                <a:ea typeface="굴림" panose="020B0600000101010101" pitchFamily="50" charset="-127"/>
              </a:rPr>
              <a:t>Watch SIGGRAPH Videos</a:t>
            </a:r>
          </a:p>
          <a:p>
            <a:r>
              <a:rPr lang="en-US" altLang="ko-KR" smtClean="0">
                <a:solidFill>
                  <a:srgbClr val="0000FF"/>
                </a:solidFill>
                <a:ea typeface="굴림" panose="020B0600000101010101" pitchFamily="50" charset="-127"/>
              </a:rPr>
              <a:t>Go over the next lecture slides</a:t>
            </a:r>
          </a:p>
          <a:p>
            <a:pPr lvl="1"/>
            <a:endParaRPr lang="en-US" altLang="ko-KR" smtClean="0">
              <a:ea typeface="굴림" panose="020B0600000101010101" pitchFamily="50" charset="-127"/>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제목 1"/>
          <p:cNvSpPr>
            <a:spLocks noGrp="1"/>
          </p:cNvSpPr>
          <p:nvPr>
            <p:ph type="title"/>
          </p:nvPr>
        </p:nvSpPr>
        <p:spPr/>
        <p:txBody>
          <a:bodyPr/>
          <a:lstStyle/>
          <a:p>
            <a:r>
              <a:rPr lang="en-US" altLang="ko-KR" smtClean="0">
                <a:ea typeface="굴림" panose="020B0600000101010101" pitchFamily="50" charset="-127"/>
              </a:rPr>
              <a:t>PA3</a:t>
            </a:r>
            <a:endParaRPr lang="ko-KR" altLang="en-US" smtClean="0">
              <a:ea typeface="굴림" panose="020B0600000101010101" pitchFamily="50" charset="-127"/>
            </a:endParaRPr>
          </a:p>
        </p:txBody>
      </p:sp>
      <p:sp>
        <p:nvSpPr>
          <p:cNvPr id="66563" name="내용 개체 틀 2"/>
          <p:cNvSpPr>
            <a:spLocks noGrp="1"/>
          </p:cNvSpPr>
          <p:nvPr>
            <p:ph idx="1"/>
          </p:nvPr>
        </p:nvSpPr>
        <p:spPr/>
        <p:txBody>
          <a:bodyPr/>
          <a:lstStyle/>
          <a:p>
            <a:endParaRPr lang="en-US" altLang="ko-KR" smtClean="0">
              <a:ea typeface="굴림" panose="020B0600000101010101" pitchFamily="50" charset="-127"/>
            </a:endParaRPr>
          </a:p>
          <a:p>
            <a:endParaRPr lang="en-US" altLang="ko-KR" smtClean="0">
              <a:ea typeface="굴림" panose="020B0600000101010101" pitchFamily="50" charset="-127"/>
            </a:endParaRPr>
          </a:p>
          <a:p>
            <a:endParaRPr lang="en-US" altLang="ko-KR" smtClean="0">
              <a:ea typeface="굴림" panose="020B0600000101010101" pitchFamily="50" charset="-127"/>
            </a:endParaRPr>
          </a:p>
          <a:p>
            <a:endParaRPr lang="en-US" altLang="ko-KR" smtClean="0">
              <a:ea typeface="굴림" panose="020B0600000101010101" pitchFamily="50" charset="-127"/>
            </a:endParaRPr>
          </a:p>
          <a:p>
            <a:endParaRPr lang="en-US" altLang="ko-KR" smtClean="0">
              <a:ea typeface="굴림" panose="020B0600000101010101" pitchFamily="50" charset="-127"/>
            </a:endParaRPr>
          </a:p>
          <a:p>
            <a:endParaRPr lang="en-US" altLang="ko-KR" smtClean="0">
              <a:ea typeface="굴림" panose="020B0600000101010101" pitchFamily="50" charset="-127"/>
            </a:endParaRPr>
          </a:p>
          <a:p>
            <a:endParaRPr lang="en-US" altLang="ko-KR" smtClean="0">
              <a:ea typeface="굴림" panose="020B0600000101010101" pitchFamily="50" charset="-127"/>
            </a:endParaRPr>
          </a:p>
          <a:p>
            <a:r>
              <a:rPr lang="en-US" altLang="ko-KR" sz="2400" smtClean="0">
                <a:ea typeface="굴림" panose="020B0600000101010101" pitchFamily="50" charset="-127"/>
              </a:rPr>
              <a:t>PA2: perform the transformation at the modeling space</a:t>
            </a:r>
          </a:p>
          <a:p>
            <a:r>
              <a:rPr lang="en-US" altLang="ko-KR" sz="2400" smtClean="0">
                <a:ea typeface="굴림" panose="020B0600000101010101" pitchFamily="50" charset="-127"/>
              </a:rPr>
              <a:t>PA3: perform the transformation at the viewing space</a:t>
            </a:r>
            <a:endParaRPr lang="ko-KR" altLang="en-US" sz="2400" smtClean="0">
              <a:ea typeface="굴림" panose="020B0600000101010101" pitchFamily="50" charset="-127"/>
            </a:endParaRPr>
          </a:p>
        </p:txBody>
      </p:sp>
      <p:pic>
        <p:nvPicPr>
          <p:cNvPr id="665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87500"/>
            <a:ext cx="3768725"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ko-KR" smtClean="0">
                <a:ea typeface="굴림" panose="020B0600000101010101" pitchFamily="50" charset="-127"/>
              </a:rPr>
              <a:t>Next Time</a:t>
            </a:r>
            <a:endParaRPr lang="ko-KR" altLang="en-US" smtClean="0">
              <a:ea typeface="굴림" panose="020B0600000101010101" pitchFamily="50" charset="-127"/>
            </a:endParaRPr>
          </a:p>
        </p:txBody>
      </p:sp>
      <p:sp>
        <p:nvSpPr>
          <p:cNvPr id="68611" name="Content Placeholder 2"/>
          <p:cNvSpPr>
            <a:spLocks noGrp="1"/>
          </p:cNvSpPr>
          <p:nvPr>
            <p:ph idx="1"/>
          </p:nvPr>
        </p:nvSpPr>
        <p:spPr/>
        <p:txBody>
          <a:bodyPr/>
          <a:lstStyle/>
          <a:p>
            <a:r>
              <a:rPr lang="en-US" altLang="ko-KR" smtClean="0">
                <a:ea typeface="굴림" panose="020B0600000101010101" pitchFamily="50" charset="-127"/>
              </a:rPr>
              <a:t>Interaction</a:t>
            </a:r>
            <a:endParaRPr lang="ko-KR" altLang="en-US" smtClean="0">
              <a:ea typeface="굴림" panose="020B0600000101010101" pitchFamily="50" charset="-127"/>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ko-KR" smtClean="0">
                <a:ea typeface="굴림" panose="020B0600000101010101" pitchFamily="50" charset="-127"/>
              </a:rPr>
              <a:t>figs</a:t>
            </a:r>
          </a:p>
        </p:txBody>
      </p:sp>
      <p:sp>
        <p:nvSpPr>
          <p:cNvPr id="70659" name="Content Placeholder 2"/>
          <p:cNvSpPr>
            <a:spLocks noGrp="1"/>
          </p:cNvSpPr>
          <p:nvPr>
            <p:ph idx="1"/>
          </p:nvPr>
        </p:nvSpPr>
        <p:spPr/>
        <p:txBody>
          <a:bodyPr/>
          <a:lstStyle/>
          <a:p>
            <a:endParaRPr lang="ko-KR" altLang="ko-KR"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endParaRPr lang="ko-KR" altLang="ko-KR" smtClean="0"/>
          </a:p>
        </p:txBody>
      </p:sp>
      <p:sp>
        <p:nvSpPr>
          <p:cNvPr id="71683" name="Content Placeholder 2"/>
          <p:cNvSpPr>
            <a:spLocks noGrp="1"/>
          </p:cNvSpPr>
          <p:nvPr>
            <p:ph idx="1"/>
          </p:nvPr>
        </p:nvSpPr>
        <p:spPr/>
        <p:txBody>
          <a:bodyPr/>
          <a:lstStyle/>
          <a:p>
            <a:endParaRPr lang="ko-KR" altLang="ko-KR" smtClean="0"/>
          </a:p>
        </p:txBody>
      </p:sp>
      <p:pic>
        <p:nvPicPr>
          <p:cNvPr id="71684" name="Picture 4" desc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375" y="2346325"/>
            <a:ext cx="5330825"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2" descr="camc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25" y="3106738"/>
            <a:ext cx="225425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19100" y="1587500"/>
            <a:ext cx="8724900" cy="5067300"/>
          </a:xfrm>
        </p:spPr>
        <p:txBody>
          <a:bodyPr/>
          <a:lstStyle/>
          <a:p>
            <a:r>
              <a:rPr lang="en-US" altLang="ko-KR" smtClean="0">
                <a:ea typeface="굴림" panose="020B0600000101010101" pitchFamily="50" charset="-127"/>
              </a:rPr>
              <a:t>Goal: specify position and orientation of our camera</a:t>
            </a:r>
          </a:p>
          <a:p>
            <a:pPr lvl="1"/>
            <a:r>
              <a:rPr lang="en-US" altLang="ko-KR" smtClean="0">
                <a:ea typeface="굴림" panose="020B0600000101010101" pitchFamily="50" charset="-127"/>
              </a:rPr>
              <a:t>Defines a coordinate frame for eye space</a:t>
            </a:r>
          </a:p>
          <a:p>
            <a:pPr lvl="1">
              <a:buFont typeface="Arial" panose="020B0604020202020204" pitchFamily="34" charset="0"/>
              <a:buNone/>
            </a:pPr>
            <a:endParaRPr lang="ko-KR" altLang="en-US" smtClean="0">
              <a:ea typeface="굴림" panose="020B0600000101010101" pitchFamily="50" charset="-127"/>
            </a:endParaRPr>
          </a:p>
        </p:txBody>
      </p:sp>
      <p:sp>
        <p:nvSpPr>
          <p:cNvPr id="9219" name="Rectangle 2"/>
          <p:cNvSpPr>
            <a:spLocks noGrp="1" noChangeArrowheads="1"/>
          </p:cNvSpPr>
          <p:nvPr>
            <p:ph type="title"/>
          </p:nvPr>
        </p:nvSpPr>
        <p:spPr/>
        <p:txBody>
          <a:bodyPr/>
          <a:lstStyle/>
          <a:p>
            <a:r>
              <a:rPr lang="en-US" altLang="ko-KR" smtClean="0">
                <a:ea typeface="굴림" panose="020B0600000101010101" pitchFamily="50" charset="-127"/>
              </a:rPr>
              <a:t>Viewing Transformations</a:t>
            </a:r>
          </a:p>
        </p:txBody>
      </p:sp>
      <p:sp>
        <p:nvSpPr>
          <p:cNvPr id="9220" name="Rectangle 3"/>
          <p:cNvSpPr>
            <a:spLocks noChangeArrowheads="1"/>
          </p:cNvSpPr>
          <p:nvPr/>
        </p:nvSpPr>
        <p:spPr bwMode="auto">
          <a:xfrm>
            <a:off x="1503363" y="143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a typeface="굴림" panose="020B0600000101010101" pitchFamily="50" charset="-127"/>
            </a:endParaRPr>
          </a:p>
        </p:txBody>
      </p:sp>
      <p:pic>
        <p:nvPicPr>
          <p:cNvPr id="9221" name="Picture 4" descr="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788" y="2828925"/>
            <a:ext cx="5330825"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ko-KR" smtClean="0">
                <a:ea typeface="굴림" panose="020B0600000101010101" pitchFamily="50" charset="-127"/>
              </a:rPr>
              <a:t>“Framing” the Picture</a:t>
            </a:r>
          </a:p>
        </p:txBody>
      </p:sp>
      <p:sp>
        <p:nvSpPr>
          <p:cNvPr id="11267" name="Rectangle 3"/>
          <p:cNvSpPr>
            <a:spLocks noChangeArrowheads="1"/>
          </p:cNvSpPr>
          <p:nvPr/>
        </p:nvSpPr>
        <p:spPr bwMode="auto">
          <a:xfrm>
            <a:off x="1503363" y="143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a typeface="굴림" panose="020B0600000101010101" pitchFamily="50" charset="-127"/>
            </a:endParaRPr>
          </a:p>
        </p:txBody>
      </p:sp>
      <p:sp>
        <p:nvSpPr>
          <p:cNvPr id="11268" name="Rectangle 6"/>
          <p:cNvSpPr>
            <a:spLocks noChangeArrowheads="1"/>
          </p:cNvSpPr>
          <p:nvPr/>
        </p:nvSpPr>
        <p:spPr bwMode="auto">
          <a:xfrm>
            <a:off x="1503363" y="143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a typeface="굴림" panose="020B0600000101010101" pitchFamily="50" charset="-127"/>
            </a:endParaRPr>
          </a:p>
        </p:txBody>
      </p:sp>
      <p:sp>
        <p:nvSpPr>
          <p:cNvPr id="11269" name="Content Placeholder 2"/>
          <p:cNvSpPr>
            <a:spLocks noGrp="1"/>
          </p:cNvSpPr>
          <p:nvPr>
            <p:ph idx="1"/>
          </p:nvPr>
        </p:nvSpPr>
        <p:spPr/>
        <p:txBody>
          <a:bodyPr/>
          <a:lstStyle/>
          <a:p>
            <a:r>
              <a:rPr lang="en-US" altLang="ko-KR" smtClean="0">
                <a:ea typeface="굴림" panose="020B0600000101010101" pitchFamily="50" charset="-127"/>
              </a:rPr>
              <a:t>A new camera coordinate</a:t>
            </a:r>
          </a:p>
          <a:p>
            <a:pPr lvl="1"/>
            <a:r>
              <a:rPr lang="en-US" altLang="ko-KR" smtClean="0">
                <a:ea typeface="굴림" panose="020B0600000101010101" pitchFamily="50" charset="-127"/>
              </a:rPr>
              <a:t>Camera position at the origin</a:t>
            </a:r>
          </a:p>
          <a:p>
            <a:pPr lvl="1"/>
            <a:r>
              <a:rPr lang="en-US" altLang="ko-KR" smtClean="0">
                <a:ea typeface="굴림" panose="020B0600000101010101" pitchFamily="50" charset="-127"/>
              </a:rPr>
              <a:t>Z-axis aligned with the view direction</a:t>
            </a:r>
          </a:p>
          <a:p>
            <a:pPr lvl="1"/>
            <a:r>
              <a:rPr lang="en-US" altLang="ko-KR" smtClean="0">
                <a:ea typeface="굴림" panose="020B0600000101010101" pitchFamily="50" charset="-127"/>
              </a:rPr>
              <a:t>Y-axis aligned with the up direction</a:t>
            </a:r>
          </a:p>
          <a:p>
            <a:pPr lvl="1"/>
            <a:endParaRPr lang="en-US" altLang="ko-KR" smtClean="0">
              <a:ea typeface="굴림" panose="020B0600000101010101" pitchFamily="50" charset="-127"/>
            </a:endParaRPr>
          </a:p>
          <a:p>
            <a:pPr lvl="1"/>
            <a:endParaRPr lang="en-US" altLang="ko-KR" smtClean="0">
              <a:ea typeface="굴림" panose="020B0600000101010101" pitchFamily="50" charset="-127"/>
            </a:endParaRPr>
          </a:p>
          <a:p>
            <a:pPr lvl="1"/>
            <a:endParaRPr lang="en-US" altLang="ko-KR" smtClean="0">
              <a:ea typeface="굴림" panose="020B0600000101010101" pitchFamily="50" charset="-127"/>
            </a:endParaRPr>
          </a:p>
          <a:p>
            <a:pPr lvl="1"/>
            <a:endParaRPr lang="en-US" altLang="ko-KR" smtClean="0">
              <a:ea typeface="굴림" panose="020B0600000101010101" pitchFamily="50" charset="-127"/>
            </a:endParaRPr>
          </a:p>
          <a:p>
            <a:pPr lvl="1"/>
            <a:endParaRPr lang="en-US" altLang="ko-KR" smtClean="0">
              <a:ea typeface="굴림" panose="020B0600000101010101" pitchFamily="50" charset="-127"/>
            </a:endParaRPr>
          </a:p>
          <a:p>
            <a:pPr lvl="1">
              <a:buFont typeface="Arial" panose="020B0604020202020204" pitchFamily="34" charset="0"/>
              <a:buNone/>
            </a:pPr>
            <a:endParaRPr lang="en-US" altLang="ko-KR" smtClean="0">
              <a:ea typeface="굴림" panose="020B0600000101010101" pitchFamily="50" charset="-127"/>
            </a:endParaRPr>
          </a:p>
          <a:p>
            <a:r>
              <a:rPr lang="en-US" altLang="ko-KR" smtClean="0">
                <a:ea typeface="굴림" panose="020B0600000101010101" pitchFamily="50" charset="-127"/>
              </a:rPr>
              <a:t>More natural to think of camera as an object positioned in the world frame</a:t>
            </a:r>
          </a:p>
          <a:p>
            <a:pPr lvl="1">
              <a:buFont typeface="Arial" panose="020B0604020202020204" pitchFamily="34" charset="0"/>
              <a:buNone/>
            </a:pPr>
            <a:endParaRPr lang="ko-KR" altLang="en-US" smtClean="0">
              <a:ea typeface="굴림" panose="020B0600000101010101" pitchFamily="50" charset="-127"/>
            </a:endParaRPr>
          </a:p>
        </p:txBody>
      </p:sp>
      <p:pic>
        <p:nvPicPr>
          <p:cNvPr id="11270" name="Picture 7" descr="cam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7363" y="3357563"/>
            <a:ext cx="2998787"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 descr="camco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363" y="3357563"/>
            <a:ext cx="225425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p:txBody>
          <a:bodyPr/>
          <a:lstStyle/>
          <a:p>
            <a:r>
              <a:rPr lang="en-US" altLang="ko-KR" smtClean="0">
                <a:ea typeface="굴림" panose="020B0600000101010101" pitchFamily="50" charset="-127"/>
              </a:rPr>
              <a:t>Viewing Steps</a:t>
            </a:r>
          </a:p>
        </p:txBody>
      </p:sp>
      <p:sp>
        <p:nvSpPr>
          <p:cNvPr id="13315" name="Rectangle 4"/>
          <p:cNvSpPr>
            <a:spLocks noChangeArrowheads="1"/>
          </p:cNvSpPr>
          <p:nvPr/>
        </p:nvSpPr>
        <p:spPr bwMode="auto">
          <a:xfrm>
            <a:off x="1503363" y="143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a typeface="굴림" panose="020B0600000101010101" pitchFamily="50" charset="-127"/>
            </a:endParaRPr>
          </a:p>
        </p:txBody>
      </p:sp>
      <p:sp>
        <p:nvSpPr>
          <p:cNvPr id="13316" name="Rectangle 6"/>
          <p:cNvSpPr>
            <a:spLocks noChangeArrowheads="1"/>
          </p:cNvSpPr>
          <p:nvPr/>
        </p:nvSpPr>
        <p:spPr bwMode="auto">
          <a:xfrm>
            <a:off x="1503363" y="143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a typeface="굴림" panose="020B0600000101010101" pitchFamily="50" charset="-127"/>
            </a:endParaRPr>
          </a:p>
        </p:txBody>
      </p:sp>
      <p:sp>
        <p:nvSpPr>
          <p:cNvPr id="13317" name="Rectangle 7"/>
          <p:cNvSpPr>
            <a:spLocks noChangeArrowheads="1"/>
          </p:cNvSpPr>
          <p:nvPr/>
        </p:nvSpPr>
        <p:spPr bwMode="auto">
          <a:xfrm>
            <a:off x="2143125" y="1863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a typeface="굴림" panose="020B0600000101010101" pitchFamily="50" charset="-127"/>
            </a:endParaRPr>
          </a:p>
        </p:txBody>
      </p:sp>
      <p:sp>
        <p:nvSpPr>
          <p:cNvPr id="13318" name="Rectangle 9"/>
          <p:cNvSpPr>
            <a:spLocks noChangeArrowheads="1"/>
          </p:cNvSpPr>
          <p:nvPr/>
        </p:nvSpPr>
        <p:spPr bwMode="auto">
          <a:xfrm>
            <a:off x="2143125" y="1863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a typeface="굴림" panose="020B0600000101010101" pitchFamily="50" charset="-127"/>
            </a:endParaRPr>
          </a:p>
        </p:txBody>
      </p:sp>
      <p:sp>
        <p:nvSpPr>
          <p:cNvPr id="13319" name="Rectangle 11"/>
          <p:cNvSpPr>
            <a:spLocks noChangeArrowheads="1"/>
          </p:cNvSpPr>
          <p:nvPr/>
        </p:nvSpPr>
        <p:spPr bwMode="auto">
          <a:xfrm>
            <a:off x="2760663" y="1879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a typeface="굴림" panose="020B0600000101010101" pitchFamily="50" charset="-127"/>
            </a:endParaRPr>
          </a:p>
        </p:txBody>
      </p:sp>
      <p:sp>
        <p:nvSpPr>
          <p:cNvPr id="13320" name="Content Placeholder 2"/>
          <p:cNvSpPr>
            <a:spLocks noGrp="1"/>
          </p:cNvSpPr>
          <p:nvPr>
            <p:ph idx="1"/>
          </p:nvPr>
        </p:nvSpPr>
        <p:spPr/>
        <p:txBody>
          <a:bodyPr/>
          <a:lstStyle/>
          <a:p>
            <a:r>
              <a:rPr lang="en-US" altLang="ko-KR" smtClean="0">
                <a:ea typeface="굴림" panose="020B0600000101010101" pitchFamily="50" charset="-127"/>
              </a:rPr>
              <a:t>Rotate to align the two coordinate frames and, then, translate to move world space origin to camera’s origin</a:t>
            </a:r>
            <a:endParaRPr lang="ko-KR" altLang="en-US" smtClean="0">
              <a:ea typeface="굴림" panose="020B0600000101010101" pitchFamily="50" charset="-127"/>
            </a:endParaRPr>
          </a:p>
        </p:txBody>
      </p:sp>
      <p:pic>
        <p:nvPicPr>
          <p:cNvPr id="13321" name="Picture 7" descr="cam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100" y="3081338"/>
            <a:ext cx="487203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2" descr="camco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13" y="3117850"/>
            <a:ext cx="2971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ko-KR" smtClean="0">
                <a:ea typeface="굴림" panose="020B0600000101010101" pitchFamily="50" charset="-127"/>
              </a:rPr>
              <a:t>An Intuitive Specification</a:t>
            </a:r>
            <a:endParaRPr lang="ko-KR" altLang="en-US" smtClean="0">
              <a:ea typeface="굴림" panose="020B0600000101010101" pitchFamily="50" charset="-127"/>
            </a:endParaRPr>
          </a:p>
        </p:txBody>
      </p:sp>
      <p:sp>
        <p:nvSpPr>
          <p:cNvPr id="15363" name="Content Placeholder 2"/>
          <p:cNvSpPr>
            <a:spLocks noGrp="1"/>
          </p:cNvSpPr>
          <p:nvPr>
            <p:ph idx="1"/>
          </p:nvPr>
        </p:nvSpPr>
        <p:spPr/>
        <p:txBody>
          <a:bodyPr/>
          <a:lstStyle/>
          <a:p>
            <a:r>
              <a:rPr lang="en-US" altLang="ko-KR" smtClean="0">
                <a:ea typeface="굴림" panose="020B0600000101010101" pitchFamily="50" charset="-127"/>
              </a:rPr>
              <a:t>Specify three quantities:</a:t>
            </a:r>
          </a:p>
          <a:p>
            <a:pPr lvl="1"/>
            <a:r>
              <a:rPr lang="en-US" altLang="ko-KR" smtClean="0">
                <a:ea typeface="굴림" panose="020B0600000101010101" pitchFamily="50" charset="-127"/>
              </a:rPr>
              <a:t>Eye point (e)	- position of the camera</a:t>
            </a:r>
          </a:p>
          <a:p>
            <a:pPr lvl="1"/>
            <a:r>
              <a:rPr lang="en-US" altLang="ko-KR" smtClean="0">
                <a:ea typeface="굴림" panose="020B0600000101010101" pitchFamily="50" charset="-127"/>
              </a:rPr>
              <a:t>Look-at point (p)	- center of the image</a:t>
            </a:r>
          </a:p>
          <a:p>
            <a:pPr lvl="1"/>
            <a:r>
              <a:rPr lang="en-US" altLang="ko-KR" smtClean="0">
                <a:ea typeface="굴림" panose="020B0600000101010101" pitchFamily="50" charset="-127"/>
              </a:rPr>
              <a:t>Up-vector (    )	- will be oriented upwards in the image</a:t>
            </a:r>
            <a:endParaRPr lang="ko-KR" altLang="en-US" smtClean="0">
              <a:ea typeface="굴림" panose="020B0600000101010101" pitchFamily="50" charset="-127"/>
            </a:endParaRPr>
          </a:p>
        </p:txBody>
      </p:sp>
      <p:pic>
        <p:nvPicPr>
          <p:cNvPr id="1536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3654425"/>
            <a:ext cx="4583113"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graphicFrame>
        <p:nvGraphicFramePr>
          <p:cNvPr id="15365" name="Object 4"/>
          <p:cNvGraphicFramePr>
            <a:graphicFrameLocks noChangeAspect="1"/>
          </p:cNvGraphicFramePr>
          <p:nvPr/>
        </p:nvGraphicFramePr>
        <p:xfrm>
          <a:off x="3054350" y="2762250"/>
          <a:ext cx="381000" cy="457200"/>
        </p:xfrm>
        <a:graphic>
          <a:graphicData uri="http://schemas.openxmlformats.org/presentationml/2006/ole">
            <mc:AlternateContent xmlns:mc="http://schemas.openxmlformats.org/markup-compatibility/2006">
              <mc:Choice xmlns:v="urn:schemas-microsoft-com:vml" Requires="v">
                <p:oleObj spid="_x0000_s15367" name="Equation" r:id="rId5" imgW="190500" imgH="228600" progId="Equation.3">
                  <p:embed/>
                </p:oleObj>
              </mc:Choice>
              <mc:Fallback>
                <p:oleObj name="Equation" r:id="rId5" imgW="190500" imgH="2286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4350" y="2762250"/>
                        <a:ext cx="381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ko-KR" smtClean="0">
                <a:ea typeface="굴림" panose="020B0600000101010101" pitchFamily="50" charset="-127"/>
              </a:rPr>
              <a:t>Deriving the Viewing Transformation</a:t>
            </a:r>
            <a:endParaRPr lang="ko-KR" altLang="en-US" smtClean="0">
              <a:ea typeface="굴림" panose="020B0600000101010101" pitchFamily="50" charset="-127"/>
            </a:endParaRPr>
          </a:p>
        </p:txBody>
      </p:sp>
      <p:sp>
        <p:nvSpPr>
          <p:cNvPr id="2057" name="Content Placeholder 2"/>
          <p:cNvSpPr>
            <a:spLocks noGrp="1"/>
          </p:cNvSpPr>
          <p:nvPr>
            <p:ph idx="1"/>
          </p:nvPr>
        </p:nvSpPr>
        <p:spPr/>
        <p:txBody>
          <a:bodyPr/>
          <a:lstStyle/>
          <a:p>
            <a:r>
              <a:rPr lang="en-US" altLang="ko-KR" smtClean="0">
                <a:ea typeface="굴림" panose="020B0600000101010101" pitchFamily="50" charset="-127"/>
              </a:rPr>
              <a:t>First compute the look-at vector and normalize</a:t>
            </a:r>
          </a:p>
          <a:p>
            <a:endParaRPr lang="en-US" altLang="ko-KR" smtClean="0">
              <a:ea typeface="굴림" panose="020B0600000101010101" pitchFamily="50" charset="-127"/>
            </a:endParaRPr>
          </a:p>
          <a:p>
            <a:r>
              <a:rPr lang="en-US" altLang="ko-KR" smtClean="0">
                <a:ea typeface="굴림" panose="020B0600000101010101" pitchFamily="50" charset="-127"/>
              </a:rPr>
              <a:t>Compute right vector and normalize</a:t>
            </a:r>
          </a:p>
          <a:p>
            <a:pPr lvl="1"/>
            <a:r>
              <a:rPr lang="en-US" altLang="ko-KR" smtClean="0">
                <a:ea typeface="굴림" panose="020B0600000101010101" pitchFamily="50" charset="-127"/>
              </a:rPr>
              <a:t>Perpendicular to the look-at and up vectors</a:t>
            </a:r>
          </a:p>
          <a:p>
            <a:pPr lvl="1"/>
            <a:endParaRPr lang="en-US" altLang="ko-KR" smtClean="0">
              <a:ea typeface="굴림" panose="020B0600000101010101" pitchFamily="50" charset="-127"/>
            </a:endParaRPr>
          </a:p>
          <a:p>
            <a:pPr lvl="1"/>
            <a:endParaRPr lang="en-US" altLang="ko-KR" smtClean="0">
              <a:ea typeface="굴림" panose="020B0600000101010101" pitchFamily="50" charset="-127"/>
            </a:endParaRPr>
          </a:p>
          <a:p>
            <a:r>
              <a:rPr lang="en-US" altLang="ko-KR" smtClean="0">
                <a:ea typeface="굴림" panose="020B0600000101010101" pitchFamily="50" charset="-127"/>
              </a:rPr>
              <a:t>Compute up vector</a:t>
            </a:r>
          </a:p>
          <a:p>
            <a:pPr lvl="1"/>
            <a:r>
              <a:rPr lang="en-US" altLang="ko-KR" smtClean="0">
                <a:ea typeface="굴림" panose="020B0600000101010101" pitchFamily="50" charset="-127"/>
              </a:rPr>
              <a:t>     is only approximate direction</a:t>
            </a:r>
          </a:p>
          <a:p>
            <a:pPr lvl="1"/>
            <a:r>
              <a:rPr lang="en-US" altLang="ko-KR" smtClean="0">
                <a:ea typeface="굴림" panose="020B0600000101010101" pitchFamily="50" charset="-127"/>
              </a:rPr>
              <a:t>Perpendicular to right and look-at vectors</a:t>
            </a:r>
            <a:endParaRPr lang="ko-KR" altLang="en-US" smtClean="0">
              <a:ea typeface="굴림" panose="020B0600000101010101" pitchFamily="50" charset="-127"/>
            </a:endParaRPr>
          </a:p>
        </p:txBody>
      </p:sp>
      <p:graphicFrame>
        <p:nvGraphicFramePr>
          <p:cNvPr id="17412" name="Object 2"/>
          <p:cNvGraphicFramePr>
            <a:graphicFrameLocks noChangeAspect="1"/>
          </p:cNvGraphicFramePr>
          <p:nvPr/>
        </p:nvGraphicFramePr>
        <p:xfrm>
          <a:off x="3524250" y="2122488"/>
          <a:ext cx="1144588" cy="482600"/>
        </p:xfrm>
        <a:graphic>
          <a:graphicData uri="http://schemas.openxmlformats.org/presentationml/2006/ole">
            <mc:AlternateContent xmlns:mc="http://schemas.openxmlformats.org/markup-compatibility/2006">
              <mc:Choice xmlns:v="urn:schemas-microsoft-com:vml" Requires="v">
                <p:oleObj spid="_x0000_s17426" name="Equation" r:id="rId4" imgW="571252" imgH="241195" progId="Equation.3">
                  <p:embed/>
                </p:oleObj>
              </mc:Choice>
              <mc:Fallback>
                <p:oleObj name="Equation" r:id="rId4" imgW="571252" imgH="241195"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0" y="2122488"/>
                        <a:ext cx="1144588"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3" name="Object 3"/>
          <p:cNvGraphicFramePr>
            <a:graphicFrameLocks noChangeAspect="1"/>
          </p:cNvGraphicFramePr>
          <p:nvPr/>
        </p:nvGraphicFramePr>
        <p:xfrm>
          <a:off x="5160963" y="1919288"/>
          <a:ext cx="787400" cy="1092200"/>
        </p:xfrm>
        <a:graphic>
          <a:graphicData uri="http://schemas.openxmlformats.org/presentationml/2006/ole">
            <mc:AlternateContent xmlns:mc="http://schemas.openxmlformats.org/markup-compatibility/2006">
              <mc:Choice xmlns:v="urn:schemas-microsoft-com:vml" Requires="v">
                <p:oleObj spid="_x0000_s17427" name="Equation" r:id="rId6" imgW="393529" imgH="545863" progId="Equation.3">
                  <p:embed/>
                </p:oleObj>
              </mc:Choice>
              <mc:Fallback>
                <p:oleObj name="Equation" r:id="rId6" imgW="393529" imgH="545863"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0963" y="1919288"/>
                        <a:ext cx="787400"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10"/>
          <p:cNvGrpSpPr>
            <a:grpSpLocks/>
          </p:cNvGrpSpPr>
          <p:nvPr/>
        </p:nvGrpSpPr>
        <p:grpSpPr bwMode="auto">
          <a:xfrm>
            <a:off x="3473450" y="3565525"/>
            <a:ext cx="2270125" cy="939800"/>
            <a:chOff x="3473450" y="3565525"/>
            <a:chExt cx="2270125" cy="939800"/>
          </a:xfrm>
        </p:grpSpPr>
        <p:graphicFrame>
          <p:nvGraphicFramePr>
            <p:cNvPr id="17418" name="Object 4"/>
            <p:cNvGraphicFramePr>
              <a:graphicFrameLocks noChangeAspect="1"/>
            </p:cNvGraphicFramePr>
            <p:nvPr/>
          </p:nvGraphicFramePr>
          <p:xfrm>
            <a:off x="3473450" y="3781425"/>
            <a:ext cx="1195388" cy="508000"/>
          </p:xfrm>
          <a:graphic>
            <a:graphicData uri="http://schemas.openxmlformats.org/presentationml/2006/ole">
              <mc:AlternateContent xmlns:mc="http://schemas.openxmlformats.org/markup-compatibility/2006">
                <mc:Choice xmlns:v="urn:schemas-microsoft-com:vml" Requires="v">
                  <p:oleObj spid="_x0000_s17428" name="Equation" r:id="rId8" imgW="596641" imgH="253890" progId="Equation.3">
                    <p:embed/>
                  </p:oleObj>
                </mc:Choice>
                <mc:Fallback>
                  <p:oleObj name="Equation" r:id="rId8" imgW="596641" imgH="25389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3450" y="3781425"/>
                          <a:ext cx="119538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9" name="Object 5"/>
            <p:cNvGraphicFramePr>
              <a:graphicFrameLocks noChangeAspect="1"/>
            </p:cNvGraphicFramePr>
            <p:nvPr/>
          </p:nvGraphicFramePr>
          <p:xfrm>
            <a:off x="4956175" y="3565525"/>
            <a:ext cx="787400" cy="939800"/>
          </p:xfrm>
          <a:graphic>
            <a:graphicData uri="http://schemas.openxmlformats.org/presentationml/2006/ole">
              <mc:AlternateContent xmlns:mc="http://schemas.openxmlformats.org/markup-compatibility/2006">
                <mc:Choice xmlns:v="urn:schemas-microsoft-com:vml" Requires="v">
                  <p:oleObj spid="_x0000_s17429" name="Equation" r:id="rId10" imgW="393529" imgH="469696" progId="Equation.3">
                    <p:embed/>
                  </p:oleObj>
                </mc:Choice>
                <mc:Fallback>
                  <p:oleObj name="Equation" r:id="rId10" imgW="393529" imgH="469696"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6175" y="3565525"/>
                          <a:ext cx="78740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2054" name="Object 6"/>
          <p:cNvGraphicFramePr>
            <a:graphicFrameLocks noChangeAspect="1"/>
          </p:cNvGraphicFramePr>
          <p:nvPr/>
        </p:nvGraphicFramePr>
        <p:xfrm>
          <a:off x="1236663" y="4932363"/>
          <a:ext cx="381000" cy="457200"/>
        </p:xfrm>
        <a:graphic>
          <a:graphicData uri="http://schemas.openxmlformats.org/presentationml/2006/ole">
            <mc:AlternateContent xmlns:mc="http://schemas.openxmlformats.org/markup-compatibility/2006">
              <mc:Choice xmlns:v="urn:schemas-microsoft-com:vml" Requires="v">
                <p:oleObj spid="_x0000_s17430" name="Equation" r:id="rId12" imgW="190500" imgH="228600" progId="Equation.3">
                  <p:embed/>
                </p:oleObj>
              </mc:Choice>
              <mc:Fallback>
                <p:oleObj name="Equation" r:id="rId12" imgW="190500" imgH="2286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6663" y="4932363"/>
                        <a:ext cx="381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5" name="Object 7"/>
          <p:cNvGraphicFramePr>
            <a:graphicFrameLocks noChangeAspect="1"/>
          </p:cNvGraphicFramePr>
          <p:nvPr/>
        </p:nvGraphicFramePr>
        <p:xfrm>
          <a:off x="3384550" y="5761038"/>
          <a:ext cx="1284288" cy="576262"/>
        </p:xfrm>
        <a:graphic>
          <a:graphicData uri="http://schemas.openxmlformats.org/presentationml/2006/ole">
            <mc:AlternateContent xmlns:mc="http://schemas.openxmlformats.org/markup-compatibility/2006">
              <mc:Choice xmlns:v="urn:schemas-microsoft-com:vml" Requires="v">
                <p:oleObj spid="_x0000_s17431" name="Equation" r:id="rId14" imgW="508000" imgH="228600" progId="Equation.3">
                  <p:embed/>
                </p:oleObj>
              </mc:Choice>
              <mc:Fallback>
                <p:oleObj name="Equation" r:id="rId14" imgW="508000" imgH="22860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84550" y="5761038"/>
                        <a:ext cx="1284288"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58"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18250" y="3744913"/>
            <a:ext cx="23812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ko-KR" smtClean="0">
                <a:ea typeface="굴림" panose="020B0600000101010101" pitchFamily="50" charset="-127"/>
              </a:rPr>
              <a:t>Rotation Component</a:t>
            </a:r>
          </a:p>
        </p:txBody>
      </p:sp>
      <p:sp>
        <p:nvSpPr>
          <p:cNvPr id="19459" name="Rectangle 3"/>
          <p:cNvSpPr>
            <a:spLocks noGrp="1" noChangeArrowheads="1"/>
          </p:cNvSpPr>
          <p:nvPr>
            <p:ph type="body" idx="1"/>
          </p:nvPr>
        </p:nvSpPr>
        <p:spPr>
          <a:xfrm>
            <a:off x="92075" y="1587500"/>
            <a:ext cx="8607425" cy="5067300"/>
          </a:xfrm>
        </p:spPr>
        <p:txBody>
          <a:bodyPr/>
          <a:lstStyle/>
          <a:p>
            <a:r>
              <a:rPr lang="en-US" altLang="ko-KR" sz="2400" smtClean="0">
                <a:ea typeface="굴림" panose="020B0600000101010101" pitchFamily="50" charset="-127"/>
              </a:rPr>
              <a:t>Map our vectors to the cartesian coordinate axes</a:t>
            </a:r>
          </a:p>
          <a:p>
            <a:pPr>
              <a:buFontTx/>
              <a:buNone/>
            </a:pPr>
            <a:endParaRPr lang="en-US" altLang="ko-KR" sz="2400" smtClean="0">
              <a:ea typeface="굴림" panose="020B0600000101010101" pitchFamily="50" charset="-127"/>
            </a:endParaRPr>
          </a:p>
          <a:p>
            <a:pPr>
              <a:buFont typeface="Arial" panose="020B0604020202020204" pitchFamily="34" charset="0"/>
              <a:buNone/>
            </a:pPr>
            <a:endParaRPr lang="en-US" altLang="ko-KR" sz="2400" smtClean="0">
              <a:ea typeface="굴림" panose="020B0600000101010101" pitchFamily="50" charset="-127"/>
            </a:endParaRPr>
          </a:p>
          <a:p>
            <a:pPr>
              <a:buFont typeface="Arial" panose="020B0604020202020204" pitchFamily="34" charset="0"/>
              <a:buNone/>
            </a:pPr>
            <a:endParaRPr lang="en-US" altLang="ko-KR" sz="2400" smtClean="0">
              <a:ea typeface="굴림" panose="020B0600000101010101" pitchFamily="50" charset="-127"/>
            </a:endParaRPr>
          </a:p>
          <a:p>
            <a:r>
              <a:rPr lang="en-US" altLang="ko-KR" sz="2400" smtClean="0">
                <a:ea typeface="굴림" panose="020B0600000101010101" pitchFamily="50" charset="-127"/>
              </a:rPr>
              <a:t>To compute       we invert the matrix on the right</a:t>
            </a:r>
          </a:p>
          <a:p>
            <a:pPr lvl="1"/>
            <a:r>
              <a:rPr lang="en-US" altLang="ko-KR" sz="2000" smtClean="0">
                <a:ea typeface="굴림" panose="020B0600000101010101" pitchFamily="50" charset="-127"/>
              </a:rPr>
              <a:t>This matrix M is orthonormal (or orthogonal) – its rows are orthonormal basis vectors: vectors mutually orthogonal and of unit length</a:t>
            </a:r>
          </a:p>
          <a:p>
            <a:pPr lvl="1"/>
            <a:r>
              <a:rPr lang="en-US" altLang="ko-KR" sz="2000" smtClean="0">
                <a:ea typeface="굴림" panose="020B0600000101010101" pitchFamily="50" charset="-127"/>
              </a:rPr>
              <a:t>Then, </a:t>
            </a:r>
          </a:p>
          <a:p>
            <a:pPr lvl="1"/>
            <a:r>
              <a:rPr lang="en-US" altLang="ko-KR" sz="2000" smtClean="0">
                <a:ea typeface="굴림" panose="020B0600000101010101" pitchFamily="50" charset="-127"/>
              </a:rPr>
              <a:t>So, </a:t>
            </a:r>
          </a:p>
        </p:txBody>
      </p:sp>
      <p:graphicFrame>
        <p:nvGraphicFramePr>
          <p:cNvPr id="19460" name="Object 2"/>
          <p:cNvGraphicFramePr>
            <a:graphicFrameLocks noChangeAspect="1"/>
          </p:cNvGraphicFramePr>
          <p:nvPr/>
        </p:nvGraphicFramePr>
        <p:xfrm>
          <a:off x="2471738" y="2052638"/>
          <a:ext cx="3003550" cy="1274762"/>
        </p:xfrm>
        <a:graphic>
          <a:graphicData uri="http://schemas.openxmlformats.org/presentationml/2006/ole">
            <mc:AlternateContent xmlns:mc="http://schemas.openxmlformats.org/markup-compatibility/2006">
              <mc:Choice xmlns:v="urn:schemas-microsoft-com:vml" Requires="v">
                <p:oleObj spid="_x0000_s19468" name="수식" r:id="rId4" imgW="1676400" imgH="711200" progId="Equation.3">
                  <p:embed/>
                </p:oleObj>
              </mc:Choice>
              <mc:Fallback>
                <p:oleObj name="수식" r:id="rId4" imgW="1676400" imgH="711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1738" y="2052638"/>
                        <a:ext cx="3003550" cy="127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1" name="Object 8"/>
          <p:cNvGraphicFramePr>
            <a:graphicFrameLocks noChangeAspect="1"/>
          </p:cNvGraphicFramePr>
          <p:nvPr/>
        </p:nvGraphicFramePr>
        <p:xfrm>
          <a:off x="2443163" y="3473450"/>
          <a:ext cx="387350" cy="385763"/>
        </p:xfrm>
        <a:graphic>
          <a:graphicData uri="http://schemas.openxmlformats.org/presentationml/2006/ole">
            <mc:AlternateContent xmlns:mc="http://schemas.openxmlformats.org/markup-compatibility/2006">
              <mc:Choice xmlns:v="urn:schemas-microsoft-com:vml" Requires="v">
                <p:oleObj spid="_x0000_s19469" name="Equation" r:id="rId6" imgW="215619" imgH="215619" progId="Equation.3">
                  <p:embed/>
                </p:oleObj>
              </mc:Choice>
              <mc:Fallback>
                <p:oleObj name="Equation" r:id="rId6" imgW="215619" imgH="215619"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3163" y="3473450"/>
                        <a:ext cx="387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2" name="Object 10"/>
          <p:cNvGraphicFramePr>
            <a:graphicFrameLocks noChangeAspect="1"/>
          </p:cNvGraphicFramePr>
          <p:nvPr/>
        </p:nvGraphicFramePr>
        <p:xfrm>
          <a:off x="1935163" y="4941888"/>
          <a:ext cx="1050925" cy="339725"/>
        </p:xfrm>
        <a:graphic>
          <a:graphicData uri="http://schemas.openxmlformats.org/presentationml/2006/ole">
            <mc:AlternateContent xmlns:mc="http://schemas.openxmlformats.org/markup-compatibility/2006">
              <mc:Choice xmlns:v="urn:schemas-microsoft-com:vml" Requires="v">
                <p:oleObj spid="_x0000_s19470" name="Equation" r:id="rId8" imgW="583947" imgH="190417" progId="Equation.3">
                  <p:embed/>
                </p:oleObj>
              </mc:Choice>
              <mc:Fallback>
                <p:oleObj name="Equation" r:id="rId8" imgW="583947" imgH="190417"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5163" y="4941888"/>
                        <a:ext cx="105092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3" name="Object 11"/>
          <p:cNvGraphicFramePr>
            <a:graphicFrameLocks noChangeAspect="1"/>
          </p:cNvGraphicFramePr>
          <p:nvPr/>
        </p:nvGraphicFramePr>
        <p:xfrm>
          <a:off x="3890963" y="4941888"/>
          <a:ext cx="1682750" cy="1712912"/>
        </p:xfrm>
        <a:graphic>
          <a:graphicData uri="http://schemas.openxmlformats.org/presentationml/2006/ole">
            <mc:AlternateContent xmlns:mc="http://schemas.openxmlformats.org/markup-compatibility/2006">
              <mc:Choice xmlns:v="urn:schemas-microsoft-com:vml" Requires="v">
                <p:oleObj spid="_x0000_s19471" name="Equation" r:id="rId10" imgW="723586" imgH="736280" progId="Equation.3">
                  <p:embed/>
                </p:oleObj>
              </mc:Choice>
              <mc:Fallback>
                <p:oleObj name="Equation" r:id="rId10" imgW="723586" imgH="73628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90963" y="4941888"/>
                        <a:ext cx="1682750" cy="171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untitled 1">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untitled 1">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spDef>
    <a:lnDef>
      <a:spPr bwMode="auto">
        <a:noFill/>
        <a:ln w="6350" cap="flat" cmpd="sng" algn="ctr">
          <a:solidFill>
            <a:schemeClr val="tx1"/>
          </a:solidFill>
          <a:prstDash val="solid"/>
          <a:round/>
          <a:headEnd type="none" w="med" len="med"/>
          <a:tailEnd type="arrow"/>
        </a:ln>
        <a:effectLst/>
      </a:spPr>
      <a:body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27058</TotalTime>
  <Pages>3</Pages>
  <Words>1076</Words>
  <Application>Microsoft Office PowerPoint</Application>
  <PresentationFormat>On-screen Show (4:3)</PresentationFormat>
  <Paragraphs>240</Paragraphs>
  <Slides>35</Slides>
  <Notes>32</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4" baseType="lpstr">
      <vt:lpstr>Arial</vt:lpstr>
      <vt:lpstr>Tahoma</vt:lpstr>
      <vt:lpstr>Times New Roman</vt:lpstr>
      <vt:lpstr>굴림</vt:lpstr>
      <vt:lpstr>Marking Pen</vt:lpstr>
      <vt:lpstr>Tekton</vt:lpstr>
      <vt:lpstr>맑은 고딕</vt:lpstr>
      <vt:lpstr>untitled 1</vt:lpstr>
      <vt:lpstr>Microsoft Equation 3.0</vt:lpstr>
      <vt:lpstr>PowerPoint Presentation</vt:lpstr>
      <vt:lpstr>Class Objectives (Ch. 7)</vt:lpstr>
      <vt:lpstr>Viewing Transformations</vt:lpstr>
      <vt:lpstr>Viewing Transformations</vt:lpstr>
      <vt:lpstr>“Framing” the Picture</vt:lpstr>
      <vt:lpstr>Viewing Steps</vt:lpstr>
      <vt:lpstr>An Intuitive Specification</vt:lpstr>
      <vt:lpstr>Deriving the Viewing Transformation</vt:lpstr>
      <vt:lpstr>Rotation Component</vt:lpstr>
      <vt:lpstr>Translation Component</vt:lpstr>
      <vt:lpstr>Viewing Transform in OpenGL</vt:lpstr>
      <vt:lpstr>Example in the Skeleton Codes of PA2</vt:lpstr>
      <vt:lpstr>Projections</vt:lpstr>
      <vt:lpstr>Orthographic Projection</vt:lpstr>
      <vt:lpstr>Orthographic Projection</vt:lpstr>
      <vt:lpstr>View Volume and Normalized Device Coordinates</vt:lpstr>
      <vt:lpstr>Orthographic Projections to NDC</vt:lpstr>
      <vt:lpstr>Orthographic Projection in OpenGL</vt:lpstr>
      <vt:lpstr>Perspective Projection</vt:lpstr>
      <vt:lpstr>Signs of Perspective</vt:lpstr>
      <vt:lpstr>Perspective Projection for a Pinhole Camera</vt:lpstr>
      <vt:lpstr>Perspective Projection Matrix</vt:lpstr>
      <vt:lpstr>Normalized Perspective</vt:lpstr>
      <vt:lpstr>NDC Perspective Matrix</vt:lpstr>
      <vt:lpstr>NDC Perspective Matrix</vt:lpstr>
      <vt:lpstr>Perspective in OpenGL</vt:lpstr>
      <vt:lpstr>gluPerspective()</vt:lpstr>
      <vt:lpstr>gluPerspective()</vt:lpstr>
      <vt:lpstr>Example in the Skeleton Codes of PA2</vt:lpstr>
      <vt:lpstr>Class Objectives were:</vt:lpstr>
      <vt:lpstr>Homework</vt:lpstr>
      <vt:lpstr>PA3</vt:lpstr>
      <vt:lpstr>Next Time</vt:lpstr>
      <vt:lpstr>figs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Steven F. Ashby Center for Applied Scientific Computing  Month DD, 1997</dc:title>
  <dc:creator>Computations</dc:creator>
  <cp:lastModifiedBy>sungeui</cp:lastModifiedBy>
  <cp:revision>2002</cp:revision>
  <cp:lastPrinted>2016-12-14T01:03:02Z</cp:lastPrinted>
  <dcterms:created xsi:type="dcterms:W3CDTF">1998-03-18T13:44:31Z</dcterms:created>
  <dcterms:modified xsi:type="dcterms:W3CDTF">2016-12-14T08:15:58Z</dcterms:modified>
</cp:coreProperties>
</file>