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513" r:id="rId3"/>
    <p:sldId id="509" r:id="rId4"/>
    <p:sldId id="457" r:id="rId5"/>
    <p:sldId id="458" r:id="rId6"/>
    <p:sldId id="459" r:id="rId7"/>
    <p:sldId id="460" r:id="rId8"/>
    <p:sldId id="461" r:id="rId9"/>
    <p:sldId id="462" r:id="rId10"/>
    <p:sldId id="464" r:id="rId11"/>
    <p:sldId id="466" r:id="rId12"/>
    <p:sldId id="467" r:id="rId13"/>
    <p:sldId id="468" r:id="rId14"/>
    <p:sldId id="470" r:id="rId15"/>
    <p:sldId id="471" r:id="rId16"/>
    <p:sldId id="511" r:id="rId17"/>
    <p:sldId id="480" r:id="rId18"/>
    <p:sldId id="484" r:id="rId19"/>
    <p:sldId id="508" r:id="rId20"/>
    <p:sldId id="507" r:id="rId21"/>
    <p:sldId id="490" r:id="rId22"/>
    <p:sldId id="506" r:id="rId23"/>
    <p:sldId id="491" r:id="rId24"/>
    <p:sldId id="492" r:id="rId25"/>
    <p:sldId id="493" r:id="rId26"/>
    <p:sldId id="494" r:id="rId27"/>
    <p:sldId id="498" r:id="rId28"/>
    <p:sldId id="500" r:id="rId29"/>
    <p:sldId id="501" r:id="rId30"/>
    <p:sldId id="502" r:id="rId31"/>
    <p:sldId id="510" r:id="rId32"/>
    <p:sldId id="505" r:id="rId33"/>
    <p:sldId id="512" r:id="rId34"/>
    <p:sldId id="514" r:id="rId35"/>
    <p:sldId id="515" r:id="rId36"/>
  </p:sldIdLst>
  <p:sldSz cx="9144000" cy="6858000" type="screen4x3"/>
  <p:notesSz cx="7099300" cy="1023461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A8B00"/>
    <a:srgbClr val="CCECFF"/>
    <a:srgbClr val="CCCCFF"/>
    <a:srgbClr val="99CCFF"/>
    <a:srgbClr val="00FFFF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82552" autoAdjust="0"/>
  </p:normalViewPr>
  <p:slideViewPr>
    <p:cSldViewPr snapToGrid="0" snapToObjects="1">
      <p:cViewPr varScale="1">
        <p:scale>
          <a:sx n="44" d="100"/>
          <a:sy n="44" d="100"/>
        </p:scale>
        <p:origin x="1075" y="62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322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14.xml"/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0925"/>
            <a:ext cx="5208587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3453" tIns="51726" rIns="103453" bIns="51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3113"/>
            <a:ext cx="5097462" cy="3824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22725" y="0"/>
            <a:ext cx="30765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00" tIns="49350" rIns="98700" bIns="4935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91" tIns="0" rIns="20691" bIns="0" anchor="b"/>
          <a:lstStyle>
            <a:lvl1pPr defTabSz="10461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61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61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61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61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6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6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6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6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100" b="0" i="1"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00" tIns="49350" rIns="98700" bIns="4935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30749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700" tIns="49350" rIns="98700" bIns="4935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4563" y="4864100"/>
            <a:ext cx="5208587" cy="46021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01" tIns="53451" rIns="106901" bIns="53451"/>
          <a:lstStyle/>
          <a:p>
            <a:pPr defTabSz="1050925"/>
            <a:endParaRPr lang="en-US" altLang="ko-KR" smtClean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latin typeface="Arial" panose="020B0604020202020204" pitchFamily="34" charset="0"/>
                <a:ea typeface="굴림" panose="020B0600000101010101" pitchFamily="50" charset="-127"/>
              </a:rPr>
              <a:t>In glMatrixMode, the initial value is </a:t>
            </a:r>
            <a:r>
              <a:rPr lang="en-US" altLang="ko-KR" b="1" smtClean="0">
                <a:latin typeface="Arial" panose="020B0604020202020204" pitchFamily="34" charset="0"/>
                <a:ea typeface="굴림" panose="020B0600000101010101" pitchFamily="50" charset="-127"/>
              </a:rPr>
              <a:t>GL_MODELVIEW</a:t>
            </a:r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61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8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77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105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5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341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ko-KR"/>
              <a:t>1/31/07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C82BD40-1F33-4D97-BA00-CBF354D0FB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355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105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4765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4765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53415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altLang="ko-KR"/>
              <a:t>1/31/07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A23D40F3-E8E6-4DD7-8556-A9EE4A88EF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233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01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0583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62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17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38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9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5004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80641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400" b="0" smtClean="0">
                <a:ea typeface="굴림" panose="020B0600000101010101" pitchFamily="50" charset="-127"/>
              </a:rPr>
              <a:t> </a:t>
            </a:r>
            <a:fld id="{C68C23C9-93D4-410D-876A-F4A75A1D3C7B}" type="slidenum">
              <a:rPr lang="en-US" altLang="ko-KR" sz="1400" b="0" smtClean="0">
                <a:ea typeface="굴림" panose="020B0600000101010101" pitchFamily="50" charset="-127"/>
              </a:rPr>
              <a:pPr>
                <a:defRPr/>
              </a:pPr>
              <a:t>‹#›</a:t>
            </a:fld>
            <a:endParaRPr lang="en-US" altLang="ko-KR" sz="1400" b="0" smtClean="0">
              <a:ea typeface="굴림" panose="020B0600000101010101" pitchFamily="50" charset="-127"/>
            </a:endParaRPr>
          </a:p>
        </p:txBody>
      </p:sp>
      <p:pic>
        <p:nvPicPr>
          <p:cNvPr id="1030" name="Picture 12" descr="KAIST-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  <p:sldLayoutId id="214748399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valon.viewpoint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dcafe.com/asp/meshes.as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PA4_demo/PA4.ex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Trackball_demo/Trackball.exe" TargetMode="Externa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McMillan\Courses\S05_Comp236\Lecture8\SimpleScene.py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CS380: Computer Graphics</a:t>
            </a:r>
          </a:p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40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Interacting with a 3D World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496888" y="3679825"/>
            <a:ext cx="815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Sung-Eui Yoon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</a:t>
            </a:r>
            <a:r>
              <a:rPr lang="ko-KR" altLang="en-US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윤성의</a:t>
            </a: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</a:p>
        </p:txBody>
      </p:sp>
      <p:pic>
        <p:nvPicPr>
          <p:cNvPr id="5126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113463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1549400" y="4968875"/>
            <a:ext cx="5507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Course URL: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http://sglab.kaist.ac.kr/~sungeui/CG/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48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smtClean="0">
                <a:ea typeface="굴림" panose="020B0600000101010101" pitchFamily="50" charset="-127"/>
              </a:rPr>
              <a:t>Decoupling Vertex and Face Attributes via Indirection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Works for many cases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Used with vertex array or vertex buffer objects in OpenGL</a:t>
            </a:r>
          </a:p>
          <a:p>
            <a:pPr lvl="1">
              <a:lnSpc>
                <a:spcPct val="90000"/>
              </a:lnSpc>
            </a:pPr>
            <a:endParaRPr lang="en-US" altLang="ko-KR" sz="20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Exceptions: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Regions where the surface changes materials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Regions of high curvature (a crease)</a:t>
            </a:r>
          </a:p>
          <a:p>
            <a:pPr>
              <a:lnSpc>
                <a:spcPct val="90000"/>
              </a:lnSpc>
            </a:pPr>
            <a:endParaRPr lang="en-US" altLang="ko-KR" sz="24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ko-KR" sz="24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</a:pPr>
            <a:endParaRPr lang="en-US" altLang="ko-KR" sz="24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ko-KR" sz="2400" smtClean="0">
              <a:ea typeface="굴림" panose="020B0600000101010101" pitchFamily="50" charset="-127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3435350" y="4783138"/>
            <a:ext cx="484188" cy="10541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3925888" y="4359275"/>
            <a:ext cx="1317625" cy="4111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892550" y="47244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257800" y="4359275"/>
            <a:ext cx="661988" cy="936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5918200" y="4471988"/>
            <a:ext cx="1588" cy="11207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5211763" y="4306888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5867400" y="44069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892800" y="4419600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ko-KR" sz="240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3792538" y="4611688"/>
            <a:ext cx="119062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 flipV="1">
            <a:off x="5237163" y="4154488"/>
            <a:ext cx="127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5919788" y="4240213"/>
            <a:ext cx="635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5940425" y="4452938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3D File Formats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MAX – Studio Max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DXF – AutoCAD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Supports 2-D and 3-D; binary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3DS – 3D studio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Flexible; binary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VRML – Virtual reality modeling language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ASCII – Human readable (and writeable)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OBJ – Wavefront OBJ format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ASCII 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Extremely simple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Widely supported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19100" y="4770438"/>
            <a:ext cx="6423025" cy="1079500"/>
          </a:xfrm>
          <a:prstGeom prst="rect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OBJ File Tokens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File tokens are listed below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ko-KR" smtClean="0">
                <a:ea typeface="굴림" panose="020B0600000101010101" pitchFamily="50" charset="-127"/>
              </a:rPr>
              <a:t>    # some text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	Rest of line is a comment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mtClean="0">
                <a:ea typeface="굴림" panose="020B0600000101010101" pitchFamily="50" charset="-127"/>
              </a:rPr>
              <a:t>    v </a:t>
            </a:r>
            <a:r>
              <a:rPr lang="en-US" altLang="ko-KR" i="1" smtClean="0">
                <a:ea typeface="굴림" panose="020B0600000101010101" pitchFamily="50" charset="-127"/>
              </a:rPr>
              <a:t>float float float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	A single vertex’s geometric position in space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mtClean="0">
                <a:ea typeface="굴림" panose="020B0600000101010101" pitchFamily="50" charset="-127"/>
              </a:rPr>
              <a:t>    vn </a:t>
            </a:r>
            <a:r>
              <a:rPr lang="en-US" altLang="ko-KR" i="1" smtClean="0">
                <a:ea typeface="굴림" panose="020B0600000101010101" pitchFamily="50" charset="-127"/>
              </a:rPr>
              <a:t>float float float</a:t>
            </a:r>
            <a:r>
              <a:rPr lang="en-US" altLang="ko-KR" smtClean="0">
                <a:ea typeface="굴림" panose="020B0600000101010101" pitchFamily="50" charset="-127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	A normal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mtClean="0">
                <a:ea typeface="굴림" panose="020B0600000101010101" pitchFamily="50" charset="-127"/>
              </a:rPr>
              <a:t>    vt </a:t>
            </a:r>
            <a:r>
              <a:rPr lang="en-US" altLang="ko-KR" i="1" smtClean="0">
                <a:ea typeface="굴림" panose="020B0600000101010101" pitchFamily="50" charset="-127"/>
              </a:rPr>
              <a:t>float float</a:t>
            </a:r>
            <a:r>
              <a:rPr lang="en-US" altLang="ko-KR" smtClean="0">
                <a:ea typeface="굴림" panose="020B0600000101010101" pitchFamily="50" charset="-127"/>
              </a:rPr>
              <a:t>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	A texture coordinate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ko-KR" sz="20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OBJ Face Varieties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  <a:tabLst>
                <a:tab pos="5033963" algn="l"/>
              </a:tabLst>
            </a:pPr>
            <a:r>
              <a:rPr lang="en-US" altLang="ko-KR" sz="2400" smtClean="0">
                <a:ea typeface="굴림" panose="020B0600000101010101" pitchFamily="50" charset="-127"/>
              </a:rPr>
              <a:t>f </a:t>
            </a:r>
            <a:r>
              <a:rPr lang="en-US" altLang="ko-KR" sz="2400" i="1" smtClean="0">
                <a:ea typeface="굴림" panose="020B0600000101010101" pitchFamily="50" charset="-127"/>
              </a:rPr>
              <a:t>int int int</a:t>
            </a:r>
            <a:r>
              <a:rPr lang="en-US" altLang="ko-KR" sz="2400" smtClean="0">
                <a:ea typeface="굴림" panose="020B0600000101010101" pitchFamily="50" charset="-127"/>
              </a:rPr>
              <a:t> ... 	</a:t>
            </a:r>
            <a:r>
              <a:rPr lang="en-US" altLang="ko-KR" sz="2000" smtClean="0">
                <a:ea typeface="굴림" panose="020B0600000101010101" pitchFamily="50" charset="-127"/>
              </a:rPr>
              <a:t>(vertex only)</a:t>
            </a:r>
            <a:br>
              <a:rPr lang="en-US" altLang="ko-KR" sz="2000" smtClean="0">
                <a:ea typeface="굴림" panose="020B0600000101010101" pitchFamily="50" charset="-127"/>
              </a:rPr>
            </a:br>
            <a:r>
              <a:rPr lang="en-US" altLang="ko-KR" sz="2000" smtClean="0">
                <a:ea typeface="굴림" panose="020B0600000101010101" pitchFamily="50" charset="-127"/>
              </a:rPr>
              <a:t>or</a:t>
            </a:r>
            <a:r>
              <a:rPr lang="en-US" altLang="ko-KR" sz="2400" smtClean="0">
                <a:ea typeface="굴림" panose="020B0600000101010101" pitchFamily="50" charset="-127"/>
              </a:rPr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tabLst>
                <a:tab pos="5033963" algn="l"/>
              </a:tabLst>
            </a:pPr>
            <a:r>
              <a:rPr lang="en-US" altLang="ko-KR" sz="2400" smtClean="0">
                <a:ea typeface="굴림" panose="020B0600000101010101" pitchFamily="50" charset="-127"/>
              </a:rPr>
              <a:t>f </a:t>
            </a:r>
            <a:r>
              <a:rPr lang="en-US" altLang="ko-KR" sz="2400" i="1" smtClean="0">
                <a:ea typeface="굴림" panose="020B0600000101010101" pitchFamily="50" charset="-127"/>
              </a:rPr>
              <a:t>int/int  int/int  int/int</a:t>
            </a:r>
            <a:r>
              <a:rPr lang="en-US" altLang="ko-KR" sz="2400" smtClean="0">
                <a:ea typeface="굴림" panose="020B0600000101010101" pitchFamily="50" charset="-127"/>
              </a:rPr>
              <a:t> . . . 	</a:t>
            </a:r>
            <a:r>
              <a:rPr lang="en-US" altLang="ko-KR" sz="2000" smtClean="0">
                <a:ea typeface="굴림" panose="020B0600000101010101" pitchFamily="50" charset="-127"/>
              </a:rPr>
              <a:t>(vertex &amp; texture)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tabLst>
                <a:tab pos="5033963" algn="l"/>
              </a:tabLst>
            </a:pPr>
            <a:r>
              <a:rPr lang="en-US" altLang="ko-KR" sz="2400" smtClean="0">
                <a:ea typeface="굴림" panose="020B0600000101010101" pitchFamily="50" charset="-127"/>
              </a:rPr>
              <a:t>	</a:t>
            </a:r>
            <a:r>
              <a:rPr lang="en-US" altLang="ko-KR" sz="2000" smtClean="0">
                <a:ea typeface="굴림" panose="020B0600000101010101" pitchFamily="50" charset="-127"/>
              </a:rPr>
              <a:t>or</a:t>
            </a:r>
            <a:r>
              <a:rPr lang="en-US" altLang="ko-KR" sz="2400" smtClean="0">
                <a:ea typeface="굴림" panose="020B0600000101010101" pitchFamily="50" charset="-127"/>
              </a:rPr>
              <a:t>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tabLst>
                <a:tab pos="5033963" algn="l"/>
              </a:tabLst>
            </a:pPr>
            <a:r>
              <a:rPr lang="en-US" altLang="ko-KR" sz="2400" smtClean="0">
                <a:ea typeface="굴림" panose="020B0600000101010101" pitchFamily="50" charset="-127"/>
              </a:rPr>
              <a:t>f </a:t>
            </a:r>
            <a:r>
              <a:rPr lang="en-US" altLang="ko-KR" sz="2400" i="1" smtClean="0">
                <a:ea typeface="굴림" panose="020B0600000101010101" pitchFamily="50" charset="-127"/>
              </a:rPr>
              <a:t>int/int/int   int/int/int   int/int/int</a:t>
            </a:r>
            <a:r>
              <a:rPr lang="en-US" altLang="ko-KR" sz="2400" smtClean="0">
                <a:ea typeface="굴림" panose="020B0600000101010101" pitchFamily="50" charset="-127"/>
              </a:rPr>
              <a:t> …	 </a:t>
            </a:r>
            <a:r>
              <a:rPr lang="en-US" altLang="ko-KR" sz="2000" smtClean="0">
                <a:ea typeface="굴림" panose="020B0600000101010101" pitchFamily="50" charset="-127"/>
              </a:rPr>
              <a:t>(vertex, texture, &amp; normal)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  <a:tabLst>
                <a:tab pos="5033963" algn="l"/>
              </a:tabLst>
            </a:pPr>
            <a:endParaRPr lang="en-US" altLang="ko-KR" sz="20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  <a:tabLst>
                <a:tab pos="5033963" algn="l"/>
              </a:tabLst>
            </a:pPr>
            <a:r>
              <a:rPr lang="en-US" altLang="ko-KR" smtClean="0">
                <a:ea typeface="굴림" panose="020B0600000101010101" pitchFamily="50" charset="-127"/>
              </a:rPr>
              <a:t>The arguments are 1-based indices into the arrays</a:t>
            </a:r>
          </a:p>
          <a:p>
            <a:pPr lvl="1">
              <a:lnSpc>
                <a:spcPct val="90000"/>
              </a:lnSpc>
              <a:tabLst>
                <a:tab pos="5033963" algn="l"/>
              </a:tabLst>
            </a:pPr>
            <a:r>
              <a:rPr lang="en-US" altLang="ko-KR" smtClean="0">
                <a:ea typeface="굴림" panose="020B0600000101010101" pitchFamily="50" charset="-127"/>
              </a:rPr>
              <a:t>Vertex positions</a:t>
            </a:r>
          </a:p>
          <a:p>
            <a:pPr lvl="1">
              <a:lnSpc>
                <a:spcPct val="90000"/>
              </a:lnSpc>
              <a:tabLst>
                <a:tab pos="5033963" algn="l"/>
              </a:tabLst>
            </a:pPr>
            <a:r>
              <a:rPr lang="en-US" altLang="ko-KR" smtClean="0">
                <a:ea typeface="굴림" panose="020B0600000101010101" pitchFamily="50" charset="-127"/>
              </a:rPr>
              <a:t>Texture coordinates</a:t>
            </a:r>
          </a:p>
          <a:p>
            <a:pPr lvl="1">
              <a:lnSpc>
                <a:spcPct val="90000"/>
              </a:lnSpc>
              <a:tabLst>
                <a:tab pos="5033963" algn="l"/>
              </a:tabLst>
            </a:pPr>
            <a:r>
              <a:rPr lang="en-US" altLang="ko-KR" smtClean="0">
                <a:ea typeface="굴림" panose="020B0600000101010101" pitchFamily="50" charset="-127"/>
              </a:rPr>
              <a:t>Normals, respectively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OBJ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Vertices followed by faces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Faces reference previous</a:t>
            </a:r>
            <a:br>
              <a:rPr lang="en-US" altLang="ko-KR" smtClean="0">
                <a:ea typeface="굴림" panose="020B0600000101010101" pitchFamily="50" charset="-127"/>
              </a:rPr>
            </a:br>
            <a:r>
              <a:rPr lang="en-US" altLang="ko-KR" smtClean="0">
                <a:ea typeface="굴림" panose="020B0600000101010101" pitchFamily="50" charset="-127"/>
              </a:rPr>
              <a:t>vertices by integer index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1-based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169025" y="1511300"/>
            <a:ext cx="2314575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# A simple cube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1 1 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1 1 -1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1 -1 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1 -1 -1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-1 1 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-1 1 -1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-1 -1 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v -1 -1 -1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1 3 4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5 6 8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1 2 6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3 7 8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1 5 7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2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 2 4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OBJ Sources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Avalon – Viewpoint (</a:t>
            </a:r>
            <a:r>
              <a:rPr lang="en-US" altLang="ko-KR" sz="2400" smtClean="0">
                <a:ea typeface="굴림" panose="020B0600000101010101" pitchFamily="50" charset="-127"/>
                <a:hlinkClick r:id="rId3"/>
              </a:rPr>
              <a:t>http://avalon.viewpoint.com/</a:t>
            </a:r>
            <a:r>
              <a:rPr lang="en-US" altLang="ko-KR" sz="2400" smtClean="0">
                <a:ea typeface="굴림" panose="020B0600000101010101" pitchFamily="50" charset="-127"/>
              </a:rPr>
              <a:t>)</a:t>
            </a:r>
            <a:br>
              <a:rPr lang="en-US" altLang="ko-KR" sz="2400" smtClean="0">
                <a:ea typeface="굴림" panose="020B0600000101010101" pitchFamily="50" charset="-127"/>
              </a:rPr>
            </a:br>
            <a:r>
              <a:rPr lang="en-US" altLang="ko-KR" sz="2400" smtClean="0">
                <a:ea typeface="굴림" panose="020B0600000101010101" pitchFamily="50" charset="-127"/>
              </a:rPr>
              <a:t>old standards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3D Café – (</a:t>
            </a:r>
            <a:r>
              <a:rPr lang="en-US" altLang="ko-KR" sz="2400" smtClean="0">
                <a:ea typeface="굴림" panose="020B0600000101010101" pitchFamily="50" charset="-127"/>
                <a:hlinkClick r:id="rId4"/>
              </a:rPr>
              <a:t>http://www.3dcafe.com/asp/meshes.asp</a:t>
            </a:r>
            <a:r>
              <a:rPr lang="en-US" altLang="ko-KR" sz="2400" smtClean="0">
                <a:ea typeface="굴림" panose="020B0600000101010101" pitchFamily="50" charset="-127"/>
              </a:rPr>
              <a:t>)</a:t>
            </a:r>
            <a:br>
              <a:rPr lang="en-US" altLang="ko-KR" sz="2400" smtClean="0">
                <a:ea typeface="굴림" panose="020B0600000101010101" pitchFamily="50" charset="-127"/>
              </a:rPr>
            </a:br>
            <a:r>
              <a:rPr lang="en-US" altLang="ko-KR" sz="2400" smtClean="0">
                <a:ea typeface="굴림" panose="020B0600000101010101" pitchFamily="50" charset="-127"/>
              </a:rPr>
              <a:t>Nice thumbnail index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Others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Most modeling programs will export .OBJ files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Most rendering packages will read in .OBJ files</a:t>
            </a:r>
          </a:p>
          <a:p>
            <a:pPr>
              <a:buFont typeface="Arial" panose="020B0604020202020204" pitchFamily="34" charset="0"/>
              <a:buNone/>
            </a:pPr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Picking and Selection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Basic idea: Identify objects selected by the user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Click-selection: select one object at a time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Sweep-selection: select objects within a bounding rectangle</a:t>
            </a:r>
          </a:p>
          <a:p>
            <a:pPr lvl="1">
              <a:lnSpc>
                <a:spcPct val="90000"/>
              </a:lnSpc>
            </a:pPr>
            <a:endParaRPr lang="en-US" altLang="ko-KR" sz="2000" smtClean="0">
              <a:ea typeface="굴림" panose="020B0600000101010101" pitchFamily="50" charset="-127"/>
            </a:endParaRPr>
          </a:p>
          <a:p>
            <a:pPr lvl="1">
              <a:lnSpc>
                <a:spcPct val="90000"/>
              </a:lnSpc>
            </a:pPr>
            <a:endParaRPr lang="en-US" altLang="ko-KR" sz="2000" smtClean="0">
              <a:ea typeface="굴림" panose="020B0600000101010101" pitchFamily="50" charset="-127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2984500"/>
            <a:ext cx="4733925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6821488" y="4792663"/>
            <a:ext cx="1347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  <a:hlinkClick r:id="rId4" action="ppaction://hlinkfile"/>
              </a:rPr>
              <a:t>Demo</a:t>
            </a:r>
            <a:endParaRPr lang="en-US" altLang="ko-KR" sz="2400"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(click h)</a:t>
            </a: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Picking and Selection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US" altLang="ko-KR" sz="20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Several ways to implement selection: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Find screen space bounding boxes contained in pick region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Compute a pick ray and ray trace to find intersections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OpenGL selection buffers</a:t>
            </a:r>
          </a:p>
          <a:p>
            <a:pPr lvl="1">
              <a:lnSpc>
                <a:spcPct val="90000"/>
              </a:lnSpc>
            </a:pPr>
            <a:r>
              <a:rPr lang="en-US" altLang="ko-KR" sz="2000" smtClean="0">
                <a:ea typeface="굴림" panose="020B0600000101010101" pitchFamily="50" charset="-127"/>
              </a:rPr>
              <a:t>Render to back buffer using colors that encode object IDs and return ID under pick point</a:t>
            </a:r>
          </a:p>
          <a:p>
            <a:pPr lvl="1">
              <a:lnSpc>
                <a:spcPct val="90000"/>
              </a:lnSpc>
            </a:pPr>
            <a:endParaRPr lang="en-US" altLang="ko-KR" sz="200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Selection with the Back Buffer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587500"/>
            <a:ext cx="5219700" cy="506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Selects only objects that are visible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Render objects to back buffer with color that encodes ID </a:t>
            </a:r>
            <a:endParaRPr lang="en-US" altLang="ko-KR" sz="2400" smtClean="0">
              <a:solidFill>
                <a:srgbClr val="CC0000"/>
              </a:solidFill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Use glReadPixels() to read the  pixel at the pick point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Back buffer is never seen </a:t>
            </a:r>
          </a:p>
          <a:p>
            <a:pPr>
              <a:lnSpc>
                <a:spcPct val="90000"/>
              </a:lnSpc>
            </a:pPr>
            <a:endParaRPr lang="en-US" altLang="ko-KR" sz="2400" smtClean="0">
              <a:ea typeface="굴림" panose="020B0600000101010101" pitchFamily="50" charset="-127"/>
            </a:endParaRPr>
          </a:p>
          <a:p>
            <a:pPr>
              <a:lnSpc>
                <a:spcPct val="90000"/>
              </a:lnSpc>
            </a:pPr>
            <a:endParaRPr lang="en-US" altLang="ko-KR" sz="2400" smtClean="0">
              <a:ea typeface="굴림" panose="020B0600000101010101" pitchFamily="50" charset="-127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95400"/>
            <a:ext cx="3198813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198813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An Example of Reading the Back Buffer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19100" y="1512888"/>
            <a:ext cx="87249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void onMouseButton(int button, int state, int x, int y)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{ ...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if (button == GLUT_LEFT_BUTTON  &amp;&amp; state == GLUT_DOWN)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ko-KR" altLang="en-US" sz="2000">
                <a:latin typeface="Arial" panose="020B0604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printf( "Left mouse click at (%d, %d)\n", x, y 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selectMode = 1;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display();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</a:t>
            </a:r>
            <a:r>
              <a:rPr lang="en-US" altLang="ko-KR" sz="20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glReadBuffer</a:t>
            </a: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(GL_BACK);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unsigned char pixel[3];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</a:t>
            </a:r>
            <a:r>
              <a:rPr lang="en-US" altLang="ko-KR" sz="20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glReadPixels</a:t>
            </a: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(x, y, 1, 1, GL_RGB, GL_UNSIGNED_BYTE, pixel);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de-DE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printf( "pixel = %d\n", unmunge(pixel[0],pixel[1],pixel[2]));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 selectMode = 0;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     }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…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ko-KR" sz="20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Announcement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Mid-term exam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4:00pm ~ 5:40pm, Apr-22 (Tue.)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Buffer Operations in OpenGL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579469"/>
            <a:ext cx="933291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914400" indent="-4572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anose="020B0604020202020204" pitchFamily="34" charset="0"/>
                <a:ea typeface="굴림" panose="020B0600000101010101" pitchFamily="50" charset="-127"/>
              </a:rPr>
              <a:t>Still supported in OpenGL 4.3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ko-KR" sz="2400" dirty="0" smtClean="0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glReadBuffer</a:t>
            </a:r>
            <a:r>
              <a:rPr lang="en-US" altLang="ko-KR" sz="2400" dirty="0" smtClean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2400" dirty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(mode)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000" dirty="0">
                <a:latin typeface="Arial" panose="020B0604020202020204" pitchFamily="34" charset="0"/>
                <a:ea typeface="굴림" panose="020B0600000101010101" pitchFamily="50" charset="-127"/>
              </a:rPr>
              <a:t>GL_FRONT, GL_BACK, etc.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ko-KR" dirty="0"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400" dirty="0" err="1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glReadPixels</a:t>
            </a:r>
            <a:r>
              <a:rPr lang="en-US" altLang="ko-KR" sz="2400" dirty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(x, y, w, h, </a:t>
            </a:r>
            <a:r>
              <a:rPr lang="en-US" altLang="ko-KR" sz="2400" dirty="0" err="1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pixel_format</a:t>
            </a:r>
            <a:r>
              <a:rPr lang="en-US" altLang="ko-KR" sz="2400" dirty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2400" dirty="0" err="1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data_type</a:t>
            </a:r>
            <a:r>
              <a:rPr lang="en-US" altLang="ko-KR" sz="2400" dirty="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, * buffers)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000" dirty="0" err="1">
                <a:latin typeface="Arial" panose="020B0604020202020204" pitchFamily="34" charset="0"/>
                <a:ea typeface="굴림" panose="020B0600000101010101" pitchFamily="50" charset="-127"/>
              </a:rPr>
              <a:t>Pixel_format</a:t>
            </a:r>
            <a:r>
              <a:rPr lang="en-US" altLang="ko-KR" sz="2000" dirty="0">
                <a:latin typeface="Arial" panose="020B0604020202020204" pitchFamily="34" charset="0"/>
                <a:ea typeface="굴림" panose="020B0600000101010101" pitchFamily="50" charset="-127"/>
              </a:rPr>
              <a:t>: GL_RGB, GL_RGBA, GL_RED, etc.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000" dirty="0" err="1">
                <a:latin typeface="Arial" panose="020B0604020202020204" pitchFamily="34" charset="0"/>
                <a:ea typeface="굴림" panose="020B0600000101010101" pitchFamily="50" charset="-127"/>
              </a:rPr>
              <a:t>Data_type</a:t>
            </a:r>
            <a:r>
              <a:rPr lang="en-US" altLang="ko-KR" sz="2000" dirty="0">
                <a:latin typeface="Arial" panose="020B0604020202020204" pitchFamily="34" charset="0"/>
                <a:ea typeface="굴림" panose="020B0600000101010101" pitchFamily="50" charset="-127"/>
              </a:rPr>
              <a:t>: GL_UNSIGNED_BYTE, GL_FLOAT, etc.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ko-KR" dirty="0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n-US" altLang="ko-KR" sz="2400" dirty="0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sz="2400" dirty="0">
                <a:latin typeface="Arial" panose="020B0604020202020204" pitchFamily="34" charset="0"/>
                <a:ea typeface="굴림" panose="020B0600000101010101" pitchFamily="50" charset="-127"/>
              </a:rPr>
              <a:t>Other related APIs</a:t>
            </a:r>
          </a:p>
          <a:p>
            <a:pPr lvl="1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anose="020B0604020202020204" pitchFamily="34" charset="0"/>
                <a:ea typeface="굴림" panose="020B0600000101010101" pitchFamily="50" charset="-127"/>
              </a:rPr>
              <a:t>glDrawPixels</a:t>
            </a:r>
            <a:endParaRPr lang="ko-KR" altLang="en-US" dirty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Interaction Paradigms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85900"/>
            <a:ext cx="8318500" cy="506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Can move objects or camera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Object moving is most intuitive if the object “sticks” to the mouse while dragging</a:t>
            </a:r>
          </a:p>
          <a:p>
            <a:pPr lvl="2">
              <a:lnSpc>
                <a:spcPct val="90000"/>
              </a:lnSpc>
            </a:pPr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Interaction Paradigms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00188"/>
            <a:ext cx="8318500" cy="506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Move w.r.t. to camera frame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Pan – move in plane perpendicular to view direction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Dolly – move along the view direction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Zoom - looks like dolly: objects get bigger, but position remains fixed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Rotate</a:t>
            </a:r>
          </a:p>
          <a:p>
            <a:pPr lvl="2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up/down controls elevation angle</a:t>
            </a:r>
          </a:p>
          <a:p>
            <a:pPr lvl="2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left/right controls azimuthal angle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Roll – spin about the view direction</a:t>
            </a:r>
          </a:p>
          <a:p>
            <a:pPr lvl="1">
              <a:lnSpc>
                <a:spcPct val="90000"/>
              </a:lnSpc>
            </a:pPr>
            <a:r>
              <a:rPr lang="en-US" altLang="ko-KR" smtClean="0">
                <a:ea typeface="굴림" panose="020B0600000101010101" pitchFamily="50" charset="-127"/>
              </a:rPr>
              <a:t>Trackball – can combine rotate and roll</a:t>
            </a:r>
          </a:p>
          <a:p>
            <a:pPr lvl="2">
              <a:lnSpc>
                <a:spcPct val="90000"/>
              </a:lnSpc>
            </a:pPr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Interaction Paradigms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30338"/>
            <a:ext cx="8318500" cy="5067300"/>
          </a:xfrm>
        </p:spPr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Move w.r.t to modeling (or world) frame</a:t>
            </a: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endParaRPr lang="en-US" altLang="ko-KR" sz="2400" smtClean="0">
              <a:ea typeface="굴림" panose="020B0600000101010101" pitchFamily="50" charset="-127"/>
            </a:endParaRPr>
          </a:p>
          <a:p>
            <a:r>
              <a:rPr lang="en-US" altLang="ko-KR" sz="2400" smtClean="0">
                <a:ea typeface="굴림" panose="020B0600000101010101" pitchFamily="50" charset="-127"/>
              </a:rPr>
              <a:t>Maya combines both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Presents a frame where you can drag</a:t>
            </a:r>
            <a:br>
              <a:rPr lang="en-US" altLang="ko-KR" sz="2000" smtClean="0">
                <a:ea typeface="굴림" panose="020B0600000101010101" pitchFamily="50" charset="-127"/>
              </a:rPr>
            </a:br>
            <a:r>
              <a:rPr lang="en-US" altLang="ko-KR" sz="2000" smtClean="0">
                <a:ea typeface="굴림" panose="020B0600000101010101" pitchFamily="50" charset="-127"/>
              </a:rPr>
              <a:t>w.r.t the world axes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Dragging origin moves w.r.t. to camera</a:t>
            </a:r>
            <a:br>
              <a:rPr lang="en-US" altLang="ko-KR" sz="2000" smtClean="0">
                <a:ea typeface="굴림" panose="020B0600000101010101" pitchFamily="50" charset="-127"/>
              </a:rPr>
            </a:br>
            <a:r>
              <a:rPr lang="en-US" altLang="ko-KR" sz="2000" smtClean="0">
                <a:ea typeface="굴림" panose="020B0600000101010101" pitchFamily="50" charset="-127"/>
              </a:rPr>
              <a:t>frame</a:t>
            </a:r>
          </a:p>
        </p:txBody>
      </p:sp>
      <p:pic>
        <p:nvPicPr>
          <p:cNvPr id="50180" name="Picture 4" descr="mayaManipul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3360738"/>
            <a:ext cx="2743200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5" descr="E:\sungeui\Course\Spring09\CS480\Lecture06-Interaction\a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1870075"/>
            <a:ext cx="4459287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Interaction - Trackball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A common UI for manipulating objects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2 degree of freedom device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Differential behavior provides a intuitive rotation</a:t>
            </a:r>
            <a:br>
              <a:rPr lang="en-US" altLang="ko-KR" sz="2400" smtClean="0">
                <a:ea typeface="굴림" panose="020B0600000101010101" pitchFamily="50" charset="-127"/>
              </a:rPr>
            </a:br>
            <a:r>
              <a:rPr lang="en-US" altLang="ko-KR" sz="2400" smtClean="0">
                <a:ea typeface="굴림" panose="020B0600000101010101" pitchFamily="50" charset="-127"/>
              </a:rPr>
              <a:t>specification</a:t>
            </a:r>
          </a:p>
        </p:txBody>
      </p:sp>
      <p:pic>
        <p:nvPicPr>
          <p:cNvPr id="52228" name="Picture 4" descr="track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3467100"/>
            <a:ext cx="28289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tb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94125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Line 6"/>
          <p:cNvSpPr>
            <a:spLocks noChangeShapeType="1"/>
          </p:cNvSpPr>
          <p:nvPr/>
        </p:nvSpPr>
        <p:spPr bwMode="auto">
          <a:xfrm flipH="1" flipV="1">
            <a:off x="2209800" y="41910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2231" name="Arc 9"/>
          <p:cNvSpPr>
            <a:spLocks/>
          </p:cNvSpPr>
          <p:nvPr/>
        </p:nvSpPr>
        <p:spPr bwMode="auto">
          <a:xfrm>
            <a:off x="2292350" y="4459288"/>
            <a:ext cx="795338" cy="874712"/>
          </a:xfrm>
          <a:custGeom>
            <a:avLst/>
            <a:gdLst>
              <a:gd name="T0" fmla="*/ 2147483646 w 35333"/>
              <a:gd name="T1" fmla="*/ 0 h 38798"/>
              <a:gd name="T2" fmla="*/ 0 w 35333"/>
              <a:gd name="T3" fmla="*/ 2147483646 h 38798"/>
              <a:gd name="T4" fmla="*/ 2147483646 w 35333"/>
              <a:gd name="T5" fmla="*/ 2147483646 h 38798"/>
              <a:gd name="T6" fmla="*/ 0 60000 65536"/>
              <a:gd name="T7" fmla="*/ 0 60000 65536"/>
              <a:gd name="T8" fmla="*/ 0 60000 65536"/>
              <a:gd name="T9" fmla="*/ 0 w 35333"/>
              <a:gd name="T10" fmla="*/ 0 h 38798"/>
              <a:gd name="T11" fmla="*/ 35333 w 35333"/>
              <a:gd name="T12" fmla="*/ 38798 h 387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33" h="38798" fill="none" extrusionOk="0">
                <a:moveTo>
                  <a:pt x="26801" y="0"/>
                </a:moveTo>
                <a:cubicBezTo>
                  <a:pt x="32176" y="4084"/>
                  <a:pt x="35333" y="10447"/>
                  <a:pt x="35333" y="17198"/>
                </a:cubicBezTo>
                <a:cubicBezTo>
                  <a:pt x="35333" y="29127"/>
                  <a:pt x="25662" y="38798"/>
                  <a:pt x="13733" y="38798"/>
                </a:cubicBezTo>
                <a:cubicBezTo>
                  <a:pt x="8722" y="38798"/>
                  <a:pt x="3867" y="37055"/>
                  <a:pt x="-1" y="33870"/>
                </a:cubicBezTo>
              </a:path>
              <a:path w="35333" h="38798" stroke="0" extrusionOk="0">
                <a:moveTo>
                  <a:pt x="26801" y="0"/>
                </a:moveTo>
                <a:cubicBezTo>
                  <a:pt x="32176" y="4084"/>
                  <a:pt x="35333" y="10447"/>
                  <a:pt x="35333" y="17198"/>
                </a:cubicBezTo>
                <a:cubicBezTo>
                  <a:pt x="35333" y="29127"/>
                  <a:pt x="25662" y="38798"/>
                  <a:pt x="13733" y="38798"/>
                </a:cubicBezTo>
                <a:cubicBezTo>
                  <a:pt x="8722" y="38798"/>
                  <a:pt x="3867" y="37055"/>
                  <a:pt x="-1" y="33870"/>
                </a:cubicBezTo>
                <a:lnTo>
                  <a:pt x="13733" y="17198"/>
                </a:lnTo>
                <a:lnTo>
                  <a:pt x="26801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52232" name="TextBox 1">
            <a:hlinkClick r:id="rId5" action="ppaction://hlinkfile"/>
          </p:cNvPr>
          <p:cNvSpPr txBox="1">
            <a:spLocks noChangeArrowheads="1"/>
          </p:cNvSpPr>
          <p:nvPr/>
        </p:nvSpPr>
        <p:spPr bwMode="auto">
          <a:xfrm>
            <a:off x="1477963" y="5999163"/>
            <a:ext cx="2424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Trackball demo</a:t>
            </a: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 descr="track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63963"/>
            <a:ext cx="58658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 Virtual Trackball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41463"/>
            <a:ext cx="8318500" cy="5067300"/>
          </a:xfrm>
        </p:spPr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Imagine the viewport as floating above, and just touching an actual trackball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You receive the coordinates in screen space of the MouseDown() and MouseMove() events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What is the axis of rotation?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What is the angle of rotation?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Computing the Rotation</a:t>
            </a:r>
          </a:p>
        </p:txBody>
      </p:sp>
      <p:graphicFrame>
        <p:nvGraphicFramePr>
          <p:cNvPr id="5632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14850" y="4479925"/>
          <a:ext cx="127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1" name="Equation" r:id="rId4" imgW="126780" imgH="164814" progId="Equation.3">
                  <p:embed/>
                </p:oleObj>
              </mc:Choice>
              <mc:Fallback>
                <p:oleObj name="Equation" r:id="rId4" imgW="126780" imgH="16481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4479925"/>
                        <a:ext cx="1270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4963" y="1401763"/>
            <a:ext cx="7935912" cy="5105400"/>
          </a:xfrm>
        </p:spPr>
        <p:txBody>
          <a:bodyPr/>
          <a:lstStyle/>
          <a:p>
            <a:r>
              <a:rPr lang="en-US" altLang="ko-KR" sz="2000" smtClean="0">
                <a:ea typeface="굴림" panose="020B0600000101010101" pitchFamily="50" charset="-127"/>
              </a:rPr>
              <a:t>Construct a vector     from the center of rotation of the virtual trackball to the point of the MouseDown() event</a:t>
            </a:r>
          </a:p>
          <a:p>
            <a:r>
              <a:rPr lang="en-US" altLang="ko-KR" sz="2000" smtClean="0">
                <a:ea typeface="굴림" panose="020B0600000101010101" pitchFamily="50" charset="-127"/>
              </a:rPr>
              <a:t>Construct a 2</a:t>
            </a:r>
            <a:r>
              <a:rPr lang="en-US" altLang="ko-KR" sz="2000" baseline="30000" smtClean="0">
                <a:ea typeface="굴림" panose="020B0600000101010101" pitchFamily="50" charset="-127"/>
              </a:rPr>
              <a:t>nd</a:t>
            </a:r>
            <a:r>
              <a:rPr lang="en-US" altLang="ko-KR" sz="2000" smtClean="0">
                <a:ea typeface="굴림" panose="020B0600000101010101" pitchFamily="50" charset="-127"/>
              </a:rPr>
              <a:t> vector           from the center of rotation for a given MouseMove() event</a:t>
            </a:r>
          </a:p>
          <a:p>
            <a:r>
              <a:rPr lang="en-US" altLang="ko-KR" sz="2000" smtClean="0">
                <a:ea typeface="굴림" panose="020B0600000101010101" pitchFamily="50" charset="-127"/>
              </a:rPr>
              <a:t>Normalize           , and           , and then compute </a:t>
            </a:r>
          </a:p>
          <a:p>
            <a:r>
              <a:rPr lang="en-US" altLang="ko-KR" sz="2000" smtClean="0">
                <a:ea typeface="굴림" panose="020B0600000101010101" pitchFamily="50" charset="-127"/>
              </a:rPr>
              <a:t>Then find the                              and construct </a:t>
            </a:r>
          </a:p>
        </p:txBody>
      </p:sp>
      <p:pic>
        <p:nvPicPr>
          <p:cNvPr id="56325" name="Picture 4" descr="trackbal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03725"/>
            <a:ext cx="58658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797300" y="2255838"/>
          <a:ext cx="2111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" name="Equation" r:id="rId7" imgW="114201" imgH="203024" progId="Equation.3">
                  <p:embed/>
                </p:oleObj>
              </mc:Choice>
              <mc:Fallback>
                <p:oleObj name="Equation" r:id="rId7" imgW="114201" imgH="2030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2255838"/>
                        <a:ext cx="2111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0" y="4479925"/>
            <a:ext cx="1225550" cy="1752600"/>
            <a:chOff x="2880" y="2352"/>
            <a:chExt cx="772" cy="1104"/>
          </a:xfrm>
        </p:grpSpPr>
        <p:sp>
          <p:nvSpPr>
            <p:cNvPr id="56342" name="Line 8"/>
            <p:cNvSpPr>
              <a:spLocks noChangeShapeType="1"/>
            </p:cNvSpPr>
            <p:nvPr/>
          </p:nvSpPr>
          <p:spPr bwMode="auto">
            <a:xfrm flipV="1">
              <a:off x="2880" y="2640"/>
              <a:ext cx="672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56343" name="Object 11"/>
            <p:cNvGraphicFramePr>
              <a:graphicFrameLocks noChangeAspect="1"/>
            </p:cNvGraphicFramePr>
            <p:nvPr/>
          </p:nvGraphicFramePr>
          <p:xfrm>
            <a:off x="3504" y="2352"/>
            <a:ext cx="14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3" name="Equation" r:id="rId9" imgW="126780" imgH="164814" progId="Equation.3">
                    <p:embed/>
                  </p:oleObj>
                </mc:Choice>
                <mc:Fallback>
                  <p:oleObj name="Equation" r:id="rId9" imgW="126780" imgH="164814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352"/>
                          <a:ext cx="14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38400" y="4784725"/>
            <a:ext cx="2133600" cy="1447800"/>
            <a:chOff x="1536" y="2544"/>
            <a:chExt cx="1344" cy="912"/>
          </a:xfrm>
        </p:grpSpPr>
        <p:sp>
          <p:nvSpPr>
            <p:cNvPr id="56340" name="Line 11"/>
            <p:cNvSpPr>
              <a:spLocks noChangeShapeType="1"/>
            </p:cNvSpPr>
            <p:nvPr/>
          </p:nvSpPr>
          <p:spPr bwMode="auto">
            <a:xfrm flipH="1" flipV="1">
              <a:off x="1680" y="2784"/>
              <a:ext cx="1200" cy="6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56341" name="Object 10"/>
            <p:cNvGraphicFramePr>
              <a:graphicFrameLocks noChangeAspect="1"/>
            </p:cNvGraphicFramePr>
            <p:nvPr/>
          </p:nvGraphicFramePr>
          <p:xfrm>
            <a:off x="1536" y="2544"/>
            <a:ext cx="133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4" name="Equation" r:id="rId10" imgW="114201" imgH="203024" progId="Equation.3">
                    <p:embed/>
                  </p:oleObj>
                </mc:Choice>
                <mc:Fallback>
                  <p:oleObj name="Equation" r:id="rId10" imgW="114201" imgH="203024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544"/>
                          <a:ext cx="133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그룹 22"/>
          <p:cNvGrpSpPr>
            <a:grpSpLocks/>
          </p:cNvGrpSpPr>
          <p:nvPr/>
        </p:nvGrpSpPr>
        <p:grpSpPr bwMode="auto">
          <a:xfrm>
            <a:off x="2109788" y="3003550"/>
            <a:ext cx="6248400" cy="587375"/>
            <a:chOff x="2109926" y="3003313"/>
            <a:chExt cx="6248923" cy="587375"/>
          </a:xfrm>
        </p:grpSpPr>
        <p:graphicFrame>
          <p:nvGraphicFramePr>
            <p:cNvPr id="56337" name="Object 4"/>
            <p:cNvGraphicFramePr>
              <a:graphicFrameLocks noChangeAspect="1"/>
            </p:cNvGraphicFramePr>
            <p:nvPr/>
          </p:nvGraphicFramePr>
          <p:xfrm>
            <a:off x="2109926" y="3025260"/>
            <a:ext cx="728663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5" name="Equation" r:id="rId12" imgW="393359" imgH="266469" progId="Equation.3">
                    <p:embed/>
                  </p:oleObj>
                </mc:Choice>
                <mc:Fallback>
                  <p:oleObj name="Equation" r:id="rId12" imgW="393359" imgH="266469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926" y="3025260"/>
                          <a:ext cx="728663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38" name="Object 5"/>
            <p:cNvGraphicFramePr>
              <a:graphicFrameLocks noChangeAspect="1"/>
            </p:cNvGraphicFramePr>
            <p:nvPr/>
          </p:nvGraphicFramePr>
          <p:xfrm>
            <a:off x="3534521" y="3003313"/>
            <a:ext cx="704850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6" name="Equation" r:id="rId14" imgW="380670" imgH="317225" progId="Equation.3">
                    <p:embed/>
                  </p:oleObj>
                </mc:Choice>
                <mc:Fallback>
                  <p:oleObj name="Equation" r:id="rId14" imgW="380670" imgH="31722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4521" y="3003313"/>
                          <a:ext cx="704850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39" name="Object 6"/>
            <p:cNvGraphicFramePr>
              <a:graphicFrameLocks noChangeAspect="1"/>
            </p:cNvGraphicFramePr>
            <p:nvPr/>
          </p:nvGraphicFramePr>
          <p:xfrm>
            <a:off x="6995187" y="3007937"/>
            <a:ext cx="136366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7" name="Equation" r:id="rId16" imgW="736600" imgH="228600" progId="Equation.3">
                    <p:embed/>
                  </p:oleObj>
                </mc:Choice>
                <mc:Fallback>
                  <p:oleObj name="Equation" r:id="rId16" imgW="7366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5187" y="3007937"/>
                          <a:ext cx="1363662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552700" y="3519488"/>
          <a:ext cx="19256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" name="Equation" r:id="rId18" imgW="2209800" imgH="431800" progId="Equation.DSMT4">
                  <p:embed/>
                </p:oleObj>
              </mc:Choice>
              <mc:Fallback>
                <p:oleObj name="Equation" r:id="rId18" imgW="22098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519488"/>
                        <a:ext cx="19256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572000" y="5699125"/>
            <a:ext cx="2012950" cy="533400"/>
            <a:chOff x="2880" y="3120"/>
            <a:chExt cx="1268" cy="336"/>
          </a:xfrm>
        </p:grpSpPr>
        <p:sp>
          <p:nvSpPr>
            <p:cNvPr id="56335" name="Line 18"/>
            <p:cNvSpPr>
              <a:spLocks noChangeShapeType="1"/>
            </p:cNvSpPr>
            <p:nvPr/>
          </p:nvSpPr>
          <p:spPr bwMode="auto">
            <a:xfrm flipV="1">
              <a:off x="2880" y="3216"/>
              <a:ext cx="864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graphicFrame>
          <p:nvGraphicFramePr>
            <p:cNvPr id="56336" name="Object 9"/>
            <p:cNvGraphicFramePr>
              <a:graphicFrameLocks noChangeAspect="1"/>
            </p:cNvGraphicFramePr>
            <p:nvPr/>
          </p:nvGraphicFramePr>
          <p:xfrm>
            <a:off x="3792" y="3120"/>
            <a:ext cx="356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429" name="Equation" r:id="rId20" imgW="304536" imgH="215713" progId="Equation.3">
                    <p:embed/>
                  </p:oleObj>
                </mc:Choice>
                <mc:Fallback>
                  <p:oleObj name="Equation" r:id="rId20" imgW="304536" imgH="21571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120"/>
                          <a:ext cx="356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44" name="Line 20"/>
          <p:cNvSpPr>
            <a:spLocks noChangeShapeType="1"/>
          </p:cNvSpPr>
          <p:nvPr/>
        </p:nvSpPr>
        <p:spPr bwMode="auto">
          <a:xfrm flipH="1">
            <a:off x="2743200" y="4937125"/>
            <a:ext cx="2895600" cy="22860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505575" y="3554413"/>
          <a:ext cx="24765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0" name="Equation" r:id="rId22" imgW="2692400" imgH="508000" progId="Equation.DSMT4">
                  <p:embed/>
                </p:oleObj>
              </mc:Choice>
              <mc:Fallback>
                <p:oleObj name="Equation" r:id="rId22" imgW="2692400" imgH="508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3554413"/>
                        <a:ext cx="24765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12"/>
          <p:cNvGraphicFramePr>
            <a:graphicFrameLocks noChangeAspect="1"/>
          </p:cNvGraphicFramePr>
          <p:nvPr/>
        </p:nvGraphicFramePr>
        <p:xfrm>
          <a:off x="3081338" y="1419225"/>
          <a:ext cx="2571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1" name="Equation" r:id="rId24" imgW="139639" imgH="190417" progId="Equation.3">
                  <p:embed/>
                </p:oleObj>
              </mc:Choice>
              <mc:Fallback>
                <p:oleObj name="Equation" r:id="rId24" imgW="139639" imgH="19041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1419225"/>
                        <a:ext cx="2571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Transformation Hierarchies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629150" cy="5105400"/>
          </a:xfrm>
        </p:spPr>
        <p:txBody>
          <a:bodyPr/>
          <a:lstStyle/>
          <a:p>
            <a:endParaRPr lang="en-US" altLang="ko-KR" sz="2400" smtClean="0">
              <a:ea typeface="굴림" panose="020B0600000101010101" pitchFamily="50" charset="-127"/>
            </a:endParaRPr>
          </a:p>
          <a:p>
            <a:r>
              <a:rPr lang="en-US" altLang="ko-KR" sz="2400" smtClean="0">
                <a:ea typeface="굴림" panose="020B0600000101010101" pitchFamily="50" charset="-127"/>
              </a:rPr>
              <a:t>Many models are composed of independent moving parts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Each part defined in its own coordinate system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Compose transforms to position and orient the model parts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A simple “One-chain” example</a:t>
            </a:r>
          </a:p>
        </p:txBody>
      </p:sp>
      <p:pic>
        <p:nvPicPr>
          <p:cNvPr id="58372" name="Picture 4" descr="LuxoCoo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88" y="1503363"/>
            <a:ext cx="2963862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6" descr="Maya tutorial character setu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25" y="4722813"/>
            <a:ext cx="2663825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5680075" y="6621463"/>
            <a:ext cx="17653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000">
                <a:latin typeface="Arial" panose="020B0604020202020204" pitchFamily="34" charset="0"/>
                <a:ea typeface="굴림" panose="020B0600000101010101" pitchFamily="50" charset="-127"/>
              </a:rPr>
              <a:t>http://www.imanishi.com</a:t>
            </a:r>
            <a:endParaRPr lang="ko-KR" altLang="en-US" sz="10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Code Example (Take One)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8763" y="1477963"/>
            <a:ext cx="877887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public void Draw() {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glClear(GL_COLOR_BUFFER_BIT | GL_DEPTH_BUFFER_BIT);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glLoadIdentity();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gluLookat(0, 0,-60,  0,0,0,   0,1,0); // world-to-camera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ko-KR" sz="1800">
              <a:solidFill>
                <a:srgbClr val="0033CC"/>
              </a:solidFill>
              <a:latin typeface="Tekton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glColor3d(0,0,1);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	glRotated(-90, 1, 0, 0);         // base-to-world transform</a:t>
            </a:r>
            <a:endParaRPr lang="en-US" altLang="ko-KR" sz="1800">
              <a:solidFill>
                <a:srgbClr val="0033CC"/>
              </a:solidFill>
              <a:latin typeface="Tekton"/>
              <a:ea typeface="굴림" panose="020B0600000101010101" pitchFamily="50" charset="-127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Draw(Lamp.BASE);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Draw(Lamp.BODY);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Draw(Lamp.NECK);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Draw(Lamp.HEAD);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glFlush();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}</a:t>
            </a:r>
          </a:p>
        </p:txBody>
      </p:sp>
      <p:pic>
        <p:nvPicPr>
          <p:cNvPr id="60420" name="Picture 4" descr="Syste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3589338"/>
            <a:ext cx="2933700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System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4795838"/>
            <a:ext cx="177958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Code Example (Take Two)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52400" y="1431925"/>
            <a:ext cx="86995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public void Draw() {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glClear(GL_COLOR_BUFFER_BIT | GL_DEPTH_BUFFER_BIT);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glLoadIdentity();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glTranslated(0.0, 0.0, -60.0);     // world-to-view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glColor3d(0,0,1);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glRotated(-90, 1, 0, 0);         	// base-to-world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Draw(Lamp.BASE);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glTranslated(0,0,2.5); 	     	// body-to-base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Draw(Lamp.BODY);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glTranslated(12,0,0); 		// neck-to-body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Draw(Lamp.NECK);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glTranslated(12,0,0);              	// head-to-neck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Draw(Lamp.HEAD);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glFlush();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Read a mesh representation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Understand a selection method and a virtual-trackball interface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Understand the modeling hierarchy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Code Example (Take Three)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-184150" y="1431925"/>
            <a:ext cx="89154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public void Draw() {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glClear(GL_COLOR_BUFFER_BIT | GL_DEPTH_BUFFER_BIT);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glLoadIdentity();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glTranslated(0.0,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-12.0</a:t>
            </a: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, -60.0);   // world-to-view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glColor3d(0,0,1);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glRotated(-90, 1, 0, 0);           	// base-to-world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Draw(Lamp.BASE);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glTranslated(0,0,2.5);         	// body-to-base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glRotated(-30, 0, 1, 0);        	// rotate body at base pivot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Draw(Lamp.BODY);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glTranslated(12,0,0);  // neck-to-body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glRotated(-115, 0, 1, 0); 	// rotate neck at body pivot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Draw(Lamp.NECK);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glTranslated(12,0,0);  // head-to-neck transform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</a:t>
            </a:r>
            <a:r>
              <a:rPr lang="en-US" altLang="ko-KR" sz="1800">
                <a:solidFill>
                  <a:srgbClr val="CC0000"/>
                </a:solidFill>
                <a:latin typeface="Tekton"/>
                <a:ea typeface="굴림" panose="020B0600000101010101" pitchFamily="50" charset="-127"/>
              </a:rPr>
              <a:t>glRotated(180, 1, 0, 0);// rotate head at neck pivot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	Draw(Lamp.HEAD);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    glFlush();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800">
                <a:solidFill>
                  <a:srgbClr val="0033CC"/>
                </a:solidFill>
                <a:latin typeface="Tekton"/>
                <a:ea typeface="굴림" panose="020B0600000101010101" pitchFamily="50" charset="-127"/>
              </a:rPr>
              <a:t>        }</a:t>
            </a:r>
          </a:p>
        </p:txBody>
      </p:sp>
      <p:pic>
        <p:nvPicPr>
          <p:cNvPr id="64516" name="Picture 4" descr="System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4800600"/>
            <a:ext cx="19065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Objectives were: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Read a mesh representation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Understand a selection method and a virtual-trackball interface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Understand the modeling hierarchy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Program Assignment 4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Use the previous skeleton codes</a:t>
            </a:r>
          </a:p>
        </p:txBody>
      </p:sp>
      <p:pic>
        <p:nvPicPr>
          <p:cNvPr id="68612" name="Picture 4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97075"/>
            <a:ext cx="5846763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Reading Assignment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Read Chapter “A Full Graphics Pipeline”</a:t>
            </a:r>
            <a:endParaRPr lang="ko-KR" altLang="en-US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37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283677" y="4097215"/>
            <a:ext cx="2831123" cy="52753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812687">
            <a:off x="4026873" y="2379787"/>
            <a:ext cx="580293" cy="242081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83677" y="3590195"/>
                <a:ext cx="6871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677" y="3590195"/>
                <a:ext cx="68711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75185" y="2509039"/>
                <a:ext cx="691921" cy="536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ko-KR" alt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185" y="2509039"/>
                <a:ext cx="691921" cy="536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83677" y="4940853"/>
                <a:ext cx="6871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altLang="ko-KR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ko-KR" alt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677" y="4940853"/>
                <a:ext cx="68711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63076" y="4971631"/>
            <a:ext cx="57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transform from the base to the world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74881" y="5518562"/>
                <a:ext cx="691921" cy="5364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altLang="ko-KR" sz="3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ko-KR" altLang="en-US" sz="3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881" y="5518562"/>
                <a:ext cx="691921" cy="536494"/>
              </a:xfrm>
              <a:prstGeom prst="rect">
                <a:avLst/>
              </a:prstGeom>
              <a:blipFill>
                <a:blip r:embed="rId5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54280" y="5549340"/>
            <a:ext cx="5501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: transform from the part to the base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42863" y="1587500"/>
            <a:ext cx="8318501" cy="50673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How do we specify 3D objects?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Simple mathematical functions, z = f(x,y)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Parametric functions, (x(u,v), y(u,v), z(u,v))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Implicit functions, f(x,y,z) = 0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Build up from simple primitives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Point – nothing really to see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Lines – nearly see through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Planes – a surface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Primitive 3D</a:t>
            </a:r>
          </a:p>
        </p:txBody>
      </p:sp>
      <p:pic>
        <p:nvPicPr>
          <p:cNvPr id="112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5087938"/>
            <a:ext cx="1408113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240088"/>
            <a:ext cx="13493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487488"/>
            <a:ext cx="1347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Simple Planes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Surfaces modeled as connected planar facets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 (&gt;3) vertices, each with 3 coordinates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Minimally a triangle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68663"/>
            <a:ext cx="31051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Specifying a Face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Face or facet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mtClean="0">
                <a:ea typeface="굴림" panose="020B0600000101010101" pitchFamily="50" charset="-127"/>
              </a:rPr>
              <a:t>	</a:t>
            </a:r>
            <a:r>
              <a:rPr lang="en-US" altLang="ko-KR" sz="1800" smtClean="0">
                <a:ea typeface="굴림" panose="020B0600000101010101" pitchFamily="50" charset="-127"/>
              </a:rPr>
              <a:t>Face [v0.x, v0.y, v0.z] [v1.x, v1.y, v1.z] … [vN.x, vN.y, vN.z]</a:t>
            </a:r>
          </a:p>
          <a:p>
            <a:pPr>
              <a:buFont typeface="Arial" panose="020B0604020202020204" pitchFamily="34" charset="0"/>
              <a:buNone/>
            </a:pPr>
            <a:endParaRPr lang="en-US" altLang="ko-KR" sz="1800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Sharing vertices via indirection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Vertex[0] = [v0.x, v0.y, v0.z]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Vertex[1] = [v1.x, v1.y, v1.z]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Vertex[2] = [v2.x, v2.y, v2.z]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	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Vertex[N] = [vN.x, vN.y, vN.z]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		Face v0, v1, v2, … vN</a:t>
            </a:r>
          </a:p>
          <a:p>
            <a:pPr>
              <a:buFont typeface="Arial" panose="020B0604020202020204" pitchFamily="34" charset="0"/>
              <a:buNone/>
            </a:pPr>
            <a:endParaRPr lang="en-US" altLang="ko-KR" sz="1800" smtClean="0">
              <a:ea typeface="굴림" panose="020B0600000101010101" pitchFamily="50" charset="-127"/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262563" y="3829050"/>
            <a:ext cx="2286000" cy="2057400"/>
            <a:chOff x="3792" y="1104"/>
            <a:chExt cx="1440" cy="1296"/>
          </a:xfrm>
        </p:grpSpPr>
        <p:sp>
          <p:nvSpPr>
            <p:cNvPr id="15373" name="Line 5"/>
            <p:cNvSpPr>
              <a:spLocks noChangeShapeType="1"/>
            </p:cNvSpPr>
            <p:nvPr/>
          </p:nvSpPr>
          <p:spPr bwMode="auto">
            <a:xfrm flipH="1">
              <a:off x="3888" y="14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4" name="Line 6"/>
            <p:cNvSpPr>
              <a:spLocks noChangeShapeType="1"/>
            </p:cNvSpPr>
            <p:nvPr/>
          </p:nvSpPr>
          <p:spPr bwMode="auto">
            <a:xfrm>
              <a:off x="4272" y="14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5" name="Line 7"/>
            <p:cNvSpPr>
              <a:spLocks noChangeShapeType="1"/>
            </p:cNvSpPr>
            <p:nvPr/>
          </p:nvSpPr>
          <p:spPr bwMode="auto">
            <a:xfrm>
              <a:off x="3888" y="1776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6" name="Line 8"/>
            <p:cNvSpPr>
              <a:spLocks noChangeShapeType="1"/>
            </p:cNvSpPr>
            <p:nvPr/>
          </p:nvSpPr>
          <p:spPr bwMode="auto">
            <a:xfrm flipV="1">
              <a:off x="4272" y="120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7" name="Line 9"/>
            <p:cNvSpPr>
              <a:spLocks noChangeShapeType="1"/>
            </p:cNvSpPr>
            <p:nvPr/>
          </p:nvSpPr>
          <p:spPr bwMode="auto">
            <a:xfrm>
              <a:off x="4704" y="120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8" name="Line 10"/>
            <p:cNvSpPr>
              <a:spLocks noChangeShapeType="1"/>
            </p:cNvSpPr>
            <p:nvPr/>
          </p:nvSpPr>
          <p:spPr bwMode="auto">
            <a:xfrm flipV="1">
              <a:off x="4608" y="1680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79" name="Line 11"/>
            <p:cNvSpPr>
              <a:spLocks noChangeShapeType="1"/>
            </p:cNvSpPr>
            <p:nvPr/>
          </p:nvSpPr>
          <p:spPr bwMode="auto">
            <a:xfrm flipH="1">
              <a:off x="4560" y="1872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0" name="Line 12"/>
            <p:cNvSpPr>
              <a:spLocks noChangeShapeType="1"/>
            </p:cNvSpPr>
            <p:nvPr/>
          </p:nvSpPr>
          <p:spPr bwMode="auto">
            <a:xfrm>
              <a:off x="4608" y="187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1" name="Line 13"/>
            <p:cNvSpPr>
              <a:spLocks noChangeShapeType="1"/>
            </p:cNvSpPr>
            <p:nvPr/>
          </p:nvSpPr>
          <p:spPr bwMode="auto">
            <a:xfrm>
              <a:off x="3888" y="1776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2" name="Line 14"/>
            <p:cNvSpPr>
              <a:spLocks noChangeShapeType="1"/>
            </p:cNvSpPr>
            <p:nvPr/>
          </p:nvSpPr>
          <p:spPr bwMode="auto">
            <a:xfrm>
              <a:off x="4896" y="1680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3" name="Line 15"/>
            <p:cNvSpPr>
              <a:spLocks noChangeShapeType="1"/>
            </p:cNvSpPr>
            <p:nvPr/>
          </p:nvSpPr>
          <p:spPr bwMode="auto">
            <a:xfrm flipH="1">
              <a:off x="4944" y="20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4" name="Line 16"/>
            <p:cNvSpPr>
              <a:spLocks noChangeShapeType="1"/>
            </p:cNvSpPr>
            <p:nvPr/>
          </p:nvSpPr>
          <p:spPr bwMode="auto">
            <a:xfrm flipH="1">
              <a:off x="4560" y="216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5" name="Line 17"/>
            <p:cNvSpPr>
              <a:spLocks noChangeShapeType="1"/>
            </p:cNvSpPr>
            <p:nvPr/>
          </p:nvSpPr>
          <p:spPr bwMode="auto">
            <a:xfrm flipV="1">
              <a:off x="4896" y="1248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6" name="Line 18"/>
            <p:cNvSpPr>
              <a:spLocks noChangeShapeType="1"/>
            </p:cNvSpPr>
            <p:nvPr/>
          </p:nvSpPr>
          <p:spPr bwMode="auto">
            <a:xfrm>
              <a:off x="4896" y="1680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7" name="Line 19"/>
            <p:cNvSpPr>
              <a:spLocks noChangeShapeType="1"/>
            </p:cNvSpPr>
            <p:nvPr/>
          </p:nvSpPr>
          <p:spPr bwMode="auto">
            <a:xfrm>
              <a:off x="5088" y="2016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8" name="Line 20"/>
            <p:cNvSpPr>
              <a:spLocks noChangeShapeType="1"/>
            </p:cNvSpPr>
            <p:nvPr/>
          </p:nvSpPr>
          <p:spPr bwMode="auto">
            <a:xfrm>
              <a:off x="5088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9" name="Line 21"/>
            <p:cNvSpPr>
              <a:spLocks noChangeShapeType="1"/>
            </p:cNvSpPr>
            <p:nvPr/>
          </p:nvSpPr>
          <p:spPr bwMode="auto">
            <a:xfrm>
              <a:off x="4944" y="216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0" name="Line 22"/>
            <p:cNvSpPr>
              <a:spLocks noChangeShapeType="1"/>
            </p:cNvSpPr>
            <p:nvPr/>
          </p:nvSpPr>
          <p:spPr bwMode="auto">
            <a:xfrm>
              <a:off x="4944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1" name="Line 23"/>
            <p:cNvSpPr>
              <a:spLocks noChangeShapeType="1"/>
            </p:cNvSpPr>
            <p:nvPr/>
          </p:nvSpPr>
          <p:spPr bwMode="auto">
            <a:xfrm>
              <a:off x="4560" y="230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2" name="Line 24"/>
            <p:cNvSpPr>
              <a:spLocks noChangeShapeType="1"/>
            </p:cNvSpPr>
            <p:nvPr/>
          </p:nvSpPr>
          <p:spPr bwMode="auto">
            <a:xfrm flipH="1">
              <a:off x="4512" y="230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3" name="Line 25"/>
            <p:cNvSpPr>
              <a:spLocks noChangeShapeType="1"/>
            </p:cNvSpPr>
            <p:nvPr/>
          </p:nvSpPr>
          <p:spPr bwMode="auto">
            <a:xfrm>
              <a:off x="3888" y="17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4" name="Line 26"/>
            <p:cNvSpPr>
              <a:spLocks noChangeShapeType="1"/>
            </p:cNvSpPr>
            <p:nvPr/>
          </p:nvSpPr>
          <p:spPr bwMode="auto">
            <a:xfrm flipH="1">
              <a:off x="3792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5" name="Line 27"/>
            <p:cNvSpPr>
              <a:spLocks noChangeShapeType="1"/>
            </p:cNvSpPr>
            <p:nvPr/>
          </p:nvSpPr>
          <p:spPr bwMode="auto">
            <a:xfrm flipH="1" flipV="1">
              <a:off x="3840" y="163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6" name="Line 28"/>
            <p:cNvSpPr>
              <a:spLocks noChangeShapeType="1"/>
            </p:cNvSpPr>
            <p:nvPr/>
          </p:nvSpPr>
          <p:spPr bwMode="auto">
            <a:xfrm flipV="1">
              <a:off x="4272" y="1296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7" name="Line 29"/>
            <p:cNvSpPr>
              <a:spLocks noChangeShapeType="1"/>
            </p:cNvSpPr>
            <p:nvPr/>
          </p:nvSpPr>
          <p:spPr bwMode="auto">
            <a:xfrm flipH="1" flipV="1">
              <a:off x="4128" y="139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8" name="Line 30"/>
            <p:cNvSpPr>
              <a:spLocks noChangeShapeType="1"/>
            </p:cNvSpPr>
            <p:nvPr/>
          </p:nvSpPr>
          <p:spPr bwMode="auto">
            <a:xfrm>
              <a:off x="4704" y="12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9" name="Line 31"/>
            <p:cNvSpPr>
              <a:spLocks noChangeShapeType="1"/>
            </p:cNvSpPr>
            <p:nvPr/>
          </p:nvSpPr>
          <p:spPr bwMode="auto">
            <a:xfrm flipH="1">
              <a:off x="46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 flipV="1">
              <a:off x="4704" y="110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5365" name="Oval 33"/>
          <p:cNvSpPr>
            <a:spLocks noChangeArrowheads="1"/>
          </p:cNvSpPr>
          <p:nvPr/>
        </p:nvSpPr>
        <p:spPr bwMode="auto">
          <a:xfrm>
            <a:off x="6513513" y="500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5366" name="Oval 34"/>
          <p:cNvSpPr>
            <a:spLocks noChangeArrowheads="1"/>
          </p:cNvSpPr>
          <p:nvPr/>
        </p:nvSpPr>
        <p:spPr bwMode="auto">
          <a:xfrm>
            <a:off x="6970713" y="4692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5367" name="Oval 35"/>
          <p:cNvSpPr>
            <a:spLocks noChangeArrowheads="1"/>
          </p:cNvSpPr>
          <p:nvPr/>
        </p:nvSpPr>
        <p:spPr bwMode="auto">
          <a:xfrm>
            <a:off x="7275513" y="5232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5368" name="Oval 36"/>
          <p:cNvSpPr>
            <a:spLocks noChangeArrowheads="1"/>
          </p:cNvSpPr>
          <p:nvPr/>
        </p:nvSpPr>
        <p:spPr bwMode="auto">
          <a:xfrm>
            <a:off x="7053263" y="5441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5369" name="Text Box 37"/>
          <p:cNvSpPr txBox="1">
            <a:spLocks noChangeArrowheads="1"/>
          </p:cNvSpPr>
          <p:nvPr/>
        </p:nvSpPr>
        <p:spPr bwMode="auto">
          <a:xfrm>
            <a:off x="6329363" y="4591050"/>
            <a:ext cx="388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Tekton"/>
                <a:ea typeface="굴림" panose="020B0600000101010101" pitchFamily="50" charset="-127"/>
              </a:rPr>
              <a:t>v</a:t>
            </a:r>
            <a:r>
              <a:rPr lang="en-US" altLang="ko-KR" sz="2000" baseline="-25000">
                <a:latin typeface="Tekton"/>
                <a:ea typeface="굴림" panose="020B0600000101010101" pitchFamily="50" charset="-127"/>
              </a:rPr>
              <a:t>0</a:t>
            </a:r>
          </a:p>
        </p:txBody>
      </p:sp>
      <p:sp>
        <p:nvSpPr>
          <p:cNvPr id="15370" name="Text Box 38"/>
          <p:cNvSpPr txBox="1">
            <a:spLocks noChangeArrowheads="1"/>
          </p:cNvSpPr>
          <p:nvPr/>
        </p:nvSpPr>
        <p:spPr bwMode="auto">
          <a:xfrm>
            <a:off x="6862763" y="5048250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Tekton"/>
                <a:ea typeface="굴림" panose="020B0600000101010101" pitchFamily="50" charset="-127"/>
              </a:rPr>
              <a:t>v</a:t>
            </a:r>
            <a:r>
              <a:rPr lang="en-US" altLang="ko-KR" sz="2000" baseline="-25000">
                <a:latin typeface="Tekton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15371" name="Text Box 39"/>
          <p:cNvSpPr txBox="1">
            <a:spLocks noChangeArrowheads="1"/>
          </p:cNvSpPr>
          <p:nvPr/>
        </p:nvSpPr>
        <p:spPr bwMode="auto">
          <a:xfrm>
            <a:off x="7167563" y="4895850"/>
            <a:ext cx="373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Tekton"/>
                <a:ea typeface="굴림" panose="020B0600000101010101" pitchFamily="50" charset="-127"/>
              </a:rPr>
              <a:t>v</a:t>
            </a:r>
            <a:r>
              <a:rPr lang="en-US" altLang="ko-KR" sz="2000" baseline="-25000">
                <a:latin typeface="Tekton"/>
                <a:ea typeface="굴림" panose="020B0600000101010101" pitchFamily="50" charset="-127"/>
              </a:rPr>
              <a:t>2</a:t>
            </a:r>
          </a:p>
        </p:txBody>
      </p:sp>
      <p:sp>
        <p:nvSpPr>
          <p:cNvPr id="15372" name="Text Box 40"/>
          <p:cNvSpPr txBox="1">
            <a:spLocks noChangeArrowheads="1"/>
          </p:cNvSpPr>
          <p:nvPr/>
        </p:nvSpPr>
        <p:spPr bwMode="auto">
          <a:xfrm>
            <a:off x="6634163" y="44386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Tekton"/>
                <a:ea typeface="굴림" panose="020B0600000101010101" pitchFamily="50" charset="-127"/>
              </a:rPr>
              <a:t>v</a:t>
            </a:r>
            <a:r>
              <a:rPr lang="en-US" altLang="ko-KR" sz="2000" baseline="-25000">
                <a:latin typeface="Tekton"/>
                <a:ea typeface="굴림" panose="020B0600000101010101" pitchFamily="50" charset="-127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Freeform 2"/>
          <p:cNvSpPr>
            <a:spLocks/>
          </p:cNvSpPr>
          <p:nvPr/>
        </p:nvSpPr>
        <p:spPr bwMode="auto">
          <a:xfrm>
            <a:off x="7112000" y="2247900"/>
            <a:ext cx="508000" cy="520700"/>
          </a:xfrm>
          <a:custGeom>
            <a:avLst/>
            <a:gdLst>
              <a:gd name="T0" fmla="*/ 2147483646 w 320"/>
              <a:gd name="T1" fmla="*/ 2147483646 h 328"/>
              <a:gd name="T2" fmla="*/ 2147483646 w 320"/>
              <a:gd name="T3" fmla="*/ 2147483646 h 328"/>
              <a:gd name="T4" fmla="*/ 2147483646 w 320"/>
              <a:gd name="T5" fmla="*/ 2147483646 h 328"/>
              <a:gd name="T6" fmla="*/ 2147483646 w 320"/>
              <a:gd name="T7" fmla="*/ 2147483646 h 328"/>
              <a:gd name="T8" fmla="*/ 2147483646 w 320"/>
              <a:gd name="T9" fmla="*/ 2147483646 h 328"/>
              <a:gd name="T10" fmla="*/ 2147483646 w 320"/>
              <a:gd name="T11" fmla="*/ 2147483646 h 3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0"/>
              <a:gd name="T19" fmla="*/ 0 h 328"/>
              <a:gd name="T20" fmla="*/ 320 w 320"/>
              <a:gd name="T21" fmla="*/ 328 h 3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0" h="328">
                <a:moveTo>
                  <a:pt x="32" y="120"/>
                </a:moveTo>
                <a:cubicBezTo>
                  <a:pt x="32" y="144"/>
                  <a:pt x="0" y="232"/>
                  <a:pt x="32" y="264"/>
                </a:cubicBezTo>
                <a:cubicBezTo>
                  <a:pt x="64" y="296"/>
                  <a:pt x="176" y="328"/>
                  <a:pt x="224" y="312"/>
                </a:cubicBezTo>
                <a:cubicBezTo>
                  <a:pt x="272" y="296"/>
                  <a:pt x="320" y="216"/>
                  <a:pt x="320" y="168"/>
                </a:cubicBezTo>
                <a:cubicBezTo>
                  <a:pt x="320" y="120"/>
                  <a:pt x="272" y="48"/>
                  <a:pt x="224" y="24"/>
                </a:cubicBezTo>
                <a:cubicBezTo>
                  <a:pt x="176" y="0"/>
                  <a:pt x="72" y="24"/>
                  <a:pt x="32" y="24"/>
                </a:cubicBezTo>
              </a:path>
            </a:pathLst>
          </a:custGeom>
          <a:noFill/>
          <a:ln w="12700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Vertex Specification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Where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Geometric coordinates [x, y, z]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Attributes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Color values [r, g, b]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Texture Coordinates [u, v]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Orientation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Inside vs. Outside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Encoded implicitly in ordering</a:t>
            </a:r>
          </a:p>
          <a:p>
            <a:pPr>
              <a:lnSpc>
                <a:spcPct val="90000"/>
              </a:lnSpc>
            </a:pPr>
            <a:r>
              <a:rPr lang="en-US" altLang="ko-KR" sz="2400" smtClean="0">
                <a:ea typeface="굴림" panose="020B0600000101010101" pitchFamily="50" charset="-127"/>
              </a:rPr>
              <a:t>Geometry nearby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Often we’d like to “fake” a more complex shape than our true faceted (piecewise-planar) model</a:t>
            </a:r>
          </a:p>
          <a:p>
            <a:pPr lvl="1">
              <a:lnSpc>
                <a:spcPct val="90000"/>
              </a:lnSpc>
            </a:pPr>
            <a:r>
              <a:rPr lang="en-US" altLang="ko-KR" sz="1800" smtClean="0">
                <a:ea typeface="굴림" panose="020B0600000101010101" pitchFamily="50" charset="-127"/>
              </a:rPr>
              <a:t>Required for lighting and shading in OpenGL</a:t>
            </a:r>
          </a:p>
          <a:p>
            <a:pPr lvl="1">
              <a:lnSpc>
                <a:spcPct val="90000"/>
              </a:lnSpc>
            </a:pPr>
            <a:endParaRPr lang="en-US" altLang="ko-KR" sz="1800" smtClean="0">
              <a:ea typeface="굴림" panose="020B0600000101010101" pitchFamily="50" charset="-127"/>
            </a:endParaRP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H="1">
            <a:off x="6172200" y="2362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6781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6172200" y="28194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V="1">
            <a:off x="6781800" y="1905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7467600" y="19050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73152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7239000" y="2971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7315200" y="2971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172200" y="2819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7772400" y="2667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flipH="1">
            <a:off x="78486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7239000" y="3429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 flipV="1">
            <a:off x="7772400" y="1981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772400" y="26670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8077200" y="3200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8077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29" name="Line 22"/>
          <p:cNvSpPr>
            <a:spLocks noChangeShapeType="1"/>
          </p:cNvSpPr>
          <p:nvPr/>
        </p:nvSpPr>
        <p:spPr bwMode="auto">
          <a:xfrm>
            <a:off x="7848600" y="3429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0" name="Line 23"/>
          <p:cNvSpPr>
            <a:spLocks noChangeShapeType="1"/>
          </p:cNvSpPr>
          <p:nvPr/>
        </p:nvSpPr>
        <p:spPr bwMode="auto">
          <a:xfrm>
            <a:off x="7848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1" name="Line 24"/>
          <p:cNvSpPr>
            <a:spLocks noChangeShapeType="1"/>
          </p:cNvSpPr>
          <p:nvPr/>
        </p:nvSpPr>
        <p:spPr bwMode="auto">
          <a:xfrm>
            <a:off x="7239000" y="3657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2" name="Line 25"/>
          <p:cNvSpPr>
            <a:spLocks noChangeShapeType="1"/>
          </p:cNvSpPr>
          <p:nvPr/>
        </p:nvSpPr>
        <p:spPr bwMode="auto">
          <a:xfrm flipH="1">
            <a:off x="7162800" y="3657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3" name="Line 26"/>
          <p:cNvSpPr>
            <a:spLocks noChangeShapeType="1"/>
          </p:cNvSpPr>
          <p:nvPr/>
        </p:nvSpPr>
        <p:spPr bwMode="auto">
          <a:xfrm>
            <a:off x="6172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4" name="Line 27"/>
          <p:cNvSpPr>
            <a:spLocks noChangeShapeType="1"/>
          </p:cNvSpPr>
          <p:nvPr/>
        </p:nvSpPr>
        <p:spPr bwMode="auto">
          <a:xfrm flipH="1">
            <a:off x="60198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5" name="Line 28"/>
          <p:cNvSpPr>
            <a:spLocks noChangeShapeType="1"/>
          </p:cNvSpPr>
          <p:nvPr/>
        </p:nvSpPr>
        <p:spPr bwMode="auto">
          <a:xfrm flipH="1" flipV="1">
            <a:off x="6096000" y="2590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6" name="Line 29"/>
          <p:cNvSpPr>
            <a:spLocks noChangeShapeType="1"/>
          </p:cNvSpPr>
          <p:nvPr/>
        </p:nvSpPr>
        <p:spPr bwMode="auto">
          <a:xfrm flipV="1">
            <a:off x="6781800" y="2057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7" name="Line 30"/>
          <p:cNvSpPr>
            <a:spLocks noChangeShapeType="1"/>
          </p:cNvSpPr>
          <p:nvPr/>
        </p:nvSpPr>
        <p:spPr bwMode="auto">
          <a:xfrm flipH="1" flipV="1">
            <a:off x="6553200" y="2209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8" name="Line 31"/>
          <p:cNvSpPr>
            <a:spLocks noChangeShapeType="1"/>
          </p:cNvSpPr>
          <p:nvPr/>
        </p:nvSpPr>
        <p:spPr bwMode="auto">
          <a:xfrm>
            <a:off x="7467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39" name="Line 32"/>
          <p:cNvSpPr>
            <a:spLocks noChangeShapeType="1"/>
          </p:cNvSpPr>
          <p:nvPr/>
        </p:nvSpPr>
        <p:spPr bwMode="auto">
          <a:xfrm flipH="1">
            <a:off x="7315200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40" name="Line 33"/>
          <p:cNvSpPr>
            <a:spLocks noChangeShapeType="1"/>
          </p:cNvSpPr>
          <p:nvPr/>
        </p:nvSpPr>
        <p:spPr bwMode="auto">
          <a:xfrm flipV="1">
            <a:off x="7467600" y="1752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441" name="Oval 34"/>
          <p:cNvSpPr>
            <a:spLocks noChangeArrowheads="1"/>
          </p:cNvSpPr>
          <p:nvPr/>
        </p:nvSpPr>
        <p:spPr bwMode="auto">
          <a:xfrm>
            <a:off x="7277100" y="29273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2" name="Oval 35"/>
          <p:cNvSpPr>
            <a:spLocks noChangeArrowheads="1"/>
          </p:cNvSpPr>
          <p:nvPr/>
        </p:nvSpPr>
        <p:spPr bwMode="auto">
          <a:xfrm>
            <a:off x="7207250" y="360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3" name="Oval 36"/>
          <p:cNvSpPr>
            <a:spLocks noChangeArrowheads="1"/>
          </p:cNvSpPr>
          <p:nvPr/>
        </p:nvSpPr>
        <p:spPr bwMode="auto">
          <a:xfrm>
            <a:off x="7810500" y="3384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4" name="Oval 37"/>
          <p:cNvSpPr>
            <a:spLocks noChangeArrowheads="1"/>
          </p:cNvSpPr>
          <p:nvPr/>
        </p:nvSpPr>
        <p:spPr bwMode="auto">
          <a:xfrm>
            <a:off x="7734300" y="2622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5" name="Oval 38"/>
          <p:cNvSpPr>
            <a:spLocks noChangeArrowheads="1"/>
          </p:cNvSpPr>
          <p:nvPr/>
        </p:nvSpPr>
        <p:spPr bwMode="auto">
          <a:xfrm>
            <a:off x="6134100" y="2774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6" name="Oval 39"/>
          <p:cNvSpPr>
            <a:spLocks noChangeArrowheads="1"/>
          </p:cNvSpPr>
          <p:nvPr/>
        </p:nvSpPr>
        <p:spPr bwMode="auto">
          <a:xfrm>
            <a:off x="6743700" y="2317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7" name="Oval 40"/>
          <p:cNvSpPr>
            <a:spLocks noChangeArrowheads="1"/>
          </p:cNvSpPr>
          <p:nvPr/>
        </p:nvSpPr>
        <p:spPr bwMode="auto">
          <a:xfrm>
            <a:off x="8039100" y="3155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7448" name="Oval 41"/>
          <p:cNvSpPr>
            <a:spLocks noChangeArrowheads="1"/>
          </p:cNvSpPr>
          <p:nvPr/>
        </p:nvSpPr>
        <p:spPr bwMode="auto">
          <a:xfrm>
            <a:off x="7429500" y="186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096000" y="1600200"/>
            <a:ext cx="1981200" cy="2051050"/>
            <a:chOff x="3840" y="1008"/>
            <a:chExt cx="1248" cy="1292"/>
          </a:xfrm>
        </p:grpSpPr>
        <p:sp>
          <p:nvSpPr>
            <p:cNvPr id="17450" name="Line 43"/>
            <p:cNvSpPr>
              <a:spLocks noChangeShapeType="1"/>
            </p:cNvSpPr>
            <p:nvPr/>
          </p:nvSpPr>
          <p:spPr bwMode="auto">
            <a:xfrm flipV="1">
              <a:off x="4608" y="1632"/>
              <a:ext cx="48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1" name="Line 44"/>
            <p:cNvSpPr>
              <a:spLocks noChangeShapeType="1"/>
            </p:cNvSpPr>
            <p:nvPr/>
          </p:nvSpPr>
          <p:spPr bwMode="auto">
            <a:xfrm flipV="1">
              <a:off x="4564" y="2060"/>
              <a:ext cx="48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2" name="Line 45"/>
            <p:cNvSpPr>
              <a:spLocks noChangeShapeType="1"/>
            </p:cNvSpPr>
            <p:nvPr/>
          </p:nvSpPr>
          <p:spPr bwMode="auto">
            <a:xfrm flipH="1" flipV="1">
              <a:off x="4896" y="1968"/>
              <a:ext cx="48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3" name="Line 46"/>
            <p:cNvSpPr>
              <a:spLocks noChangeShapeType="1"/>
            </p:cNvSpPr>
            <p:nvPr/>
          </p:nvSpPr>
          <p:spPr bwMode="auto">
            <a:xfrm flipH="1" flipV="1">
              <a:off x="4848" y="1488"/>
              <a:ext cx="48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4" name="Line 47"/>
            <p:cNvSpPr>
              <a:spLocks noChangeShapeType="1"/>
            </p:cNvSpPr>
            <p:nvPr/>
          </p:nvSpPr>
          <p:spPr bwMode="auto">
            <a:xfrm flipH="1" flipV="1">
              <a:off x="3840" y="1584"/>
              <a:ext cx="48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5" name="Line 48"/>
            <p:cNvSpPr>
              <a:spLocks noChangeShapeType="1"/>
            </p:cNvSpPr>
            <p:nvPr/>
          </p:nvSpPr>
          <p:spPr bwMode="auto">
            <a:xfrm flipV="1">
              <a:off x="4272" y="1296"/>
              <a:ext cx="0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6" name="Line 49"/>
            <p:cNvSpPr>
              <a:spLocks noChangeShapeType="1"/>
            </p:cNvSpPr>
            <p:nvPr/>
          </p:nvSpPr>
          <p:spPr bwMode="auto">
            <a:xfrm flipH="1" flipV="1">
              <a:off x="5088" y="1824"/>
              <a:ext cx="0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57" name="Line 50"/>
            <p:cNvSpPr>
              <a:spLocks noChangeShapeType="1"/>
            </p:cNvSpPr>
            <p:nvPr/>
          </p:nvSpPr>
          <p:spPr bwMode="auto">
            <a:xfrm flipH="1" flipV="1">
              <a:off x="4704" y="1008"/>
              <a:ext cx="0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Normal Vector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163" y="1520825"/>
            <a:ext cx="8318501" cy="5067300"/>
          </a:xfrm>
        </p:spPr>
        <p:txBody>
          <a:bodyPr/>
          <a:lstStyle/>
          <a:p>
            <a:pPr lvl="1"/>
            <a:r>
              <a:rPr lang="en-US" altLang="ko-KR" smtClean="0">
                <a:ea typeface="굴림" panose="020B0600000101010101" pitchFamily="50" charset="-127"/>
              </a:rPr>
              <a:t>Often called normal, [n</a:t>
            </a:r>
            <a:r>
              <a:rPr lang="en-US" altLang="ko-KR" baseline="-25000" smtClean="0">
                <a:ea typeface="굴림" panose="020B0600000101010101" pitchFamily="50" charset="-127"/>
              </a:rPr>
              <a:t>x</a:t>
            </a:r>
            <a:r>
              <a:rPr lang="en-US" altLang="ko-KR" smtClean="0">
                <a:ea typeface="굴림" panose="020B0600000101010101" pitchFamily="50" charset="-127"/>
              </a:rPr>
              <a:t>, n</a:t>
            </a:r>
            <a:r>
              <a:rPr lang="en-US" altLang="ko-KR" baseline="-25000" smtClean="0">
                <a:ea typeface="굴림" panose="020B0600000101010101" pitchFamily="50" charset="-127"/>
              </a:rPr>
              <a:t>y</a:t>
            </a:r>
            <a:r>
              <a:rPr lang="en-US" altLang="ko-KR" smtClean="0">
                <a:ea typeface="굴림" panose="020B0600000101010101" pitchFamily="50" charset="-127"/>
              </a:rPr>
              <a:t>, n</a:t>
            </a:r>
            <a:r>
              <a:rPr lang="en-US" altLang="ko-KR" baseline="-25000" smtClean="0">
                <a:ea typeface="굴림" panose="020B0600000101010101" pitchFamily="50" charset="-127"/>
              </a:rPr>
              <a:t>z</a:t>
            </a:r>
            <a:r>
              <a:rPr lang="en-US" altLang="ko-KR" smtClean="0">
                <a:ea typeface="굴림" panose="020B0600000101010101" pitchFamily="50" charset="-127"/>
              </a:rPr>
              <a:t>]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Normal to a surface is a vector perpendicular to the surface</a:t>
            </a: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Will be used in illumination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			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Normalized:</a:t>
            </a: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2995613" y="5678488"/>
          <a:ext cx="18288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1205977" imgH="495085" progId="Equation.3">
                  <p:embed/>
                </p:oleObj>
              </mc:Choice>
              <mc:Fallback>
                <p:oleObj name="Equation" r:id="rId4" imgW="1205977" imgH="49508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5678488"/>
                        <a:ext cx="182880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7" descr="NormalVe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778000"/>
            <a:ext cx="600710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Drawing Faces in OpenGL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752600" y="1544638"/>
            <a:ext cx="60198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glBegin(GL_POLYGON);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foreach (Vertex v in Face) {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  glColor4d(v.red, v.green, v.blue, v.alpha);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  glNormal3d(v.norm.x, v.norm.y, v.norm.z);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  glTexCoord2d(v.texture.u, v.texture.v);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  glVertex3d(v.x, v.y, v.z);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solidFill>
                  <a:srgbClr val="0033CC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glEnd();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US" altLang="ko-KR" sz="2000">
              <a:solidFill>
                <a:srgbClr val="0033CC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150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362200"/>
          </a:xfrm>
        </p:spPr>
        <p:txBody>
          <a:bodyPr/>
          <a:lstStyle/>
          <a:p>
            <a:r>
              <a:rPr lang="en-US" altLang="ko-KR" sz="2400" smtClean="0">
                <a:ea typeface="굴림" panose="020B0600000101010101" pitchFamily="50" charset="-127"/>
              </a:rPr>
              <a:t>Heavy-weight model 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 Attributes specified for every vertex</a:t>
            </a:r>
          </a:p>
          <a:p>
            <a:r>
              <a:rPr lang="en-US" altLang="ko-KR" sz="2400" smtClean="0">
                <a:ea typeface="굴림" panose="020B0600000101010101" pitchFamily="50" charset="-127"/>
              </a:rPr>
              <a:t>Redundant 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Vertex positions often shared by at least 3 faces </a:t>
            </a:r>
          </a:p>
          <a:p>
            <a:pPr lvl="1"/>
            <a:r>
              <a:rPr lang="en-US" altLang="ko-KR" sz="2000" smtClean="0">
                <a:ea typeface="굴림" panose="020B0600000101010101" pitchFamily="50" charset="-127"/>
              </a:rPr>
              <a:t>Vertex attributes are often face attributes (e.g. face normal)</a:t>
            </a:r>
          </a:p>
          <a:p>
            <a:pPr>
              <a:buFont typeface="Arial" panose="020B0604020202020204" pitchFamily="34" charset="0"/>
              <a:buNone/>
            </a:pPr>
            <a:endParaRPr lang="en-US" altLang="ko-KR" sz="240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23112</TotalTime>
  <Pages>3</Pages>
  <Words>1208</Words>
  <Application>Microsoft Office PowerPoint</Application>
  <PresentationFormat>On-screen Show (4:3)</PresentationFormat>
  <Paragraphs>309</Paragraphs>
  <Slides>35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Tekton</vt:lpstr>
      <vt:lpstr>굴림</vt:lpstr>
      <vt:lpstr>맑은 고딕</vt:lpstr>
      <vt:lpstr>Arial</vt:lpstr>
      <vt:lpstr>Cambria Math</vt:lpstr>
      <vt:lpstr>Tahoma</vt:lpstr>
      <vt:lpstr>Times New Roman</vt:lpstr>
      <vt:lpstr>untitled 1</vt:lpstr>
      <vt:lpstr>Equation</vt:lpstr>
      <vt:lpstr>PowerPoint Presentation</vt:lpstr>
      <vt:lpstr>Announcement</vt:lpstr>
      <vt:lpstr>Class Objectives</vt:lpstr>
      <vt:lpstr>Primitive 3D</vt:lpstr>
      <vt:lpstr>Simple Planes</vt:lpstr>
      <vt:lpstr>Specifying a Face</vt:lpstr>
      <vt:lpstr>Vertex Specification</vt:lpstr>
      <vt:lpstr>Normal Vector</vt:lpstr>
      <vt:lpstr>Drawing Faces in OpenGL</vt:lpstr>
      <vt:lpstr>Decoupling Vertex and Face Attributes via Indirection</vt:lpstr>
      <vt:lpstr>3D File Formats</vt:lpstr>
      <vt:lpstr>OBJ File Tokens</vt:lpstr>
      <vt:lpstr>OBJ Face Varieties</vt:lpstr>
      <vt:lpstr>OBJ Example</vt:lpstr>
      <vt:lpstr>OBJ Sources</vt:lpstr>
      <vt:lpstr>Picking and Selection</vt:lpstr>
      <vt:lpstr>Picking and Selection</vt:lpstr>
      <vt:lpstr>Selection with the Back Buffer</vt:lpstr>
      <vt:lpstr>An Example of Reading the Back Buffer</vt:lpstr>
      <vt:lpstr>Buffer Operations in OpenGL</vt:lpstr>
      <vt:lpstr>Interaction Paradigms</vt:lpstr>
      <vt:lpstr>Interaction Paradigms</vt:lpstr>
      <vt:lpstr>Interaction Paradigms</vt:lpstr>
      <vt:lpstr>Interaction - Trackball</vt:lpstr>
      <vt:lpstr>A Virtual Trackball</vt:lpstr>
      <vt:lpstr>Computing the Rotation</vt:lpstr>
      <vt:lpstr>Transformation Hierarchies</vt:lpstr>
      <vt:lpstr>Code Example (Take One)</vt:lpstr>
      <vt:lpstr>Code Example (Take Two)</vt:lpstr>
      <vt:lpstr>Code Example (Take Three)</vt:lpstr>
      <vt:lpstr>Class Objectives were:</vt:lpstr>
      <vt:lpstr>Program Assignment 4</vt:lpstr>
      <vt:lpstr>Reading Assignment</vt:lpstr>
      <vt:lpstr>Figs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sungeui</cp:lastModifiedBy>
  <cp:revision>1961</cp:revision>
  <cp:lastPrinted>2017-03-04T08:18:35Z</cp:lastPrinted>
  <dcterms:created xsi:type="dcterms:W3CDTF">1998-03-18T13:44:31Z</dcterms:created>
  <dcterms:modified xsi:type="dcterms:W3CDTF">2017-03-04T11:41:08Z</dcterms:modified>
</cp:coreProperties>
</file>