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513" r:id="rId3"/>
    <p:sldId id="509" r:id="rId4"/>
    <p:sldId id="457" r:id="rId5"/>
    <p:sldId id="458" r:id="rId6"/>
    <p:sldId id="459" r:id="rId7"/>
    <p:sldId id="460" r:id="rId8"/>
    <p:sldId id="461" r:id="rId9"/>
    <p:sldId id="462" r:id="rId10"/>
    <p:sldId id="464" r:id="rId11"/>
    <p:sldId id="466" r:id="rId12"/>
    <p:sldId id="467" r:id="rId13"/>
    <p:sldId id="468" r:id="rId14"/>
    <p:sldId id="470" r:id="rId15"/>
    <p:sldId id="471" r:id="rId16"/>
    <p:sldId id="511" r:id="rId17"/>
    <p:sldId id="480" r:id="rId18"/>
    <p:sldId id="484" r:id="rId19"/>
    <p:sldId id="508" r:id="rId20"/>
    <p:sldId id="507" r:id="rId21"/>
    <p:sldId id="490" r:id="rId22"/>
    <p:sldId id="506" r:id="rId23"/>
    <p:sldId id="491" r:id="rId24"/>
    <p:sldId id="492" r:id="rId25"/>
    <p:sldId id="493" r:id="rId26"/>
    <p:sldId id="494" r:id="rId27"/>
    <p:sldId id="498" r:id="rId28"/>
    <p:sldId id="500" r:id="rId29"/>
    <p:sldId id="501" r:id="rId30"/>
    <p:sldId id="502" r:id="rId31"/>
    <p:sldId id="510" r:id="rId32"/>
    <p:sldId id="505" r:id="rId33"/>
    <p:sldId id="512" r:id="rId34"/>
    <p:sldId id="514" r:id="rId35"/>
    <p:sldId id="515" r:id="rId36"/>
  </p:sldIdLst>
  <p:sldSz cx="9144000" cy="6858000" type="screen4x3"/>
  <p:notesSz cx="7099300" cy="10234613"/>
  <p:kinsoku lang="ko-KR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1" hangingPunct="1">
      <a:defRPr sz="2400" b="1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pos="263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5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EA8B00"/>
    <a:srgbClr val="CCECFF"/>
    <a:srgbClr val="CCCCFF"/>
    <a:srgbClr val="99CCFF"/>
    <a:srgbClr val="00FFFF"/>
    <a:srgbClr val="FF0000"/>
    <a:srgbClr val="8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44" autoAdjust="0"/>
    <p:restoredTop sz="82552" autoAdjust="0"/>
  </p:normalViewPr>
  <p:slideViewPr>
    <p:cSldViewPr snapToGrid="0" snapToObjects="1">
      <p:cViewPr varScale="1">
        <p:scale>
          <a:sx n="44" d="100"/>
          <a:sy n="44" d="100"/>
        </p:scale>
        <p:origin x="1075" y="62"/>
      </p:cViewPr>
      <p:guideLst>
        <p:guide orient="horz"/>
        <p:guide pos="263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napToObjects="1">
      <p:cViewPr varScale="1">
        <p:scale>
          <a:sx n="80" d="100"/>
          <a:sy n="80" d="100"/>
        </p:scale>
        <p:origin x="-1632" y="-120"/>
      </p:cViewPr>
      <p:guideLst>
        <p:guide orient="horz" pos="3225"/>
        <p:guide pos="2236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28.xml"/><Relationship Id="rId2" Type="http://schemas.openxmlformats.org/officeDocument/2006/relationships/slide" Target="slides/slide14.xml"/><Relationship Id="rId1" Type="http://schemas.openxmlformats.org/officeDocument/2006/relationships/slide" Target="slides/slide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image" Target="../media/image17.wmf"/><Relationship Id="rId7" Type="http://schemas.openxmlformats.org/officeDocument/2006/relationships/image" Target="../media/image21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10" Type="http://schemas.openxmlformats.org/officeDocument/2006/relationships/image" Target="../media/image24.wmf"/><Relationship Id="rId4" Type="http://schemas.openxmlformats.org/officeDocument/2006/relationships/image" Target="../media/image18.wmf"/><Relationship Id="rId9" Type="http://schemas.openxmlformats.org/officeDocument/2006/relationships/image" Target="../media/image2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4563" y="4860925"/>
            <a:ext cx="5208587" cy="46053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103453" tIns="51726" rIns="103453" bIns="517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notes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4099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1713" y="773113"/>
            <a:ext cx="5097462" cy="382428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69900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382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408113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76425" algn="l" defTabSz="9636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022725" y="0"/>
            <a:ext cx="3076575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700" tIns="49350" rIns="98700" bIns="4935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4022725" y="9723438"/>
            <a:ext cx="3076575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20691" tIns="0" rIns="20691" bIns="0" anchor="b"/>
          <a:lstStyle>
            <a:lvl1pPr defTabSz="10461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10461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10461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10461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1046163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1046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1046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1046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104616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/>
            <a:r>
              <a:rPr lang="en-US" altLang="ko-KR" sz="1100" b="0" i="1">
                <a:latin typeface="Times New Roman" panose="02020603050405020304" pitchFamily="18" charset="0"/>
                <a:ea typeface="굴림" panose="020B0600000101010101" pitchFamily="50" charset="-127"/>
              </a:rPr>
              <a:t>1</a:t>
            </a:r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9723438"/>
            <a:ext cx="3074988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700" tIns="49350" rIns="98700" bIns="4935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0" y="0"/>
            <a:ext cx="3074988" cy="50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8700" tIns="49350" rIns="98700" bIns="49350" anchor="ctr"/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6150" name="Rectangle 6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>
          <a:xfrm>
            <a:off x="944563" y="4864100"/>
            <a:ext cx="5208587" cy="4602163"/>
          </a:xfrm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06901" tIns="53451" rIns="106901" bIns="53451"/>
          <a:lstStyle/>
          <a:p>
            <a:pPr defTabSz="1050925"/>
            <a:endParaRPr lang="en-US" altLang="ko-KR" smtClean="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457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662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072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481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96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301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19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505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710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915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325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529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939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ko-KR" smtClean="0">
                <a:latin typeface="Arial" panose="020B0604020202020204" pitchFamily="34" charset="0"/>
                <a:ea typeface="굴림" panose="020B0600000101010101" pitchFamily="50" charset="-127"/>
              </a:rPr>
              <a:t>In glMatrixMode, the initial value is </a:t>
            </a:r>
            <a:r>
              <a:rPr lang="en-US" altLang="ko-KR" b="1" smtClean="0">
                <a:latin typeface="Arial" panose="020B0604020202020204" pitchFamily="34" charset="0"/>
                <a:ea typeface="굴림" panose="020B0600000101010101" pitchFamily="50" charset="-127"/>
              </a:rPr>
              <a:t>GL_MODELVIEW</a:t>
            </a:r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349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24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229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4339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435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2531" name="슬라이드 노트 개체 틀 2"/>
          <p:cNvSpPr>
            <a:spLocks noGrp="1"/>
          </p:cNvSpPr>
          <p:nvPr>
            <p:ph type="body" idx="1"/>
          </p:nvPr>
        </p:nvSpPr>
        <p:spPr>
          <a:noFill/>
          <a:ln w="9525"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06150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008624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57975" y="298450"/>
            <a:ext cx="2079625" cy="6356350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19100" y="298450"/>
            <a:ext cx="6086475" cy="6356350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297725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5105400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95400"/>
            <a:ext cx="4038600" cy="5105400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0" y="6534150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ko-KR"/>
              <a:t>1/31/07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6934200" y="647700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DC82BD40-1F33-4D97-BA00-CBF354D0FB41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43557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990600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295400"/>
            <a:ext cx="4038600" cy="5105400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95400"/>
            <a:ext cx="4038600" cy="2476500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24300"/>
            <a:ext cx="4038600" cy="2476500"/>
          </a:xfrm>
        </p:spPr>
        <p:txBody>
          <a:bodyPr/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0" y="6534150"/>
            <a:ext cx="2133600" cy="476250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charset="0"/>
              </a:defRPr>
            </a:lvl1pPr>
          </a:lstStyle>
          <a:p>
            <a:pPr>
              <a:defRPr/>
            </a:pPr>
            <a:r>
              <a:rPr lang="en-US" altLang="ko-KR"/>
              <a:t>1/31/07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6934200" y="6477000"/>
            <a:ext cx="2133600" cy="4762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ea typeface="굴림" panose="020B0600000101010101" pitchFamily="50" charset="-127"/>
              </a:defRPr>
            </a:lvl1pPr>
          </a:lstStyle>
          <a:p>
            <a:pPr>
              <a:defRPr/>
            </a:pPr>
            <a:fld id="{A23D40F3-E8E6-4DD7-8556-A9EE4A88EF0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2423320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6017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058312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1910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54550" y="1587500"/>
            <a:ext cx="4083050" cy="5067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456280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3176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63872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6594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37500439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</p:spTree>
    <p:extLst>
      <p:ext uri="{BB962C8B-B14F-4D97-AF65-F5344CB8AC3E}">
        <p14:creationId xmlns:p14="http://schemas.microsoft.com/office/powerpoint/2010/main" val="18064156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19100" y="298450"/>
            <a:ext cx="82804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587500"/>
            <a:ext cx="8318500" cy="506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93663" y="6519863"/>
            <a:ext cx="307975" cy="21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0" rIns="0" bIns="0" anchor="b">
            <a:spAutoFit/>
          </a:bodyPr>
          <a:lstStyle>
            <a:lvl1pPr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ko-KR" sz="1400" b="0" smtClean="0">
                <a:ea typeface="굴림" panose="020B0600000101010101" pitchFamily="50" charset="-127"/>
              </a:rPr>
              <a:t> </a:t>
            </a:r>
            <a:fld id="{C68C23C9-93D4-410D-876A-F4A75A1D3C7B}" type="slidenum">
              <a:rPr lang="en-US" altLang="ko-KR" sz="1400" b="0" smtClean="0">
                <a:ea typeface="굴림" panose="020B0600000101010101" pitchFamily="50" charset="-127"/>
              </a:rPr>
              <a:pPr>
                <a:defRPr/>
              </a:pPr>
              <a:t>‹#›</a:t>
            </a:fld>
            <a:endParaRPr lang="en-US" altLang="ko-KR" sz="1400" b="0" smtClean="0">
              <a:ea typeface="굴림" panose="020B0600000101010101" pitchFamily="50" charset="-127"/>
            </a:endParaRPr>
          </a:p>
        </p:txBody>
      </p:sp>
      <p:pic>
        <p:nvPicPr>
          <p:cNvPr id="1030" name="Picture 12" descr="KAIST-1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2725" y="6437313"/>
            <a:ext cx="1219200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6"/>
          <p:cNvSpPr>
            <a:spLocks noChangeArrowheads="1"/>
          </p:cNvSpPr>
          <p:nvPr userDrawn="1"/>
        </p:nvSpPr>
        <p:spPr bwMode="auto">
          <a:xfrm>
            <a:off x="419100" y="1250950"/>
            <a:ext cx="8305800" cy="96838"/>
          </a:xfrm>
          <a:prstGeom prst="rect">
            <a:avLst/>
          </a:prstGeom>
          <a:gradFill flip="none" rotWithShape="1">
            <a:gsLst>
              <a:gs pos="21000">
                <a:srgbClr val="0A64A8"/>
              </a:gs>
              <a:gs pos="0">
                <a:srgbClr val="004187"/>
              </a:gs>
              <a:gs pos="96000">
                <a:srgbClr val="1487C8"/>
              </a:gs>
            </a:gsLst>
            <a:lin ang="2700000" scaled="1"/>
            <a:tileRect/>
          </a:gradFill>
          <a:ln>
            <a:noFill/>
          </a:ln>
        </p:spPr>
        <p:txBody>
          <a:bodyPr wrap="none" anchor="ctr"/>
          <a:lstStyle>
            <a:lvl1pPr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1pPr>
            <a:lvl2pPr marL="742950" indent="-28575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2pPr>
            <a:lvl3pPr marL="11430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3pPr>
            <a:lvl4pPr marL="16002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4pPr>
            <a:lvl5pPr marL="2057400" indent="-228600" eaLnBrk="0" hangingPunct="0"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Arial" panose="020B0604020202020204" pitchFamily="34" charset="0"/>
                <a:ea typeface="굴림" panose="020B0600000101010101" pitchFamily="50" charset="-127"/>
              </a:defRPr>
            </a:lvl9pPr>
          </a:lstStyle>
          <a:p>
            <a:pPr algn="ctr">
              <a:defRPr/>
            </a:pPr>
            <a:endParaRPr lang="ko-KR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9" r:id="rId1"/>
    <p:sldLayoutId id="2147483980" r:id="rId2"/>
    <p:sldLayoutId id="2147483981" r:id="rId3"/>
    <p:sldLayoutId id="2147483982" r:id="rId4"/>
    <p:sldLayoutId id="2147483983" r:id="rId5"/>
    <p:sldLayoutId id="2147483984" r:id="rId6"/>
    <p:sldLayoutId id="2147483985" r:id="rId7"/>
    <p:sldLayoutId id="2147483986" r:id="rId8"/>
    <p:sldLayoutId id="2147483987" r:id="rId9"/>
    <p:sldLayoutId id="2147483988" r:id="rId10"/>
    <p:sldLayoutId id="2147483989" r:id="rId11"/>
    <p:sldLayoutId id="2147483990" r:id="rId12"/>
    <p:sldLayoutId id="2147483991" r:id="rId13"/>
  </p:sldLayoutIdLst>
  <p:txStyles>
    <p:titleStyle>
      <a:lvl1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2pPr>
      <a:lvl3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3pPr>
      <a:lvl4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4pPr>
      <a:lvl5pPr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5pPr>
      <a:lvl6pPr marL="4572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lnSpc>
          <a:spcPts val="3600"/>
        </a:lnSpc>
        <a:spcBef>
          <a:spcPct val="0"/>
        </a:spcBef>
        <a:spcAft>
          <a:spcPct val="0"/>
        </a:spcAft>
        <a:defRPr sz="4000" b="1">
          <a:solidFill>
            <a:schemeClr val="tx1"/>
          </a:solidFill>
          <a:latin typeface="Arial" charset="0"/>
        </a:defRPr>
      </a:lvl9pPr>
    </p:titleStyle>
    <p:bodyStyle>
      <a:lvl1pPr marL="292100" indent="-292100" algn="l" rtl="0" eaLnBrk="0" fontAlgn="base" hangingPunct="0">
        <a:lnSpc>
          <a:spcPts val="2700"/>
        </a:lnSpc>
        <a:spcBef>
          <a:spcPts val="60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800100" indent="-3429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2pPr>
      <a:lvl3pPr marL="914400" algn="l" rtl="0" eaLnBrk="0" fontAlgn="base" hangingPunct="0">
        <a:lnSpc>
          <a:spcPts val="2700"/>
        </a:lnSpc>
        <a:spcBef>
          <a:spcPct val="0"/>
        </a:spcBef>
        <a:spcAft>
          <a:spcPts val="400"/>
        </a:spcAft>
        <a:buClr>
          <a:srgbClr val="0C7B9C"/>
        </a:buClr>
        <a:buFont typeface="Arial" panose="020B0604020202020204" pitchFamily="34" charset="0"/>
        <a:buChar char="●"/>
        <a:defRPr sz="24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chemeClr val="tx1"/>
          </a:solidFill>
          <a:latin typeface="Times New Roman" pitchFamily="18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000">
          <a:solidFill>
            <a:schemeClr val="tx1"/>
          </a:solidFill>
          <a:latin typeface="Times New Roman" pitchFamily="18" charset="0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avalon.viewpoint.com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3dcafe.com/asp/meshes.asp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PA4_demo/PA4.exe" TargetMode="Externa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5" Type="http://schemas.openxmlformats.org/officeDocument/2006/relationships/hyperlink" Target="Trackball_demo/Trackball.exe" TargetMode="External"/><Relationship Id="rId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18.wmf"/><Relationship Id="rId18" Type="http://schemas.openxmlformats.org/officeDocument/2006/relationships/oleObject" Target="../embeddings/oleObject9.bin"/><Relationship Id="rId3" Type="http://schemas.openxmlformats.org/officeDocument/2006/relationships/notesSlide" Target="../notesSlides/notesSlide26.xml"/><Relationship Id="rId21" Type="http://schemas.openxmlformats.org/officeDocument/2006/relationships/image" Target="../media/image22.wmf"/><Relationship Id="rId7" Type="http://schemas.openxmlformats.org/officeDocument/2006/relationships/oleObject" Target="../embeddings/oleObject3.bin"/><Relationship Id="rId12" Type="http://schemas.openxmlformats.org/officeDocument/2006/relationships/oleObject" Target="../embeddings/oleObject6.bin"/><Relationship Id="rId17" Type="http://schemas.openxmlformats.org/officeDocument/2006/relationships/image" Target="../media/image20.wmf"/><Relationship Id="rId25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8.bin"/><Relationship Id="rId20" Type="http://schemas.openxmlformats.org/officeDocument/2006/relationships/oleObject" Target="../embeddings/oleObject10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png"/><Relationship Id="rId11" Type="http://schemas.openxmlformats.org/officeDocument/2006/relationships/image" Target="../media/image17.wmf"/><Relationship Id="rId24" Type="http://schemas.openxmlformats.org/officeDocument/2006/relationships/oleObject" Target="../embeddings/oleObject12.bin"/><Relationship Id="rId5" Type="http://schemas.openxmlformats.org/officeDocument/2006/relationships/image" Target="../media/image15.wmf"/><Relationship Id="rId15" Type="http://schemas.openxmlformats.org/officeDocument/2006/relationships/image" Target="../media/image19.wmf"/><Relationship Id="rId23" Type="http://schemas.openxmlformats.org/officeDocument/2006/relationships/image" Target="../media/image23.wmf"/><Relationship Id="rId10" Type="http://schemas.openxmlformats.org/officeDocument/2006/relationships/oleObject" Target="../embeddings/oleObject5.bin"/><Relationship Id="rId19" Type="http://schemas.openxmlformats.org/officeDocument/2006/relationships/image" Target="../media/image21.wmf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4.bin"/><Relationship Id="rId14" Type="http://schemas.openxmlformats.org/officeDocument/2006/relationships/oleObject" Target="../embeddings/oleObject7.bin"/><Relationship Id="rId22" Type="http://schemas.openxmlformats.org/officeDocument/2006/relationships/oleObject" Target="../embeddings/oleObject11.bin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file:///C:\McMillan\Courses\S05_Comp236\Lecture8\SimpleScene.py" TargetMode="External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0.png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png"/><Relationship Id="rId5" Type="http://schemas.openxmlformats.org/officeDocument/2006/relationships/image" Target="../media/image6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10"/>
          <p:cNvSpPr>
            <a:spLocks noChangeArrowheads="1"/>
          </p:cNvSpPr>
          <p:nvPr/>
        </p:nvSpPr>
        <p:spPr bwMode="auto">
          <a:xfrm>
            <a:off x="0" y="877888"/>
            <a:ext cx="914400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7" tIns="44450" rIns="90487" bIns="44450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CS380: Computer Graphics</a:t>
            </a:r>
          </a:p>
          <a:p>
            <a:pPr algn="ctr">
              <a:lnSpc>
                <a:spcPts val="42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40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Interacting with a 3D World</a:t>
            </a:r>
          </a:p>
        </p:txBody>
      </p:sp>
      <p:sp>
        <p:nvSpPr>
          <p:cNvPr id="5124" name="Text Box 14"/>
          <p:cNvSpPr txBox="1">
            <a:spLocks noChangeArrowheads="1"/>
          </p:cNvSpPr>
          <p:nvPr/>
        </p:nvSpPr>
        <p:spPr bwMode="auto">
          <a:xfrm>
            <a:off x="496888" y="3679825"/>
            <a:ext cx="8153400" cy="876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Sung-Eui Yoon</a:t>
            </a:r>
          </a:p>
          <a:p>
            <a:pPr algn="ctr">
              <a:lnSpc>
                <a:spcPts val="2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(</a:t>
            </a:r>
            <a:r>
              <a:rPr lang="ko-KR" altLang="en-US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윤성의</a:t>
            </a:r>
            <a:r>
              <a:rPr lang="en-US" altLang="ko-KR" sz="3200">
                <a:solidFill>
                  <a:srgbClr val="EA8B00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)</a:t>
            </a:r>
          </a:p>
        </p:txBody>
      </p:sp>
      <p:pic>
        <p:nvPicPr>
          <p:cNvPr id="5126" name="Picture 28" descr="KAIST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15150" y="6113463"/>
            <a:ext cx="1927225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7" name="Text Box 29"/>
          <p:cNvSpPr txBox="1">
            <a:spLocks noChangeArrowheads="1"/>
          </p:cNvSpPr>
          <p:nvPr/>
        </p:nvSpPr>
        <p:spPr bwMode="auto">
          <a:xfrm>
            <a:off x="1549400" y="4968875"/>
            <a:ext cx="5507038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Course URL:</a:t>
            </a: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http://sglab.kaist.ac.kr/~sungeui/CG/</a:t>
            </a:r>
          </a:p>
        </p:txBody>
      </p:sp>
      <p:sp>
        <p:nvSpPr>
          <p:cNvPr id="12" name="Rectangle 6"/>
          <p:cNvSpPr>
            <a:spLocks noChangeArrowheads="1"/>
          </p:cNvSpPr>
          <p:nvPr/>
        </p:nvSpPr>
        <p:spPr bwMode="auto">
          <a:xfrm>
            <a:off x="92075" y="766763"/>
            <a:ext cx="8942388" cy="96837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  <p:sp>
        <p:nvSpPr>
          <p:cNvPr id="13" name="Rectangle 6"/>
          <p:cNvSpPr>
            <a:spLocks noChangeArrowheads="1"/>
          </p:cNvSpPr>
          <p:nvPr/>
        </p:nvSpPr>
        <p:spPr bwMode="auto">
          <a:xfrm>
            <a:off x="100013" y="2857500"/>
            <a:ext cx="8943975" cy="96838"/>
          </a:xfrm>
          <a:prstGeom prst="rect">
            <a:avLst/>
          </a:prstGeom>
          <a:gradFill rotWithShape="1">
            <a:gsLst>
              <a:gs pos="0">
                <a:srgbClr val="004187"/>
              </a:gs>
              <a:gs pos="21001">
                <a:srgbClr val="0A64A8"/>
              </a:gs>
              <a:gs pos="96001">
                <a:srgbClr val="1487C8"/>
              </a:gs>
              <a:gs pos="100000">
                <a:srgbClr val="1487C8"/>
              </a:gs>
            </a:gsLst>
            <a:lin ang="27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advTm="14831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smtClean="0">
                <a:ea typeface="굴림" panose="020B0600000101010101" pitchFamily="50" charset="-127"/>
              </a:rPr>
              <a:t>Decoupling Vertex and Face Attributes via Indirection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Works for many cases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Used with vertex array or vertex buffer objects in OpenGL</a:t>
            </a:r>
          </a:p>
          <a:p>
            <a:pPr lvl="1">
              <a:lnSpc>
                <a:spcPct val="90000"/>
              </a:lnSpc>
            </a:pPr>
            <a:endParaRPr lang="en-US" altLang="ko-KR" sz="2000" smtClean="0">
              <a:ea typeface="굴림" panose="020B0600000101010101" pitchFamily="50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Exceptions: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Regions where the surface changes materials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Regions of high curvature (a crease)</a:t>
            </a:r>
          </a:p>
          <a:p>
            <a:pPr>
              <a:lnSpc>
                <a:spcPct val="90000"/>
              </a:lnSpc>
            </a:pPr>
            <a:endParaRPr lang="en-US" altLang="ko-KR" sz="2400" smtClean="0">
              <a:ea typeface="굴림" panose="020B0600000101010101" pitchFamily="50" charset="-127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ko-KR" sz="2400" smtClean="0">
              <a:ea typeface="굴림" panose="020B0600000101010101" pitchFamily="50" charset="-127"/>
            </a:endParaRPr>
          </a:p>
          <a:p>
            <a:pPr>
              <a:lnSpc>
                <a:spcPct val="90000"/>
              </a:lnSpc>
            </a:pPr>
            <a:endParaRPr lang="en-US" altLang="ko-KR" sz="2400" smtClean="0">
              <a:ea typeface="굴림" panose="020B0600000101010101" pitchFamily="50" charset="-127"/>
            </a:endParaRP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ko-KR" sz="2400" smtClean="0">
              <a:ea typeface="굴림" panose="020B0600000101010101" pitchFamily="50" charset="-127"/>
            </a:endParaRPr>
          </a:p>
        </p:txBody>
      </p:sp>
      <p:sp>
        <p:nvSpPr>
          <p:cNvPr id="23556" name="Line 4"/>
          <p:cNvSpPr>
            <a:spLocks noChangeShapeType="1"/>
          </p:cNvSpPr>
          <p:nvPr/>
        </p:nvSpPr>
        <p:spPr bwMode="auto">
          <a:xfrm flipV="1">
            <a:off x="3435350" y="4783138"/>
            <a:ext cx="484188" cy="105410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3557" name="Line 5"/>
          <p:cNvSpPr>
            <a:spLocks noChangeShapeType="1"/>
          </p:cNvSpPr>
          <p:nvPr/>
        </p:nvSpPr>
        <p:spPr bwMode="auto">
          <a:xfrm flipV="1">
            <a:off x="3925888" y="4359275"/>
            <a:ext cx="1317625" cy="4111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3558" name="Oval 6"/>
          <p:cNvSpPr>
            <a:spLocks noChangeArrowheads="1"/>
          </p:cNvSpPr>
          <p:nvPr/>
        </p:nvSpPr>
        <p:spPr bwMode="auto">
          <a:xfrm>
            <a:off x="3892550" y="47244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3559" name="Line 7"/>
          <p:cNvSpPr>
            <a:spLocks noChangeShapeType="1"/>
          </p:cNvSpPr>
          <p:nvPr/>
        </p:nvSpPr>
        <p:spPr bwMode="auto">
          <a:xfrm>
            <a:off x="5257800" y="4359275"/>
            <a:ext cx="661988" cy="93663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3560" name="Line 8"/>
          <p:cNvSpPr>
            <a:spLocks noChangeShapeType="1"/>
          </p:cNvSpPr>
          <p:nvPr/>
        </p:nvSpPr>
        <p:spPr bwMode="auto">
          <a:xfrm flipH="1">
            <a:off x="5918200" y="4471988"/>
            <a:ext cx="1588" cy="11207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3561" name="Oval 9"/>
          <p:cNvSpPr>
            <a:spLocks noChangeArrowheads="1"/>
          </p:cNvSpPr>
          <p:nvPr/>
        </p:nvSpPr>
        <p:spPr bwMode="auto">
          <a:xfrm>
            <a:off x="5211763" y="4306888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3562" name="Oval 10"/>
          <p:cNvSpPr>
            <a:spLocks noChangeArrowheads="1"/>
          </p:cNvSpPr>
          <p:nvPr/>
        </p:nvSpPr>
        <p:spPr bwMode="auto">
          <a:xfrm>
            <a:off x="5867400" y="4406900"/>
            <a:ext cx="88900" cy="889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3563" name="Oval 11"/>
          <p:cNvSpPr>
            <a:spLocks noChangeArrowheads="1"/>
          </p:cNvSpPr>
          <p:nvPr/>
        </p:nvSpPr>
        <p:spPr bwMode="auto">
          <a:xfrm>
            <a:off x="5892800" y="4419600"/>
            <a:ext cx="88900" cy="889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ko-KR" sz="2400">
              <a:latin typeface="Times New Roman" panose="02020603050405020304" pitchFamily="18" charset="0"/>
              <a:ea typeface="굴림" panose="020B0600000101010101" pitchFamily="50" charset="-127"/>
            </a:endParaRPr>
          </a:p>
        </p:txBody>
      </p:sp>
      <p:sp>
        <p:nvSpPr>
          <p:cNvPr id="23564" name="Line 12"/>
          <p:cNvSpPr>
            <a:spLocks noChangeShapeType="1"/>
          </p:cNvSpPr>
          <p:nvPr/>
        </p:nvSpPr>
        <p:spPr bwMode="auto">
          <a:xfrm flipH="1" flipV="1">
            <a:off x="3792538" y="4611688"/>
            <a:ext cx="119062" cy="138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3565" name="Line 13"/>
          <p:cNvSpPr>
            <a:spLocks noChangeShapeType="1"/>
          </p:cNvSpPr>
          <p:nvPr/>
        </p:nvSpPr>
        <p:spPr bwMode="auto">
          <a:xfrm flipH="1" flipV="1">
            <a:off x="5237163" y="4154488"/>
            <a:ext cx="12700" cy="1714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3566" name="Line 14"/>
          <p:cNvSpPr>
            <a:spLocks noChangeShapeType="1"/>
          </p:cNvSpPr>
          <p:nvPr/>
        </p:nvSpPr>
        <p:spPr bwMode="auto">
          <a:xfrm flipV="1">
            <a:off x="5919788" y="4240213"/>
            <a:ext cx="6350" cy="179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23567" name="Line 15"/>
          <p:cNvSpPr>
            <a:spLocks noChangeShapeType="1"/>
          </p:cNvSpPr>
          <p:nvPr/>
        </p:nvSpPr>
        <p:spPr bwMode="auto">
          <a:xfrm>
            <a:off x="5940425" y="4452938"/>
            <a:ext cx="171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3D File Formats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MAX – Studio Max</a:t>
            </a: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DXF – AutoCAD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Supports 2-D and 3-D; binary</a:t>
            </a: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3DS – 3D studio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Flexible; binary</a:t>
            </a: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VRML – Virtual reality modeling language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ASCII – Human readable (and writeable)</a:t>
            </a: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OBJ – Wavefront OBJ format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ASCII 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Extremely simple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Widely supported</a:t>
            </a:r>
          </a:p>
        </p:txBody>
      </p:sp>
      <p:sp>
        <p:nvSpPr>
          <p:cNvPr id="25604" name="Rectangle 6"/>
          <p:cNvSpPr>
            <a:spLocks noChangeArrowheads="1"/>
          </p:cNvSpPr>
          <p:nvPr/>
        </p:nvSpPr>
        <p:spPr bwMode="auto">
          <a:xfrm>
            <a:off x="419100" y="4770438"/>
            <a:ext cx="6423025" cy="1079500"/>
          </a:xfrm>
          <a:prstGeom prst="rect">
            <a:avLst/>
          </a:prstGeom>
          <a:noFill/>
          <a:ln w="38100" algn="ctr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OBJ File Tokens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400" smtClean="0">
                <a:ea typeface="굴림" panose="020B0600000101010101" pitchFamily="50" charset="-127"/>
              </a:rPr>
              <a:t>File tokens are listed below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pPr>
              <a:buFont typeface="Arial" panose="020B0604020202020204" pitchFamily="34" charset="0"/>
              <a:buNone/>
            </a:pPr>
            <a:r>
              <a:rPr lang="en-US" altLang="ko-KR" smtClean="0">
                <a:ea typeface="굴림" panose="020B0600000101010101" pitchFamily="50" charset="-127"/>
              </a:rPr>
              <a:t>    # some text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	Rest of line is a comment 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mtClean="0">
                <a:ea typeface="굴림" panose="020B0600000101010101" pitchFamily="50" charset="-127"/>
              </a:rPr>
              <a:t>    v </a:t>
            </a:r>
            <a:r>
              <a:rPr lang="en-US" altLang="ko-KR" i="1" smtClean="0">
                <a:ea typeface="굴림" panose="020B0600000101010101" pitchFamily="50" charset="-127"/>
              </a:rPr>
              <a:t>float float float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	A single vertex’s geometric position in space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mtClean="0">
                <a:ea typeface="굴림" panose="020B0600000101010101" pitchFamily="50" charset="-127"/>
              </a:rPr>
              <a:t>    vn </a:t>
            </a:r>
            <a:r>
              <a:rPr lang="en-US" altLang="ko-KR" i="1" smtClean="0">
                <a:ea typeface="굴림" panose="020B0600000101010101" pitchFamily="50" charset="-127"/>
              </a:rPr>
              <a:t>float float float</a:t>
            </a:r>
            <a:r>
              <a:rPr lang="en-US" altLang="ko-KR" smtClean="0">
                <a:ea typeface="굴림" panose="020B0600000101010101" pitchFamily="50" charset="-127"/>
              </a:rPr>
              <a:t>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	A normal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mtClean="0">
                <a:ea typeface="굴림" panose="020B0600000101010101" pitchFamily="50" charset="-127"/>
              </a:rPr>
              <a:t>    vt </a:t>
            </a:r>
            <a:r>
              <a:rPr lang="en-US" altLang="ko-KR" i="1" smtClean="0">
                <a:ea typeface="굴림" panose="020B0600000101010101" pitchFamily="50" charset="-127"/>
              </a:rPr>
              <a:t>float float</a:t>
            </a:r>
            <a:r>
              <a:rPr lang="en-US" altLang="ko-KR" smtClean="0">
                <a:ea typeface="굴림" panose="020B0600000101010101" pitchFamily="50" charset="-127"/>
              </a:rPr>
              <a:t> </a:t>
            </a:r>
          </a:p>
          <a:p>
            <a:pPr lvl="1">
              <a:buFont typeface="Arial" panose="020B0604020202020204" pitchFamily="34" charset="0"/>
              <a:buNone/>
            </a:pPr>
            <a:r>
              <a:rPr lang="en-US" altLang="ko-KR" sz="2000" smtClean="0">
                <a:ea typeface="굴림" panose="020B0600000101010101" pitchFamily="50" charset="-127"/>
              </a:rPr>
              <a:t>	A texture coordinate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ko-KR" sz="2000" smtClean="0">
              <a:ea typeface="굴림" panose="020B0600000101010101" pitchFamily="50" charset="-127"/>
            </a:endParaRPr>
          </a:p>
          <a:p>
            <a:endParaRPr lang="en-US" altLang="ko-KR" sz="240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OBJ Face Varieties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Arial" panose="020B0604020202020204" pitchFamily="34" charset="0"/>
              <a:buNone/>
              <a:tabLst>
                <a:tab pos="5033963" algn="l"/>
              </a:tabLst>
            </a:pPr>
            <a:r>
              <a:rPr lang="en-US" altLang="ko-KR" sz="2400" smtClean="0">
                <a:ea typeface="굴림" panose="020B0600000101010101" pitchFamily="50" charset="-127"/>
              </a:rPr>
              <a:t>f </a:t>
            </a:r>
            <a:r>
              <a:rPr lang="en-US" altLang="ko-KR" sz="2400" i="1" smtClean="0">
                <a:ea typeface="굴림" panose="020B0600000101010101" pitchFamily="50" charset="-127"/>
              </a:rPr>
              <a:t>int int int</a:t>
            </a:r>
            <a:r>
              <a:rPr lang="en-US" altLang="ko-KR" sz="2400" smtClean="0">
                <a:ea typeface="굴림" panose="020B0600000101010101" pitchFamily="50" charset="-127"/>
              </a:rPr>
              <a:t> ... 	</a:t>
            </a:r>
            <a:r>
              <a:rPr lang="en-US" altLang="ko-KR" sz="2000" smtClean="0">
                <a:ea typeface="굴림" panose="020B0600000101010101" pitchFamily="50" charset="-127"/>
              </a:rPr>
              <a:t>(vertex only)</a:t>
            </a:r>
            <a:br>
              <a:rPr lang="en-US" altLang="ko-KR" sz="2000" smtClean="0">
                <a:ea typeface="굴림" panose="020B0600000101010101" pitchFamily="50" charset="-127"/>
              </a:rPr>
            </a:br>
            <a:r>
              <a:rPr lang="en-US" altLang="ko-KR" sz="2000" smtClean="0">
                <a:ea typeface="굴림" panose="020B0600000101010101" pitchFamily="50" charset="-127"/>
              </a:rPr>
              <a:t>or</a:t>
            </a:r>
            <a:r>
              <a:rPr lang="en-US" altLang="ko-KR" sz="2400" smtClean="0">
                <a:ea typeface="굴림" panose="020B0600000101010101" pitchFamily="50" charset="-127"/>
              </a:rPr>
              <a:t>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  <a:tabLst>
                <a:tab pos="5033963" algn="l"/>
              </a:tabLst>
            </a:pPr>
            <a:r>
              <a:rPr lang="en-US" altLang="ko-KR" sz="2400" smtClean="0">
                <a:ea typeface="굴림" panose="020B0600000101010101" pitchFamily="50" charset="-127"/>
              </a:rPr>
              <a:t>f </a:t>
            </a:r>
            <a:r>
              <a:rPr lang="en-US" altLang="ko-KR" sz="2400" i="1" smtClean="0">
                <a:ea typeface="굴림" panose="020B0600000101010101" pitchFamily="50" charset="-127"/>
              </a:rPr>
              <a:t>int/int  int/int  int/int</a:t>
            </a:r>
            <a:r>
              <a:rPr lang="en-US" altLang="ko-KR" sz="2400" smtClean="0">
                <a:ea typeface="굴림" panose="020B0600000101010101" pitchFamily="50" charset="-127"/>
              </a:rPr>
              <a:t> . . . 	</a:t>
            </a:r>
            <a:r>
              <a:rPr lang="en-US" altLang="ko-KR" sz="2000" smtClean="0">
                <a:ea typeface="굴림" panose="020B0600000101010101" pitchFamily="50" charset="-127"/>
              </a:rPr>
              <a:t>(vertex &amp; texture)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  <a:tabLst>
                <a:tab pos="5033963" algn="l"/>
              </a:tabLst>
            </a:pPr>
            <a:r>
              <a:rPr lang="en-US" altLang="ko-KR" sz="2400" smtClean="0">
                <a:ea typeface="굴림" panose="020B0600000101010101" pitchFamily="50" charset="-127"/>
              </a:rPr>
              <a:t>	</a:t>
            </a:r>
            <a:r>
              <a:rPr lang="en-US" altLang="ko-KR" sz="2000" smtClean="0">
                <a:ea typeface="굴림" panose="020B0600000101010101" pitchFamily="50" charset="-127"/>
              </a:rPr>
              <a:t>or</a:t>
            </a:r>
            <a:r>
              <a:rPr lang="en-US" altLang="ko-KR" sz="2400" smtClean="0">
                <a:ea typeface="굴림" panose="020B0600000101010101" pitchFamily="50" charset="-127"/>
              </a:rPr>
              <a:t> 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  <a:tabLst>
                <a:tab pos="5033963" algn="l"/>
              </a:tabLst>
            </a:pPr>
            <a:r>
              <a:rPr lang="en-US" altLang="ko-KR" sz="2400" smtClean="0">
                <a:ea typeface="굴림" panose="020B0600000101010101" pitchFamily="50" charset="-127"/>
              </a:rPr>
              <a:t>f </a:t>
            </a:r>
            <a:r>
              <a:rPr lang="en-US" altLang="ko-KR" sz="2400" i="1" smtClean="0">
                <a:ea typeface="굴림" panose="020B0600000101010101" pitchFamily="50" charset="-127"/>
              </a:rPr>
              <a:t>int/int/int   int/int/int   int/int/int</a:t>
            </a:r>
            <a:r>
              <a:rPr lang="en-US" altLang="ko-KR" sz="2400" smtClean="0">
                <a:ea typeface="굴림" panose="020B0600000101010101" pitchFamily="50" charset="-127"/>
              </a:rPr>
              <a:t> …	 </a:t>
            </a:r>
            <a:r>
              <a:rPr lang="en-US" altLang="ko-KR" sz="2000" smtClean="0">
                <a:ea typeface="굴림" panose="020B0600000101010101" pitchFamily="50" charset="-127"/>
              </a:rPr>
              <a:t>(vertex, texture, &amp; normal)</a:t>
            </a:r>
          </a:p>
          <a:p>
            <a:pPr>
              <a:lnSpc>
                <a:spcPct val="90000"/>
              </a:lnSpc>
              <a:buFont typeface="Arial" panose="020B0604020202020204" pitchFamily="34" charset="0"/>
              <a:buNone/>
              <a:tabLst>
                <a:tab pos="5033963" algn="l"/>
              </a:tabLst>
            </a:pPr>
            <a:endParaRPr lang="en-US" altLang="ko-KR" sz="2000" smtClean="0">
              <a:ea typeface="굴림" panose="020B0600000101010101" pitchFamily="50" charset="-127"/>
            </a:endParaRPr>
          </a:p>
          <a:p>
            <a:pPr>
              <a:lnSpc>
                <a:spcPct val="90000"/>
              </a:lnSpc>
              <a:tabLst>
                <a:tab pos="5033963" algn="l"/>
              </a:tabLst>
            </a:pPr>
            <a:r>
              <a:rPr lang="en-US" altLang="ko-KR" smtClean="0">
                <a:ea typeface="굴림" panose="020B0600000101010101" pitchFamily="50" charset="-127"/>
              </a:rPr>
              <a:t>The arguments are 1-based indices into the arrays</a:t>
            </a:r>
          </a:p>
          <a:p>
            <a:pPr lvl="1">
              <a:lnSpc>
                <a:spcPct val="90000"/>
              </a:lnSpc>
              <a:tabLst>
                <a:tab pos="5033963" algn="l"/>
              </a:tabLst>
            </a:pPr>
            <a:r>
              <a:rPr lang="en-US" altLang="ko-KR" smtClean="0">
                <a:ea typeface="굴림" panose="020B0600000101010101" pitchFamily="50" charset="-127"/>
              </a:rPr>
              <a:t>Vertex positions</a:t>
            </a:r>
          </a:p>
          <a:p>
            <a:pPr lvl="1">
              <a:lnSpc>
                <a:spcPct val="90000"/>
              </a:lnSpc>
              <a:tabLst>
                <a:tab pos="5033963" algn="l"/>
              </a:tabLst>
            </a:pPr>
            <a:r>
              <a:rPr lang="en-US" altLang="ko-KR" smtClean="0">
                <a:ea typeface="굴림" panose="020B0600000101010101" pitchFamily="50" charset="-127"/>
              </a:rPr>
              <a:t>Texture coordinates</a:t>
            </a:r>
          </a:p>
          <a:p>
            <a:pPr lvl="1">
              <a:lnSpc>
                <a:spcPct val="90000"/>
              </a:lnSpc>
              <a:tabLst>
                <a:tab pos="5033963" algn="l"/>
              </a:tabLst>
            </a:pPr>
            <a:r>
              <a:rPr lang="en-US" altLang="ko-KR" smtClean="0">
                <a:ea typeface="굴림" panose="020B0600000101010101" pitchFamily="50" charset="-127"/>
              </a:rPr>
              <a:t>Normals, respectively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OBJ Example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Vertices followed by faces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Faces reference previous</a:t>
            </a:r>
            <a:br>
              <a:rPr lang="en-US" altLang="ko-KR" smtClean="0">
                <a:ea typeface="굴림" panose="020B0600000101010101" pitchFamily="50" charset="-127"/>
              </a:rPr>
            </a:br>
            <a:r>
              <a:rPr lang="en-US" altLang="ko-KR" smtClean="0">
                <a:ea typeface="굴림" panose="020B0600000101010101" pitchFamily="50" charset="-127"/>
              </a:rPr>
              <a:t>vertices by integer index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1-based</a:t>
            </a:r>
          </a:p>
        </p:txBody>
      </p:sp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6169025" y="1511300"/>
            <a:ext cx="2314575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# A simple cube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v 1 1 1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v 1 1 -1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v 1 -1 1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v 1 -1 -1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v -1 1 1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v -1 1 -1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v -1 -1 1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v -1 -1 -1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f 1 3 4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f 5 6 8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f 1 2 6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f 3 7 8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f 1 5 7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2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f 2 4 8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OBJ Sources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400" smtClean="0">
                <a:ea typeface="굴림" panose="020B0600000101010101" pitchFamily="50" charset="-127"/>
              </a:rPr>
              <a:t>Avalon – Viewpoint (</a:t>
            </a:r>
            <a:r>
              <a:rPr lang="en-US" altLang="ko-KR" sz="2400" smtClean="0">
                <a:ea typeface="굴림" panose="020B0600000101010101" pitchFamily="50" charset="-127"/>
                <a:hlinkClick r:id="rId3"/>
              </a:rPr>
              <a:t>http://avalon.viewpoint.com/</a:t>
            </a:r>
            <a:r>
              <a:rPr lang="en-US" altLang="ko-KR" sz="2400" smtClean="0">
                <a:ea typeface="굴림" panose="020B0600000101010101" pitchFamily="50" charset="-127"/>
              </a:rPr>
              <a:t>)</a:t>
            </a:r>
            <a:br>
              <a:rPr lang="en-US" altLang="ko-KR" sz="2400" smtClean="0">
                <a:ea typeface="굴림" panose="020B0600000101010101" pitchFamily="50" charset="-127"/>
              </a:rPr>
            </a:br>
            <a:r>
              <a:rPr lang="en-US" altLang="ko-KR" sz="2400" smtClean="0">
                <a:ea typeface="굴림" panose="020B0600000101010101" pitchFamily="50" charset="-127"/>
              </a:rPr>
              <a:t>old standards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3D Café – (</a:t>
            </a:r>
            <a:r>
              <a:rPr lang="en-US" altLang="ko-KR" sz="2400" smtClean="0">
                <a:ea typeface="굴림" panose="020B0600000101010101" pitchFamily="50" charset="-127"/>
                <a:hlinkClick r:id="rId4"/>
              </a:rPr>
              <a:t>http://www.3dcafe.com/asp/meshes.asp</a:t>
            </a:r>
            <a:r>
              <a:rPr lang="en-US" altLang="ko-KR" sz="2400" smtClean="0">
                <a:ea typeface="굴림" panose="020B0600000101010101" pitchFamily="50" charset="-127"/>
              </a:rPr>
              <a:t>)</a:t>
            </a:r>
            <a:br>
              <a:rPr lang="en-US" altLang="ko-KR" sz="2400" smtClean="0">
                <a:ea typeface="굴림" panose="020B0600000101010101" pitchFamily="50" charset="-127"/>
              </a:rPr>
            </a:br>
            <a:r>
              <a:rPr lang="en-US" altLang="ko-KR" sz="2400" smtClean="0">
                <a:ea typeface="굴림" panose="020B0600000101010101" pitchFamily="50" charset="-127"/>
              </a:rPr>
              <a:t>Nice thumbnail index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Others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Most modeling programs will export .OBJ files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Most rendering packages will read in .OBJ files</a:t>
            </a:r>
          </a:p>
          <a:p>
            <a:pPr>
              <a:buFont typeface="Arial" panose="020B0604020202020204" pitchFamily="34" charset="0"/>
              <a:buNone/>
            </a:pPr>
            <a:endParaRPr lang="en-US" altLang="ko-KR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Picking and Selection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Basic idea: Identify objects selected by the user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Click-selection: select one object at a time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Sweep-selection: select objects within a bounding rectangle</a:t>
            </a:r>
          </a:p>
          <a:p>
            <a:pPr lvl="1">
              <a:lnSpc>
                <a:spcPct val="90000"/>
              </a:lnSpc>
            </a:pPr>
            <a:endParaRPr lang="en-US" altLang="ko-KR" sz="2000" smtClean="0">
              <a:ea typeface="굴림" panose="020B0600000101010101" pitchFamily="50" charset="-127"/>
            </a:endParaRPr>
          </a:p>
          <a:p>
            <a:pPr lvl="1">
              <a:lnSpc>
                <a:spcPct val="90000"/>
              </a:lnSpc>
            </a:pPr>
            <a:endParaRPr lang="en-US" altLang="ko-KR" sz="2000" smtClean="0">
              <a:ea typeface="굴림" panose="020B0600000101010101" pitchFamily="50" charset="-127"/>
            </a:endParaRPr>
          </a:p>
        </p:txBody>
      </p:sp>
      <p:pic>
        <p:nvPicPr>
          <p:cNvPr id="35844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9913" y="2984500"/>
            <a:ext cx="4733925" cy="371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5845" name="TextBox 4"/>
          <p:cNvSpPr txBox="1">
            <a:spLocks noChangeArrowheads="1"/>
          </p:cNvSpPr>
          <p:nvPr/>
        </p:nvSpPr>
        <p:spPr bwMode="auto">
          <a:xfrm>
            <a:off x="6821488" y="4792663"/>
            <a:ext cx="1347787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  <a:hlinkClick r:id="rId4" action="ppaction://hlinkfile"/>
              </a:rPr>
              <a:t>Demo</a:t>
            </a:r>
            <a:endParaRPr lang="en-US" altLang="ko-KR" sz="2400">
              <a:latin typeface="Arial" panose="020B0604020202020204" pitchFamily="34" charset="0"/>
              <a:ea typeface="굴림" panose="020B0600000101010101" pitchFamily="50" charset="-127"/>
            </a:endParaRPr>
          </a:p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(click h)</a:t>
            </a: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Picking and Selection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endParaRPr lang="en-US" altLang="ko-KR" sz="2000" smtClean="0">
              <a:ea typeface="굴림" panose="020B0600000101010101" pitchFamily="50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Several ways to implement selection: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Find screen space bounding boxes contained in pick region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Compute a pick ray and ray trace to find intersections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OpenGL selection buffers</a:t>
            </a:r>
          </a:p>
          <a:p>
            <a:pPr lvl="1">
              <a:lnSpc>
                <a:spcPct val="90000"/>
              </a:lnSpc>
            </a:pPr>
            <a:r>
              <a:rPr lang="en-US" altLang="ko-KR" sz="2000" smtClean="0">
                <a:ea typeface="굴림" panose="020B0600000101010101" pitchFamily="50" charset="-127"/>
              </a:rPr>
              <a:t>Render to back buffer using colors that encode object IDs and return ID under pick point</a:t>
            </a:r>
          </a:p>
          <a:p>
            <a:pPr lvl="1">
              <a:lnSpc>
                <a:spcPct val="90000"/>
              </a:lnSpc>
            </a:pPr>
            <a:endParaRPr lang="en-US" altLang="ko-KR" sz="200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Selection with the Back Buffer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xfrm>
            <a:off x="419100" y="1587500"/>
            <a:ext cx="5219700" cy="506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Selects only objects that are visible</a:t>
            </a: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Render objects to back buffer with color that encodes ID </a:t>
            </a:r>
            <a:endParaRPr lang="en-US" altLang="ko-KR" sz="2400" smtClean="0">
              <a:solidFill>
                <a:srgbClr val="CC0000"/>
              </a:solidFill>
              <a:ea typeface="굴림" panose="020B0600000101010101" pitchFamily="50" charset="-127"/>
            </a:endParaRP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Use glReadPixels() to read the  pixel at the pick point</a:t>
            </a: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Back buffer is never seen </a:t>
            </a:r>
          </a:p>
          <a:p>
            <a:pPr>
              <a:lnSpc>
                <a:spcPct val="90000"/>
              </a:lnSpc>
            </a:pPr>
            <a:endParaRPr lang="en-US" altLang="ko-KR" sz="2400" smtClean="0">
              <a:ea typeface="굴림" panose="020B0600000101010101" pitchFamily="50" charset="-127"/>
            </a:endParaRPr>
          </a:p>
          <a:p>
            <a:pPr>
              <a:lnSpc>
                <a:spcPct val="90000"/>
              </a:lnSpc>
            </a:pPr>
            <a:endParaRPr lang="en-US" altLang="ko-KR" sz="2400" smtClean="0">
              <a:ea typeface="굴림" panose="020B0600000101010101" pitchFamily="50" charset="-127"/>
            </a:endParaRPr>
          </a:p>
        </p:txBody>
      </p:sp>
      <p:pic>
        <p:nvPicPr>
          <p:cNvPr id="3994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1295400"/>
            <a:ext cx="3198813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94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8800" y="3886200"/>
            <a:ext cx="3198813" cy="2511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An Example of Reading the Back Buffer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1987" name="Rectangle 3"/>
          <p:cNvSpPr>
            <a:spLocks noChangeArrowheads="1"/>
          </p:cNvSpPr>
          <p:nvPr/>
        </p:nvSpPr>
        <p:spPr bwMode="auto">
          <a:xfrm>
            <a:off x="419100" y="1512888"/>
            <a:ext cx="8724900" cy="5018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void onMouseButton(int button, int state, int x, int y)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{ ...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if (button == GLUT_LEFT_BUTTON  &amp;&amp; state == GLUT_DOWN)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ko-KR" altLang="en-US" sz="2000">
                <a:latin typeface="Arial" panose="020B0604020202020204" pitchFamily="34" charset="0"/>
                <a:ea typeface="굴림" panose="020B0600000101010101" pitchFamily="50" charset="-127"/>
              </a:rPr>
              <a:t>    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{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      printf( "Left mouse click at (%d, %d)\n", x, y 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      selectMode = 1;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      display();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      </a:t>
            </a:r>
            <a:r>
              <a:rPr lang="en-US" altLang="ko-KR" sz="20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glReadBuffer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(GL_BACK);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      unsigned char pixel[3];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      </a:t>
            </a:r>
            <a:r>
              <a:rPr lang="en-US" altLang="ko-KR" sz="200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glReadPixels</a:t>
            </a: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(x, y, 1, 1, GL_RGB, GL_UNSIGNED_BYTE, pixel);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de-DE" altLang="ko-KR" sz="2000">
                <a:latin typeface="Arial" panose="020B0604020202020204" pitchFamily="34" charset="0"/>
                <a:ea typeface="굴림" panose="020B0600000101010101" pitchFamily="50" charset="-127"/>
              </a:rPr>
              <a:t>      printf( "pixel = %d\n", unmunge(pixel[0],pixel[1],pixel[2]));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      selectMode = 0;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     }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…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Arial" panose="020B0604020202020204" pitchFamily="34" charset="0"/>
                <a:ea typeface="굴림" panose="020B0600000101010101" pitchFamily="50" charset="-127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ko-KR" sz="20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Announcement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Mid-term exam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4:00pm ~ 5:40pm, Apr-22 (Tue.)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Buffer Operations in OpenGL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44035" name="Rectangle 3"/>
          <p:cNvSpPr>
            <a:spLocks noChangeArrowheads="1"/>
          </p:cNvSpPr>
          <p:nvPr/>
        </p:nvSpPr>
        <p:spPr bwMode="auto">
          <a:xfrm>
            <a:off x="0" y="1579469"/>
            <a:ext cx="9332913" cy="47089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914400" indent="-4572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ko-KR" sz="2400" dirty="0" smtClean="0">
                <a:latin typeface="Arial" panose="020B0604020202020204" pitchFamily="34" charset="0"/>
                <a:ea typeface="굴림" panose="020B0600000101010101" pitchFamily="50" charset="-127"/>
              </a:rPr>
              <a:t>Still supported in OpenGL 4.3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US" altLang="ko-KR" sz="2400" dirty="0" smtClean="0">
              <a:solidFill>
                <a:srgbClr val="0000FF"/>
              </a:solidFill>
              <a:latin typeface="Arial" panose="020B0604020202020204" pitchFamily="34" charset="0"/>
              <a:ea typeface="굴림" panose="020B0600000101010101" pitchFamily="50" charset="-127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ko-KR" sz="2400" dirty="0" err="1" smtClean="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glReadBuffer</a:t>
            </a:r>
            <a:r>
              <a:rPr lang="en-US" altLang="ko-KR" sz="2400" dirty="0" smtClean="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 </a:t>
            </a:r>
            <a:r>
              <a:rPr lang="en-US" altLang="ko-KR" sz="2400" dirty="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(mode)</a:t>
            </a:r>
          </a:p>
          <a:p>
            <a:pPr lvl="1">
              <a:lnSpc>
                <a:spcPct val="10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ko-KR" sz="2000" dirty="0">
                <a:latin typeface="Arial" panose="020B0604020202020204" pitchFamily="34" charset="0"/>
                <a:ea typeface="굴림" panose="020B0600000101010101" pitchFamily="50" charset="-127"/>
              </a:rPr>
              <a:t>GL_FRONT, GL_BACK, etc.</a:t>
            </a:r>
          </a:p>
          <a:p>
            <a:pPr lvl="1">
              <a:lnSpc>
                <a:spcPct val="10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US" altLang="ko-KR" dirty="0">
              <a:latin typeface="Arial" panose="020B0604020202020204" pitchFamily="34" charset="0"/>
              <a:ea typeface="굴림" panose="020B0600000101010101" pitchFamily="50" charset="-127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ko-KR" sz="2400" dirty="0" err="1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glReadPixels</a:t>
            </a:r>
            <a:r>
              <a:rPr lang="en-US" altLang="ko-KR" sz="2400" dirty="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(x, y, w, h, </a:t>
            </a:r>
            <a:r>
              <a:rPr lang="en-US" altLang="ko-KR" sz="2400" dirty="0" err="1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pixel_format</a:t>
            </a:r>
            <a:r>
              <a:rPr lang="en-US" altLang="ko-KR" sz="2400" dirty="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, </a:t>
            </a:r>
            <a:r>
              <a:rPr lang="en-US" altLang="ko-KR" sz="2400" dirty="0" err="1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data_type</a:t>
            </a:r>
            <a:r>
              <a:rPr lang="en-US" altLang="ko-KR" sz="2400" dirty="0">
                <a:solidFill>
                  <a:srgbClr val="0000FF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, * buffers)</a:t>
            </a:r>
          </a:p>
          <a:p>
            <a:pPr lvl="1">
              <a:lnSpc>
                <a:spcPct val="10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ko-KR" sz="2000" dirty="0" err="1">
                <a:latin typeface="Arial" panose="020B0604020202020204" pitchFamily="34" charset="0"/>
                <a:ea typeface="굴림" panose="020B0600000101010101" pitchFamily="50" charset="-127"/>
              </a:rPr>
              <a:t>Pixel_format</a:t>
            </a:r>
            <a:r>
              <a:rPr lang="en-US" altLang="ko-KR" sz="2000" dirty="0">
                <a:latin typeface="Arial" panose="020B0604020202020204" pitchFamily="34" charset="0"/>
                <a:ea typeface="굴림" panose="020B0600000101010101" pitchFamily="50" charset="-127"/>
              </a:rPr>
              <a:t>: GL_RGB, GL_RGBA, GL_RED, etc.</a:t>
            </a:r>
          </a:p>
          <a:p>
            <a:pPr lvl="1">
              <a:lnSpc>
                <a:spcPct val="10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ko-KR" sz="2000" dirty="0" err="1">
                <a:latin typeface="Arial" panose="020B0604020202020204" pitchFamily="34" charset="0"/>
                <a:ea typeface="굴림" panose="020B0600000101010101" pitchFamily="50" charset="-127"/>
              </a:rPr>
              <a:t>Data_type</a:t>
            </a:r>
            <a:r>
              <a:rPr lang="en-US" altLang="ko-KR" sz="2000" dirty="0">
                <a:latin typeface="Arial" panose="020B0604020202020204" pitchFamily="34" charset="0"/>
                <a:ea typeface="굴림" panose="020B0600000101010101" pitchFamily="50" charset="-127"/>
              </a:rPr>
              <a:t>: GL_UNSIGNED_BYTE, GL_FLOAT, etc.</a:t>
            </a:r>
          </a:p>
          <a:p>
            <a:pPr lvl="1">
              <a:lnSpc>
                <a:spcPct val="10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US" altLang="ko-KR" dirty="0">
              <a:solidFill>
                <a:srgbClr val="0000FF"/>
              </a:solidFill>
              <a:latin typeface="Arial" panose="020B0604020202020204" pitchFamily="34" charset="0"/>
              <a:ea typeface="굴림" panose="020B0600000101010101" pitchFamily="50" charset="-127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US" altLang="ko-KR" sz="2400" dirty="0">
              <a:solidFill>
                <a:srgbClr val="0000FF"/>
              </a:solidFill>
              <a:latin typeface="Arial" panose="020B0604020202020204" pitchFamily="34" charset="0"/>
              <a:ea typeface="굴림" panose="020B0600000101010101" pitchFamily="50" charset="-127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endParaRPr lang="en-US" altLang="ko-KR" sz="2400" dirty="0">
              <a:solidFill>
                <a:srgbClr val="0000FF"/>
              </a:solidFill>
              <a:latin typeface="Arial" panose="020B0604020202020204" pitchFamily="34" charset="0"/>
              <a:ea typeface="굴림" panose="020B0600000101010101" pitchFamily="50" charset="-127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ko-KR" sz="2400" dirty="0">
                <a:latin typeface="Arial" panose="020B0604020202020204" pitchFamily="34" charset="0"/>
                <a:ea typeface="굴림" panose="020B0600000101010101" pitchFamily="50" charset="-127"/>
              </a:rPr>
              <a:t>Other related APIs</a:t>
            </a:r>
          </a:p>
          <a:p>
            <a:pPr lvl="1">
              <a:lnSpc>
                <a:spcPct val="100000"/>
              </a:lnSpc>
              <a:spcAft>
                <a:spcPct val="0"/>
              </a:spcAft>
              <a:buClrTx/>
              <a:buFont typeface="Arial" panose="020B0604020202020204" pitchFamily="34" charset="0"/>
              <a:buChar char="•"/>
            </a:pPr>
            <a:r>
              <a:rPr lang="en-US" altLang="ko-KR" dirty="0" err="1">
                <a:latin typeface="Arial" panose="020B0604020202020204" pitchFamily="34" charset="0"/>
                <a:ea typeface="굴림" panose="020B0600000101010101" pitchFamily="50" charset="-127"/>
              </a:rPr>
              <a:t>glDrawPixels</a:t>
            </a:r>
            <a:endParaRPr lang="ko-KR" altLang="en-US" dirty="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Interaction Paradigms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485900"/>
            <a:ext cx="8318500" cy="506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Can move objects or camera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Object moving is most intuitive if the object “sticks” to the mouse while dragging</a:t>
            </a:r>
          </a:p>
          <a:p>
            <a:pPr lvl="2">
              <a:lnSpc>
                <a:spcPct val="90000"/>
              </a:lnSpc>
            </a:pPr>
            <a:endParaRPr lang="en-US" altLang="ko-KR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Interaction Paradigms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500188"/>
            <a:ext cx="8318500" cy="50673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Move w.r.t. to camera frame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Pan – move in plane perpendicular to view direction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Dolly – move along the view direction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Zoom - looks like dolly: objects get bigger, but position remains fixed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Rotate</a:t>
            </a:r>
          </a:p>
          <a:p>
            <a:pPr lvl="2"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up/down controls elevation angle</a:t>
            </a:r>
          </a:p>
          <a:p>
            <a:pPr lvl="2"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left/right controls azimuthal angle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Roll – spin about the view direction</a:t>
            </a:r>
          </a:p>
          <a:p>
            <a:pPr lvl="1">
              <a:lnSpc>
                <a:spcPct val="90000"/>
              </a:lnSpc>
            </a:pPr>
            <a:r>
              <a:rPr lang="en-US" altLang="ko-KR" smtClean="0">
                <a:ea typeface="굴림" panose="020B0600000101010101" pitchFamily="50" charset="-127"/>
              </a:rPr>
              <a:t>Trackball – can combine rotate and roll</a:t>
            </a:r>
          </a:p>
          <a:p>
            <a:pPr lvl="2">
              <a:lnSpc>
                <a:spcPct val="90000"/>
              </a:lnSpc>
            </a:pPr>
            <a:endParaRPr lang="en-US" altLang="ko-KR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Interaction Paradigms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30338"/>
            <a:ext cx="8318500" cy="5067300"/>
          </a:xfrm>
        </p:spPr>
        <p:txBody>
          <a:bodyPr/>
          <a:lstStyle/>
          <a:p>
            <a:r>
              <a:rPr lang="en-US" altLang="ko-KR" sz="2400" smtClean="0">
                <a:ea typeface="굴림" panose="020B0600000101010101" pitchFamily="50" charset="-127"/>
              </a:rPr>
              <a:t>Move w.r.t to modeling (or world) frame</a:t>
            </a:r>
          </a:p>
          <a:p>
            <a:endParaRPr lang="en-US" altLang="ko-KR" sz="2400" smtClean="0">
              <a:ea typeface="굴림" panose="020B0600000101010101" pitchFamily="50" charset="-127"/>
            </a:endParaRPr>
          </a:p>
          <a:p>
            <a:endParaRPr lang="en-US" altLang="ko-KR" sz="2400" smtClean="0">
              <a:ea typeface="굴림" panose="020B0600000101010101" pitchFamily="50" charset="-127"/>
            </a:endParaRPr>
          </a:p>
          <a:p>
            <a:endParaRPr lang="en-US" altLang="ko-KR" sz="2400" smtClean="0">
              <a:ea typeface="굴림" panose="020B0600000101010101" pitchFamily="50" charset="-127"/>
            </a:endParaRPr>
          </a:p>
          <a:p>
            <a:endParaRPr lang="en-US" altLang="ko-KR" sz="2400" smtClean="0">
              <a:ea typeface="굴림" panose="020B0600000101010101" pitchFamily="50" charset="-127"/>
            </a:endParaRPr>
          </a:p>
          <a:p>
            <a:endParaRPr lang="en-US" altLang="ko-KR" sz="2400" smtClean="0">
              <a:ea typeface="굴림" panose="020B0600000101010101" pitchFamily="50" charset="-127"/>
            </a:endParaRPr>
          </a:p>
          <a:p>
            <a:endParaRPr lang="en-US" altLang="ko-KR" sz="2400" smtClean="0">
              <a:ea typeface="굴림" panose="020B0600000101010101" pitchFamily="50" charset="-127"/>
            </a:endParaRPr>
          </a:p>
          <a:p>
            <a:r>
              <a:rPr lang="en-US" altLang="ko-KR" sz="2400" smtClean="0">
                <a:ea typeface="굴림" panose="020B0600000101010101" pitchFamily="50" charset="-127"/>
              </a:rPr>
              <a:t>Maya combines both</a:t>
            </a:r>
          </a:p>
          <a:p>
            <a:pPr lvl="1"/>
            <a:r>
              <a:rPr lang="en-US" altLang="ko-KR" sz="2000" smtClean="0">
                <a:ea typeface="굴림" panose="020B0600000101010101" pitchFamily="50" charset="-127"/>
              </a:rPr>
              <a:t>Presents a frame where you can drag</a:t>
            </a:r>
            <a:br>
              <a:rPr lang="en-US" altLang="ko-KR" sz="2000" smtClean="0">
                <a:ea typeface="굴림" panose="020B0600000101010101" pitchFamily="50" charset="-127"/>
              </a:rPr>
            </a:br>
            <a:r>
              <a:rPr lang="en-US" altLang="ko-KR" sz="2000" smtClean="0">
                <a:ea typeface="굴림" panose="020B0600000101010101" pitchFamily="50" charset="-127"/>
              </a:rPr>
              <a:t>w.r.t the world axes</a:t>
            </a:r>
          </a:p>
          <a:p>
            <a:pPr lvl="1"/>
            <a:r>
              <a:rPr lang="en-US" altLang="ko-KR" sz="2000" smtClean="0">
                <a:ea typeface="굴림" panose="020B0600000101010101" pitchFamily="50" charset="-127"/>
              </a:rPr>
              <a:t>Dragging origin moves w.r.t. to camera</a:t>
            </a:r>
            <a:br>
              <a:rPr lang="en-US" altLang="ko-KR" sz="2000" smtClean="0">
                <a:ea typeface="굴림" panose="020B0600000101010101" pitchFamily="50" charset="-127"/>
              </a:rPr>
            </a:br>
            <a:r>
              <a:rPr lang="en-US" altLang="ko-KR" sz="2000" smtClean="0">
                <a:ea typeface="굴림" panose="020B0600000101010101" pitchFamily="50" charset="-127"/>
              </a:rPr>
              <a:t>frame</a:t>
            </a:r>
          </a:p>
        </p:txBody>
      </p:sp>
      <p:pic>
        <p:nvPicPr>
          <p:cNvPr id="50180" name="Picture 4" descr="mayaManipulator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1088" y="3360738"/>
            <a:ext cx="2743200" cy="2579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0181" name="Picture 5" descr="E:\sungeui\Course\Spring09\CS480\Lecture06-Interaction\a.bmp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838" y="1870075"/>
            <a:ext cx="4459287" cy="2781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Interaction - Trackball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z="2400" smtClean="0">
                <a:ea typeface="굴림" panose="020B0600000101010101" pitchFamily="50" charset="-127"/>
              </a:rPr>
              <a:t>A common UI for manipulating objects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2 degree of freedom device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Differential behavior provides a intuitive rotation</a:t>
            </a:r>
            <a:br>
              <a:rPr lang="en-US" altLang="ko-KR" sz="2400" smtClean="0">
                <a:ea typeface="굴림" panose="020B0600000101010101" pitchFamily="50" charset="-127"/>
              </a:rPr>
            </a:br>
            <a:r>
              <a:rPr lang="en-US" altLang="ko-KR" sz="2400" smtClean="0">
                <a:ea typeface="굴림" panose="020B0600000101010101" pitchFamily="50" charset="-127"/>
              </a:rPr>
              <a:t>specification</a:t>
            </a:r>
          </a:p>
        </p:txBody>
      </p:sp>
      <p:pic>
        <p:nvPicPr>
          <p:cNvPr id="52228" name="Picture 4" descr="trackb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84700" y="3467100"/>
            <a:ext cx="2828925" cy="312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 descr="tball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794125"/>
            <a:ext cx="2159000" cy="215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Line 6"/>
          <p:cNvSpPr>
            <a:spLocks noChangeShapeType="1"/>
          </p:cNvSpPr>
          <p:nvPr/>
        </p:nvSpPr>
        <p:spPr bwMode="auto">
          <a:xfrm flipH="1" flipV="1">
            <a:off x="2209800" y="4191000"/>
            <a:ext cx="228600" cy="381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52231" name="Arc 9"/>
          <p:cNvSpPr>
            <a:spLocks/>
          </p:cNvSpPr>
          <p:nvPr/>
        </p:nvSpPr>
        <p:spPr bwMode="auto">
          <a:xfrm>
            <a:off x="2292350" y="4459288"/>
            <a:ext cx="795338" cy="874712"/>
          </a:xfrm>
          <a:custGeom>
            <a:avLst/>
            <a:gdLst>
              <a:gd name="T0" fmla="*/ 2147483646 w 35333"/>
              <a:gd name="T1" fmla="*/ 0 h 38798"/>
              <a:gd name="T2" fmla="*/ 0 w 35333"/>
              <a:gd name="T3" fmla="*/ 2147483646 h 38798"/>
              <a:gd name="T4" fmla="*/ 2147483646 w 35333"/>
              <a:gd name="T5" fmla="*/ 2147483646 h 38798"/>
              <a:gd name="T6" fmla="*/ 0 60000 65536"/>
              <a:gd name="T7" fmla="*/ 0 60000 65536"/>
              <a:gd name="T8" fmla="*/ 0 60000 65536"/>
              <a:gd name="T9" fmla="*/ 0 w 35333"/>
              <a:gd name="T10" fmla="*/ 0 h 38798"/>
              <a:gd name="T11" fmla="*/ 35333 w 35333"/>
              <a:gd name="T12" fmla="*/ 38798 h 38798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5333" h="38798" fill="none" extrusionOk="0">
                <a:moveTo>
                  <a:pt x="26801" y="0"/>
                </a:moveTo>
                <a:cubicBezTo>
                  <a:pt x="32176" y="4084"/>
                  <a:pt x="35333" y="10447"/>
                  <a:pt x="35333" y="17198"/>
                </a:cubicBezTo>
                <a:cubicBezTo>
                  <a:pt x="35333" y="29127"/>
                  <a:pt x="25662" y="38798"/>
                  <a:pt x="13733" y="38798"/>
                </a:cubicBezTo>
                <a:cubicBezTo>
                  <a:pt x="8722" y="38798"/>
                  <a:pt x="3867" y="37055"/>
                  <a:pt x="-1" y="33870"/>
                </a:cubicBezTo>
              </a:path>
              <a:path w="35333" h="38798" stroke="0" extrusionOk="0">
                <a:moveTo>
                  <a:pt x="26801" y="0"/>
                </a:moveTo>
                <a:cubicBezTo>
                  <a:pt x="32176" y="4084"/>
                  <a:pt x="35333" y="10447"/>
                  <a:pt x="35333" y="17198"/>
                </a:cubicBezTo>
                <a:cubicBezTo>
                  <a:pt x="35333" y="29127"/>
                  <a:pt x="25662" y="38798"/>
                  <a:pt x="13733" y="38798"/>
                </a:cubicBezTo>
                <a:cubicBezTo>
                  <a:pt x="8722" y="38798"/>
                  <a:pt x="3867" y="37055"/>
                  <a:pt x="-1" y="33870"/>
                </a:cubicBezTo>
                <a:lnTo>
                  <a:pt x="13733" y="17198"/>
                </a:lnTo>
                <a:lnTo>
                  <a:pt x="26801" y="0"/>
                </a:lnTo>
                <a:close/>
              </a:path>
            </a:pathLst>
          </a:custGeom>
          <a:noFill/>
          <a:ln w="28575">
            <a:solidFill>
              <a:schemeClr val="bg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>
            <a:spAutoFit/>
          </a:bodyPr>
          <a:lstStyle/>
          <a:p>
            <a:endParaRPr lang="ko-KR" altLang="en-US"/>
          </a:p>
        </p:txBody>
      </p:sp>
      <p:sp>
        <p:nvSpPr>
          <p:cNvPr id="52232" name="TextBox 1">
            <a:hlinkClick r:id="rId5" action="ppaction://hlinkfile"/>
          </p:cNvPr>
          <p:cNvSpPr txBox="1">
            <a:spLocks noChangeArrowheads="1"/>
          </p:cNvSpPr>
          <p:nvPr/>
        </p:nvSpPr>
        <p:spPr bwMode="auto">
          <a:xfrm>
            <a:off x="1477963" y="5999163"/>
            <a:ext cx="24241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400">
                <a:latin typeface="Arial" panose="020B0604020202020204" pitchFamily="34" charset="0"/>
                <a:ea typeface="굴림" panose="020B0600000101010101" pitchFamily="50" charset="-127"/>
              </a:rPr>
              <a:t>Trackball demo</a:t>
            </a: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4" descr="trackball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3763963"/>
            <a:ext cx="586581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4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A Virtual Trackball</a:t>
            </a:r>
          </a:p>
        </p:txBody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19100" y="1541463"/>
            <a:ext cx="8318500" cy="5067300"/>
          </a:xfrm>
        </p:spPr>
        <p:txBody>
          <a:bodyPr/>
          <a:lstStyle/>
          <a:p>
            <a:r>
              <a:rPr lang="en-US" altLang="ko-KR" sz="2400" smtClean="0">
                <a:ea typeface="굴림" panose="020B0600000101010101" pitchFamily="50" charset="-127"/>
              </a:rPr>
              <a:t>Imagine the viewport as floating above, and just touching an actual trackball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You receive the coordinates in screen space of the MouseDown() and MouseMove() events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What is the axis of rotation?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What is the angle of rotation?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Computing the Rotation</a:t>
            </a:r>
          </a:p>
        </p:txBody>
      </p:sp>
      <p:graphicFrame>
        <p:nvGraphicFramePr>
          <p:cNvPr id="56323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4514850" y="4479925"/>
          <a:ext cx="127000" cy="16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1" name="Equation" r:id="rId4" imgW="126780" imgH="164814" progId="Equation.3">
                  <p:embed/>
                </p:oleObj>
              </mc:Choice>
              <mc:Fallback>
                <p:oleObj name="Equation" r:id="rId4" imgW="126780" imgH="164814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14850" y="4479925"/>
                        <a:ext cx="127000" cy="16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62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34963" y="1401763"/>
            <a:ext cx="7935912" cy="5105400"/>
          </a:xfrm>
        </p:spPr>
        <p:txBody>
          <a:bodyPr/>
          <a:lstStyle/>
          <a:p>
            <a:r>
              <a:rPr lang="en-US" altLang="ko-KR" sz="2000" smtClean="0">
                <a:ea typeface="굴림" panose="020B0600000101010101" pitchFamily="50" charset="-127"/>
              </a:rPr>
              <a:t>Construct a vector     from the center of rotation of the virtual trackball to the point of the MouseDown() event</a:t>
            </a:r>
          </a:p>
          <a:p>
            <a:r>
              <a:rPr lang="en-US" altLang="ko-KR" sz="2000" smtClean="0">
                <a:ea typeface="굴림" panose="020B0600000101010101" pitchFamily="50" charset="-127"/>
              </a:rPr>
              <a:t>Construct a 2</a:t>
            </a:r>
            <a:r>
              <a:rPr lang="en-US" altLang="ko-KR" sz="2000" baseline="30000" smtClean="0">
                <a:ea typeface="굴림" panose="020B0600000101010101" pitchFamily="50" charset="-127"/>
              </a:rPr>
              <a:t>nd</a:t>
            </a:r>
            <a:r>
              <a:rPr lang="en-US" altLang="ko-KR" sz="2000" smtClean="0">
                <a:ea typeface="굴림" panose="020B0600000101010101" pitchFamily="50" charset="-127"/>
              </a:rPr>
              <a:t> vector           from the center of rotation for a given MouseMove() event</a:t>
            </a:r>
          </a:p>
          <a:p>
            <a:r>
              <a:rPr lang="en-US" altLang="ko-KR" sz="2000" smtClean="0">
                <a:ea typeface="굴림" panose="020B0600000101010101" pitchFamily="50" charset="-127"/>
              </a:rPr>
              <a:t>Normalize           , and           , and then compute </a:t>
            </a:r>
          </a:p>
          <a:p>
            <a:r>
              <a:rPr lang="en-US" altLang="ko-KR" sz="2000" smtClean="0">
                <a:ea typeface="굴림" panose="020B0600000101010101" pitchFamily="50" charset="-127"/>
              </a:rPr>
              <a:t>Then find the                              and construct </a:t>
            </a:r>
          </a:p>
        </p:txBody>
      </p:sp>
      <p:pic>
        <p:nvPicPr>
          <p:cNvPr id="56325" name="Picture 4" descr="trackball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4403725"/>
            <a:ext cx="5865813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3797300" y="2255838"/>
          <a:ext cx="211138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2" name="Equation" r:id="rId7" imgW="114201" imgH="203024" progId="Equation.3">
                  <p:embed/>
                </p:oleObj>
              </mc:Choice>
              <mc:Fallback>
                <p:oleObj name="Equation" r:id="rId7" imgW="114201" imgH="203024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97300" y="2255838"/>
                        <a:ext cx="211138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4572000" y="4479925"/>
            <a:ext cx="1225550" cy="1752600"/>
            <a:chOff x="2880" y="2352"/>
            <a:chExt cx="772" cy="1104"/>
          </a:xfrm>
        </p:grpSpPr>
        <p:sp>
          <p:nvSpPr>
            <p:cNvPr id="56342" name="Line 8"/>
            <p:cNvSpPr>
              <a:spLocks noChangeShapeType="1"/>
            </p:cNvSpPr>
            <p:nvPr/>
          </p:nvSpPr>
          <p:spPr bwMode="auto">
            <a:xfrm flipV="1">
              <a:off x="2880" y="2640"/>
              <a:ext cx="672" cy="816"/>
            </a:xfrm>
            <a:prstGeom prst="line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graphicFrame>
          <p:nvGraphicFramePr>
            <p:cNvPr id="56343" name="Object 11"/>
            <p:cNvGraphicFramePr>
              <a:graphicFrameLocks noChangeAspect="1"/>
            </p:cNvGraphicFramePr>
            <p:nvPr/>
          </p:nvGraphicFramePr>
          <p:xfrm>
            <a:off x="3504" y="2352"/>
            <a:ext cx="148" cy="19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423" name="Equation" r:id="rId9" imgW="126780" imgH="164814" progId="Equation.3">
                    <p:embed/>
                  </p:oleObj>
                </mc:Choice>
                <mc:Fallback>
                  <p:oleObj name="Equation" r:id="rId9" imgW="126780" imgH="164814" progId="Equation.3">
                    <p:embed/>
                    <p:pic>
                      <p:nvPicPr>
                        <p:cNvPr id="0" name="Object 11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04" y="2352"/>
                          <a:ext cx="148" cy="19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3" name="Group 10"/>
          <p:cNvGrpSpPr>
            <a:grpSpLocks/>
          </p:cNvGrpSpPr>
          <p:nvPr/>
        </p:nvGrpSpPr>
        <p:grpSpPr bwMode="auto">
          <a:xfrm>
            <a:off x="2438400" y="4784725"/>
            <a:ext cx="2133600" cy="1447800"/>
            <a:chOff x="1536" y="2544"/>
            <a:chExt cx="1344" cy="912"/>
          </a:xfrm>
        </p:grpSpPr>
        <p:sp>
          <p:nvSpPr>
            <p:cNvPr id="56340" name="Line 11"/>
            <p:cNvSpPr>
              <a:spLocks noChangeShapeType="1"/>
            </p:cNvSpPr>
            <p:nvPr/>
          </p:nvSpPr>
          <p:spPr bwMode="auto">
            <a:xfrm flipH="1" flipV="1">
              <a:off x="1680" y="2784"/>
              <a:ext cx="1200" cy="672"/>
            </a:xfrm>
            <a:prstGeom prst="line">
              <a:avLst/>
            </a:prstGeom>
            <a:noFill/>
            <a:ln w="28575">
              <a:solidFill>
                <a:srgbClr val="00FF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graphicFrame>
          <p:nvGraphicFramePr>
            <p:cNvPr id="56341" name="Object 10"/>
            <p:cNvGraphicFramePr>
              <a:graphicFrameLocks noChangeAspect="1"/>
            </p:cNvGraphicFramePr>
            <p:nvPr/>
          </p:nvGraphicFramePr>
          <p:xfrm>
            <a:off x="1536" y="2544"/>
            <a:ext cx="133" cy="23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424" name="Equation" r:id="rId10" imgW="114201" imgH="203024" progId="Equation.3">
                    <p:embed/>
                  </p:oleObj>
                </mc:Choice>
                <mc:Fallback>
                  <p:oleObj name="Equation" r:id="rId10" imgW="114201" imgH="203024" progId="Equation.3">
                    <p:embed/>
                    <p:pic>
                      <p:nvPicPr>
                        <p:cNvPr id="0" name="Object 1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36" y="2544"/>
                          <a:ext cx="133" cy="23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4" name="그룹 22"/>
          <p:cNvGrpSpPr>
            <a:grpSpLocks/>
          </p:cNvGrpSpPr>
          <p:nvPr/>
        </p:nvGrpSpPr>
        <p:grpSpPr bwMode="auto">
          <a:xfrm>
            <a:off x="2109788" y="3003550"/>
            <a:ext cx="6248400" cy="587375"/>
            <a:chOff x="2109926" y="3003313"/>
            <a:chExt cx="6248923" cy="587375"/>
          </a:xfrm>
        </p:grpSpPr>
        <p:graphicFrame>
          <p:nvGraphicFramePr>
            <p:cNvPr id="56337" name="Object 4"/>
            <p:cNvGraphicFramePr>
              <a:graphicFrameLocks noChangeAspect="1"/>
            </p:cNvGraphicFramePr>
            <p:nvPr/>
          </p:nvGraphicFramePr>
          <p:xfrm>
            <a:off x="2109926" y="3025260"/>
            <a:ext cx="728663" cy="49371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425" name="Equation" r:id="rId12" imgW="393359" imgH="266469" progId="Equation.3">
                    <p:embed/>
                  </p:oleObj>
                </mc:Choice>
                <mc:Fallback>
                  <p:oleObj name="Equation" r:id="rId12" imgW="393359" imgH="266469" progId="Equation.3">
                    <p:embed/>
                    <p:pic>
                      <p:nvPicPr>
                        <p:cNvPr id="0" name="Object 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9926" y="3025260"/>
                          <a:ext cx="728663" cy="49371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338" name="Object 5"/>
            <p:cNvGraphicFramePr>
              <a:graphicFrameLocks noChangeAspect="1"/>
            </p:cNvGraphicFramePr>
            <p:nvPr/>
          </p:nvGraphicFramePr>
          <p:xfrm>
            <a:off x="3534521" y="3003313"/>
            <a:ext cx="704850" cy="5873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426" name="Equation" r:id="rId14" imgW="380670" imgH="317225" progId="Equation.3">
                    <p:embed/>
                  </p:oleObj>
                </mc:Choice>
                <mc:Fallback>
                  <p:oleObj name="Equation" r:id="rId14" imgW="380670" imgH="317225" progId="Equation.3">
                    <p:embed/>
                    <p:pic>
                      <p:nvPicPr>
                        <p:cNvPr id="0" name="Object 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34521" y="3003313"/>
                          <a:ext cx="704850" cy="5873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339" name="Object 6"/>
            <p:cNvGraphicFramePr>
              <a:graphicFrameLocks noChangeAspect="1"/>
            </p:cNvGraphicFramePr>
            <p:nvPr/>
          </p:nvGraphicFramePr>
          <p:xfrm>
            <a:off x="6995187" y="3007937"/>
            <a:ext cx="1363662" cy="42227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427" name="Equation" r:id="rId16" imgW="736600" imgH="228600" progId="Equation.3">
                    <p:embed/>
                  </p:oleObj>
                </mc:Choice>
                <mc:Fallback>
                  <p:oleObj name="Equation" r:id="rId16" imgW="736600" imgH="228600" progId="Equation.3">
                    <p:embed/>
                    <p:pic>
                      <p:nvPicPr>
                        <p:cNvPr id="0" name="Object 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995187" y="3007937"/>
                          <a:ext cx="1363662" cy="42227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55" name="Object 7"/>
          <p:cNvGraphicFramePr>
            <a:graphicFrameLocks noChangeAspect="1"/>
          </p:cNvGraphicFramePr>
          <p:nvPr/>
        </p:nvGraphicFramePr>
        <p:xfrm>
          <a:off x="2552700" y="3519488"/>
          <a:ext cx="1925638" cy="376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28" name="Equation" r:id="rId18" imgW="2209800" imgH="431800" progId="Equation.DSMT4">
                  <p:embed/>
                </p:oleObj>
              </mc:Choice>
              <mc:Fallback>
                <p:oleObj name="Equation" r:id="rId18" imgW="2209800" imgH="431800" progId="Equation.DSMT4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2700" y="3519488"/>
                        <a:ext cx="1925638" cy="3762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Group 17"/>
          <p:cNvGrpSpPr>
            <a:grpSpLocks/>
          </p:cNvGrpSpPr>
          <p:nvPr/>
        </p:nvGrpSpPr>
        <p:grpSpPr bwMode="auto">
          <a:xfrm>
            <a:off x="4572000" y="5699125"/>
            <a:ext cx="2012950" cy="533400"/>
            <a:chOff x="2880" y="3120"/>
            <a:chExt cx="1268" cy="336"/>
          </a:xfrm>
        </p:grpSpPr>
        <p:sp>
          <p:nvSpPr>
            <p:cNvPr id="56335" name="Line 18"/>
            <p:cNvSpPr>
              <a:spLocks noChangeShapeType="1"/>
            </p:cNvSpPr>
            <p:nvPr/>
          </p:nvSpPr>
          <p:spPr bwMode="auto">
            <a:xfrm flipV="1">
              <a:off x="2880" y="3216"/>
              <a:ext cx="864" cy="240"/>
            </a:xfrm>
            <a:prstGeom prst="line">
              <a:avLst/>
            </a:prstGeom>
            <a:noFill/>
            <a:ln w="28575">
              <a:solidFill>
                <a:schemeClr val="hlink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graphicFrame>
          <p:nvGraphicFramePr>
            <p:cNvPr id="56336" name="Object 9"/>
            <p:cNvGraphicFramePr>
              <a:graphicFrameLocks noChangeAspect="1"/>
            </p:cNvGraphicFramePr>
            <p:nvPr/>
          </p:nvGraphicFramePr>
          <p:xfrm>
            <a:off x="3792" y="3120"/>
            <a:ext cx="356" cy="25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6429" name="Equation" r:id="rId20" imgW="304536" imgH="215713" progId="Equation.3">
                    <p:embed/>
                  </p:oleObj>
                </mc:Choice>
                <mc:Fallback>
                  <p:oleObj name="Equation" r:id="rId20" imgW="304536" imgH="215713" progId="Equation.3">
                    <p:embed/>
                    <p:pic>
                      <p:nvPicPr>
                        <p:cNvPr id="0" name="Object 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1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92" y="3120"/>
                          <a:ext cx="356" cy="25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244" name="Line 20"/>
          <p:cNvSpPr>
            <a:spLocks noChangeShapeType="1"/>
          </p:cNvSpPr>
          <p:nvPr/>
        </p:nvSpPr>
        <p:spPr bwMode="auto">
          <a:xfrm flipH="1">
            <a:off x="2743200" y="4937125"/>
            <a:ext cx="2895600" cy="228600"/>
          </a:xfrm>
          <a:prstGeom prst="line">
            <a:avLst/>
          </a:prstGeom>
          <a:noFill/>
          <a:ln w="28575">
            <a:solidFill>
              <a:schemeClr val="accent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graphicFrame>
        <p:nvGraphicFramePr>
          <p:cNvPr id="2056" name="Object 8"/>
          <p:cNvGraphicFramePr>
            <a:graphicFrameLocks noChangeAspect="1"/>
          </p:cNvGraphicFramePr>
          <p:nvPr/>
        </p:nvGraphicFramePr>
        <p:xfrm>
          <a:off x="6505575" y="3554413"/>
          <a:ext cx="2476500" cy="465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30" name="Equation" r:id="rId22" imgW="2692400" imgH="508000" progId="Equation.DSMT4">
                  <p:embed/>
                </p:oleObj>
              </mc:Choice>
              <mc:Fallback>
                <p:oleObj name="Equation" r:id="rId22" imgW="2692400" imgH="508000" progId="Equation.DSMT4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05575" y="3554413"/>
                        <a:ext cx="2476500" cy="465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34" name="Object 12"/>
          <p:cNvGraphicFramePr>
            <a:graphicFrameLocks noChangeAspect="1"/>
          </p:cNvGraphicFramePr>
          <p:nvPr/>
        </p:nvGraphicFramePr>
        <p:xfrm>
          <a:off x="3081338" y="1419225"/>
          <a:ext cx="257175" cy="3508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431" name="Equation" r:id="rId24" imgW="139639" imgH="190417" progId="Equation.3">
                  <p:embed/>
                </p:oleObj>
              </mc:Choice>
              <mc:Fallback>
                <p:oleObj name="Equation" r:id="rId24" imgW="139639" imgH="190417" progId="Equation.3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1338" y="1419225"/>
                        <a:ext cx="257175" cy="3508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082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082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082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082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Transformation Hierarchies</a:t>
            </a:r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143000"/>
            <a:ext cx="4629150" cy="5105400"/>
          </a:xfrm>
        </p:spPr>
        <p:txBody>
          <a:bodyPr/>
          <a:lstStyle/>
          <a:p>
            <a:endParaRPr lang="en-US" altLang="ko-KR" sz="2400" smtClean="0">
              <a:ea typeface="굴림" panose="020B0600000101010101" pitchFamily="50" charset="-127"/>
            </a:endParaRPr>
          </a:p>
          <a:p>
            <a:r>
              <a:rPr lang="en-US" altLang="ko-KR" sz="2400" smtClean="0">
                <a:ea typeface="굴림" panose="020B0600000101010101" pitchFamily="50" charset="-127"/>
              </a:rPr>
              <a:t>Many models are composed of independent moving parts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Each part defined in its own coordinate system</a:t>
            </a:r>
          </a:p>
          <a:p>
            <a:pPr lvl="1"/>
            <a:r>
              <a:rPr lang="en-US" altLang="ko-KR" sz="2000" smtClean="0">
                <a:ea typeface="굴림" panose="020B0600000101010101" pitchFamily="50" charset="-127"/>
              </a:rPr>
              <a:t>Compose transforms to position and orient the model parts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A simple “One-chain” example</a:t>
            </a:r>
          </a:p>
        </p:txBody>
      </p:sp>
      <p:pic>
        <p:nvPicPr>
          <p:cNvPr id="58372" name="Picture 4" descr="LuxoCoord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7488" y="1503363"/>
            <a:ext cx="2963862" cy="3155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8373" name="Picture 6" descr="Maya tutorial character setu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3825" y="4722813"/>
            <a:ext cx="2663825" cy="193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8374" name="Rectangle 5"/>
          <p:cNvSpPr>
            <a:spLocks noChangeArrowheads="1"/>
          </p:cNvSpPr>
          <p:nvPr/>
        </p:nvSpPr>
        <p:spPr bwMode="auto">
          <a:xfrm>
            <a:off x="5680075" y="6621463"/>
            <a:ext cx="1765300" cy="252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000">
                <a:latin typeface="Arial" panose="020B0604020202020204" pitchFamily="34" charset="0"/>
                <a:ea typeface="굴림" panose="020B0600000101010101" pitchFamily="50" charset="-127"/>
              </a:rPr>
              <a:t>http://www.imanishi.com</a:t>
            </a:r>
            <a:endParaRPr lang="ko-KR" altLang="en-US" sz="10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Code Example (Take One)</a:t>
            </a:r>
          </a:p>
        </p:txBody>
      </p:sp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58763" y="1477963"/>
            <a:ext cx="8778875" cy="3694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public void Draw() {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glClear(GL_COLOR_BUFFER_BIT | GL_DEPTH_BUFFER_BIT);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glLoadIdentity();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gluLookat(0, 0,-60,  0,0,0,   0,1,0); // world-to-camera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en-US" altLang="ko-KR" sz="1800">
              <a:solidFill>
                <a:srgbClr val="0033CC"/>
              </a:solidFill>
              <a:latin typeface="Tekton"/>
              <a:ea typeface="굴림" panose="020B0600000101010101" pitchFamily="50" charset="-127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glColor3d(0,0,1);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CC0000"/>
                </a:solidFill>
                <a:latin typeface="Tekton"/>
                <a:ea typeface="굴림" panose="020B0600000101010101" pitchFamily="50" charset="-127"/>
              </a:rPr>
              <a:t>	glRotated(-90, 1, 0, 0);         // base-to-world transform</a:t>
            </a:r>
            <a:endParaRPr lang="en-US" altLang="ko-KR" sz="1800">
              <a:solidFill>
                <a:srgbClr val="0033CC"/>
              </a:solidFill>
              <a:latin typeface="Tekton"/>
              <a:ea typeface="굴림" panose="020B0600000101010101" pitchFamily="50" charset="-127"/>
            </a:endParaRP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Draw(Lamp.BASE);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Draw(Lamp.BODY);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Draw(Lamp.NECK);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Draw(Lamp.HEAD);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glFlush();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}</a:t>
            </a:r>
          </a:p>
        </p:txBody>
      </p:sp>
      <p:pic>
        <p:nvPicPr>
          <p:cNvPr id="60420" name="Picture 4" descr="System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9375" y="3589338"/>
            <a:ext cx="2933700" cy="3165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466" name="Picture 2" descr="System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2163" y="4795838"/>
            <a:ext cx="1779587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24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Code Example (Take Two)</a:t>
            </a: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152400" y="1431925"/>
            <a:ext cx="869950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public void Draw() {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glClear(GL_COLOR_BUFFER_BIT | GL_DEPTH_BUFFER_BIT);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glLoadIdentity();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glTranslated(0.0, 0.0, -60.0);     // world-to-view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glColor3d(0,0,1);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</a:t>
            </a:r>
            <a:r>
              <a:rPr lang="en-US" altLang="ko-KR" sz="1800">
                <a:solidFill>
                  <a:srgbClr val="CC0000"/>
                </a:solidFill>
                <a:latin typeface="Tekton"/>
                <a:ea typeface="굴림" panose="020B0600000101010101" pitchFamily="50" charset="-127"/>
              </a:rPr>
              <a:t>glRotated(-90, 1, 0, 0);         	// base-to-world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Draw(Lamp.BASE);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</a:t>
            </a:r>
            <a:r>
              <a:rPr lang="en-US" altLang="ko-KR" sz="1800">
                <a:solidFill>
                  <a:srgbClr val="CC0000"/>
                </a:solidFill>
                <a:latin typeface="Tekton"/>
                <a:ea typeface="굴림" panose="020B0600000101010101" pitchFamily="50" charset="-127"/>
              </a:rPr>
              <a:t>glTranslated(0,0,2.5); 	     	// body-to-base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Draw(Lamp.BODY);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</a:t>
            </a:r>
            <a:r>
              <a:rPr lang="en-US" altLang="ko-KR" sz="1800">
                <a:solidFill>
                  <a:srgbClr val="CC0000"/>
                </a:solidFill>
                <a:latin typeface="Tekton"/>
                <a:ea typeface="굴림" panose="020B0600000101010101" pitchFamily="50" charset="-127"/>
              </a:rPr>
              <a:t>glTranslated(12,0,0); 		// neck-to-body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Draw(Lamp.NECK);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</a:t>
            </a:r>
            <a:r>
              <a:rPr lang="en-US" altLang="ko-KR" sz="1800">
                <a:solidFill>
                  <a:srgbClr val="CC0000"/>
                </a:solidFill>
                <a:latin typeface="Tekton"/>
                <a:ea typeface="굴림" panose="020B0600000101010101" pitchFamily="50" charset="-127"/>
              </a:rPr>
              <a:t>glTranslated(12,0,0);              	// head-to-neck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Draw(Lamp.HEAD);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glFlush();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}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Class Objectives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Read a mesh representation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Understand a selection method and a virtual-trackball interface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Understand the modeling hierarchy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Code Example (Take Three)</a:t>
            </a:r>
          </a:p>
        </p:txBody>
      </p:sp>
      <p:sp>
        <p:nvSpPr>
          <p:cNvPr id="64515" name="Text Box 3"/>
          <p:cNvSpPr txBox="1">
            <a:spLocks noChangeArrowheads="1"/>
          </p:cNvSpPr>
          <p:nvPr/>
        </p:nvSpPr>
        <p:spPr bwMode="auto">
          <a:xfrm>
            <a:off x="-184150" y="1431925"/>
            <a:ext cx="8915400" cy="507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public void Draw() {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glClear(GL_COLOR_BUFFER_BIT | GL_DEPTH_BUFFER_BIT);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glLoadIdentity();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glTranslated(0.0, </a:t>
            </a:r>
            <a:r>
              <a:rPr lang="en-US" altLang="ko-KR" sz="1800">
                <a:solidFill>
                  <a:srgbClr val="CC0000"/>
                </a:solidFill>
                <a:latin typeface="Tekton"/>
                <a:ea typeface="굴림" panose="020B0600000101010101" pitchFamily="50" charset="-127"/>
              </a:rPr>
              <a:t>-12.0</a:t>
            </a: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, -60.0);   // world-to-view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glColor3d(0,0,1);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glRotated(-90, 1, 0, 0);           	// base-to-world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Draw(Lamp.BASE);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glTranslated(0,0,2.5);         	// body-to-base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</a:t>
            </a:r>
            <a:r>
              <a:rPr lang="en-US" altLang="ko-KR" sz="1800">
                <a:solidFill>
                  <a:srgbClr val="CC0000"/>
                </a:solidFill>
                <a:latin typeface="Tekton"/>
                <a:ea typeface="굴림" panose="020B0600000101010101" pitchFamily="50" charset="-127"/>
              </a:rPr>
              <a:t>glRotated(-30, 0, 1, 0);        	// rotate body at base pivot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Draw(Lamp.BODY);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glTranslated(12,0,0);  // neck-to-body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</a:t>
            </a:r>
            <a:r>
              <a:rPr lang="en-US" altLang="ko-KR" sz="1800">
                <a:solidFill>
                  <a:srgbClr val="CC0000"/>
                </a:solidFill>
                <a:latin typeface="Tekton"/>
                <a:ea typeface="굴림" panose="020B0600000101010101" pitchFamily="50" charset="-127"/>
              </a:rPr>
              <a:t>glRotated(-115, 0, 1, 0); 	// rotate neck at body pivot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Draw(Lamp.NECK);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glTranslated(12,0,0);  // head-to-neck transform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</a:t>
            </a:r>
            <a:r>
              <a:rPr lang="en-US" altLang="ko-KR" sz="1800">
                <a:solidFill>
                  <a:srgbClr val="CC0000"/>
                </a:solidFill>
                <a:latin typeface="Tekton"/>
                <a:ea typeface="굴림" panose="020B0600000101010101" pitchFamily="50" charset="-127"/>
              </a:rPr>
              <a:t>glRotated(180, 1, 0, 0);// rotate head at neck pivot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	Draw(Lamp.HEAD);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    glFlush();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1800">
                <a:solidFill>
                  <a:srgbClr val="0033CC"/>
                </a:solidFill>
                <a:latin typeface="Tekton"/>
                <a:ea typeface="굴림" panose="020B0600000101010101" pitchFamily="50" charset="-127"/>
              </a:rPr>
              <a:t>        }</a:t>
            </a:r>
          </a:p>
        </p:txBody>
      </p:sp>
      <p:pic>
        <p:nvPicPr>
          <p:cNvPr id="64516" name="Picture 4" descr="System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7413" y="4800600"/>
            <a:ext cx="1906587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Class Objectives were: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6656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Read a mesh representation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Understand a selection method and a virtual-trackball interface</a:t>
            </a:r>
          </a:p>
          <a:p>
            <a:r>
              <a:rPr lang="en-US" altLang="ko-KR" smtClean="0">
                <a:ea typeface="굴림" panose="020B0600000101010101" pitchFamily="50" charset="-127"/>
              </a:rPr>
              <a:t>Understand the modeling hierarchy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Program Assignment 4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Use the previous skeleton codes</a:t>
            </a:r>
          </a:p>
        </p:txBody>
      </p:sp>
      <p:pic>
        <p:nvPicPr>
          <p:cNvPr id="68612" name="Picture 4">
            <a:hlinkClick r:id="rId3" action="ppaction://program"/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1997075"/>
            <a:ext cx="5846763" cy="4586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Reading Assignment</a:t>
            </a:r>
            <a:endParaRPr lang="ko-KR" altLang="en-US" smtClean="0">
              <a:ea typeface="굴림" panose="020B0600000101010101" pitchFamily="50" charset="-127"/>
            </a:endParaRPr>
          </a:p>
        </p:txBody>
      </p:sp>
      <p:sp>
        <p:nvSpPr>
          <p:cNvPr id="7065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Read Chapter “A Full Graphics Pipeline”</a:t>
            </a:r>
            <a:endParaRPr lang="ko-KR" altLang="en-US" smtClean="0">
              <a:ea typeface="굴림" panose="020B0600000101010101" pitchFamily="50" charset="-127"/>
            </a:endParaRPr>
          </a:p>
          <a:p>
            <a:endParaRPr lang="ko-KR" altLang="en-US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Figs</a:t>
            </a:r>
            <a:endParaRPr lang="ko-KR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46370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Rectangle 3"/>
          <p:cNvSpPr/>
          <p:nvPr/>
        </p:nvSpPr>
        <p:spPr bwMode="auto">
          <a:xfrm>
            <a:off x="1283677" y="4097215"/>
            <a:ext cx="2831123" cy="527539"/>
          </a:xfrm>
          <a:prstGeom prst="rect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5" name="Rectangle 4"/>
          <p:cNvSpPr/>
          <p:nvPr/>
        </p:nvSpPr>
        <p:spPr bwMode="auto">
          <a:xfrm rot="1812687">
            <a:off x="4026873" y="2379787"/>
            <a:ext cx="580293" cy="2420816"/>
          </a:xfrm>
          <a:prstGeom prst="rect">
            <a:avLst/>
          </a:prstGeom>
          <a:noFill/>
          <a:ln w="381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o-KR" altLang="en-US" sz="24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283677" y="3590195"/>
                <a:ext cx="68711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3200" b="1" i="1" smtClean="0"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en-US" altLang="ko-KR" sz="32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ko-KR" altLang="en-US" sz="32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677" y="3590195"/>
                <a:ext cx="687111" cy="49244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675185" y="2509039"/>
                <a:ext cx="691921" cy="5364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en-US" altLang="ko-K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</m:oMath>
                  </m:oMathPara>
                </a14:m>
                <a:endParaRPr lang="ko-KR" altLang="en-US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75185" y="2509039"/>
                <a:ext cx="691921" cy="53649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1283677" y="4940853"/>
                <a:ext cx="687111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3200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3200" b="1" i="1" smtClean="0"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en-US" altLang="ko-KR" sz="32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sub>
                      </m:sSub>
                    </m:oMath>
                  </m:oMathPara>
                </a14:m>
                <a:endParaRPr lang="ko-KR" altLang="en-US" sz="3200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83677" y="4940853"/>
                <a:ext cx="687111" cy="49244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/>
          <p:cNvSpPr txBox="1"/>
          <p:nvPr/>
        </p:nvSpPr>
        <p:spPr>
          <a:xfrm>
            <a:off x="1963076" y="4971631"/>
            <a:ext cx="57390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/>
              <a:t>: transform from the base to the world</a:t>
            </a:r>
            <a:endParaRPr lang="ko-KR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274881" y="5518562"/>
                <a:ext cx="691921" cy="5364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𝑴</m:t>
                          </m:r>
                        </m:e>
                        <m:sub>
                          <m:r>
                            <a:rPr lang="en-US" altLang="ko-KR" sz="3200" b="1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𝒑</m:t>
                          </m:r>
                        </m:sub>
                      </m:sSub>
                    </m:oMath>
                  </m:oMathPara>
                </a14:m>
                <a:endParaRPr lang="ko-KR" altLang="en-US" sz="32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74881" y="5518562"/>
                <a:ext cx="691921" cy="536494"/>
              </a:xfrm>
              <a:prstGeom prst="rect">
                <a:avLst/>
              </a:prstGeom>
              <a:blipFill>
                <a:blip r:embed="rId5"/>
                <a:stretch>
                  <a:fillRect b="-1136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954280" y="5549340"/>
            <a:ext cx="550182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dirty="0" smtClean="0">
                <a:solidFill>
                  <a:srgbClr val="0000FF"/>
                </a:solidFill>
              </a:rPr>
              <a:t>: transform from the part to the base</a:t>
            </a:r>
            <a:endParaRPr lang="ko-KR" altLang="en-US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76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-42863" y="1587500"/>
            <a:ext cx="8318501" cy="5067300"/>
          </a:xfrm>
        </p:spPr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How do we specify 3D objects?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Simple mathematical functions, z = f(x,y)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Parametric functions, (x(u,v), y(u,v), z(u,v))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Implicit functions, f(x,y,z) = 0</a:t>
            </a:r>
          </a:p>
          <a:p>
            <a:pPr lvl="1">
              <a:buFont typeface="Arial" panose="020B0604020202020204" pitchFamily="34" charset="0"/>
              <a:buNone/>
            </a:pPr>
            <a:endParaRPr lang="en-US" altLang="ko-KR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Build up from simple primitives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Point – nothing really to see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Lines – nearly see through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Planes – a surface</a:t>
            </a:r>
          </a:p>
          <a:p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Primitive 3D</a:t>
            </a:r>
          </a:p>
        </p:txBody>
      </p:sp>
      <p:pic>
        <p:nvPicPr>
          <p:cNvPr id="11268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5087938"/>
            <a:ext cx="1408113" cy="1581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69" name="Picture 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3240088"/>
            <a:ext cx="1349375" cy="156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270" name="Picture 1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70775" y="1487488"/>
            <a:ext cx="1347788" cy="1571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Simple Planes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Surfaces modeled as connected planar facets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N (&gt;3) vertices, each with 3 coordinates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Minimally a triangle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</p:txBody>
      </p:sp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3268663"/>
            <a:ext cx="3105150" cy="348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Specifying a Face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Face or facet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mtClean="0">
                <a:ea typeface="굴림" panose="020B0600000101010101" pitchFamily="50" charset="-127"/>
              </a:rPr>
              <a:t>	</a:t>
            </a:r>
            <a:r>
              <a:rPr lang="en-US" altLang="ko-KR" sz="1800" smtClean="0">
                <a:ea typeface="굴림" panose="020B0600000101010101" pitchFamily="50" charset="-127"/>
              </a:rPr>
              <a:t>Face [v0.x, v0.y, v0.z] [v1.x, v1.y, v1.z] … [vN.x, vN.y, vN.z]</a:t>
            </a:r>
          </a:p>
          <a:p>
            <a:pPr>
              <a:buFont typeface="Arial" panose="020B0604020202020204" pitchFamily="34" charset="0"/>
              <a:buNone/>
            </a:pPr>
            <a:endParaRPr lang="en-US" altLang="ko-KR" sz="1800" smtClean="0">
              <a:ea typeface="굴림" panose="020B0600000101010101" pitchFamily="50" charset="-127"/>
            </a:endParaRPr>
          </a:p>
          <a:p>
            <a:r>
              <a:rPr lang="en-US" altLang="ko-KR" smtClean="0">
                <a:ea typeface="굴림" panose="020B0600000101010101" pitchFamily="50" charset="-127"/>
              </a:rPr>
              <a:t>Sharing vertices via indirection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		Vertex[0] = [v0.x, v0.y, v0.z]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		Vertex[1] = [v1.x, v1.y, v1.z]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		Vertex[2] = [v2.x, v2.y, v2.z]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			: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		Vertex[N] = [vN.x, vN.y, vN.z]</a:t>
            </a:r>
          </a:p>
          <a:p>
            <a:pPr>
              <a:buFont typeface="Arial" panose="020B0604020202020204" pitchFamily="34" charset="0"/>
              <a:buNone/>
            </a:pPr>
            <a:r>
              <a:rPr lang="en-US" altLang="ko-KR" sz="1800" smtClean="0">
                <a:ea typeface="굴림" panose="020B0600000101010101" pitchFamily="50" charset="-127"/>
              </a:rPr>
              <a:t>		Face v0, v1, v2, … vN</a:t>
            </a:r>
          </a:p>
          <a:p>
            <a:pPr>
              <a:buFont typeface="Arial" panose="020B0604020202020204" pitchFamily="34" charset="0"/>
              <a:buNone/>
            </a:pPr>
            <a:endParaRPr lang="en-US" altLang="ko-KR" sz="1800" smtClean="0">
              <a:ea typeface="굴림" panose="020B0600000101010101" pitchFamily="50" charset="-127"/>
            </a:endParaRP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5262563" y="3829050"/>
            <a:ext cx="2286000" cy="2057400"/>
            <a:chOff x="3792" y="1104"/>
            <a:chExt cx="1440" cy="1296"/>
          </a:xfrm>
        </p:grpSpPr>
        <p:sp>
          <p:nvSpPr>
            <p:cNvPr id="15373" name="Line 5"/>
            <p:cNvSpPr>
              <a:spLocks noChangeShapeType="1"/>
            </p:cNvSpPr>
            <p:nvPr/>
          </p:nvSpPr>
          <p:spPr bwMode="auto">
            <a:xfrm flipH="1">
              <a:off x="3888" y="1488"/>
              <a:ext cx="384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74" name="Line 6"/>
            <p:cNvSpPr>
              <a:spLocks noChangeShapeType="1"/>
            </p:cNvSpPr>
            <p:nvPr/>
          </p:nvSpPr>
          <p:spPr bwMode="auto">
            <a:xfrm>
              <a:off x="4272" y="1488"/>
              <a:ext cx="336" cy="38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75" name="Line 7"/>
            <p:cNvSpPr>
              <a:spLocks noChangeShapeType="1"/>
            </p:cNvSpPr>
            <p:nvPr/>
          </p:nvSpPr>
          <p:spPr bwMode="auto">
            <a:xfrm>
              <a:off x="3888" y="1776"/>
              <a:ext cx="72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76" name="Line 8"/>
            <p:cNvSpPr>
              <a:spLocks noChangeShapeType="1"/>
            </p:cNvSpPr>
            <p:nvPr/>
          </p:nvSpPr>
          <p:spPr bwMode="auto">
            <a:xfrm flipV="1">
              <a:off x="4272" y="1200"/>
              <a:ext cx="432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77" name="Line 9"/>
            <p:cNvSpPr>
              <a:spLocks noChangeShapeType="1"/>
            </p:cNvSpPr>
            <p:nvPr/>
          </p:nvSpPr>
          <p:spPr bwMode="auto">
            <a:xfrm>
              <a:off x="4704" y="1200"/>
              <a:ext cx="192" cy="4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78" name="Line 10"/>
            <p:cNvSpPr>
              <a:spLocks noChangeShapeType="1"/>
            </p:cNvSpPr>
            <p:nvPr/>
          </p:nvSpPr>
          <p:spPr bwMode="auto">
            <a:xfrm flipV="1">
              <a:off x="4608" y="1680"/>
              <a:ext cx="28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79" name="Line 11"/>
            <p:cNvSpPr>
              <a:spLocks noChangeShapeType="1"/>
            </p:cNvSpPr>
            <p:nvPr/>
          </p:nvSpPr>
          <p:spPr bwMode="auto">
            <a:xfrm flipH="1">
              <a:off x="4560" y="1872"/>
              <a:ext cx="48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0" name="Line 12"/>
            <p:cNvSpPr>
              <a:spLocks noChangeShapeType="1"/>
            </p:cNvSpPr>
            <p:nvPr/>
          </p:nvSpPr>
          <p:spPr bwMode="auto">
            <a:xfrm>
              <a:off x="4608" y="1872"/>
              <a:ext cx="336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1" name="Line 13"/>
            <p:cNvSpPr>
              <a:spLocks noChangeShapeType="1"/>
            </p:cNvSpPr>
            <p:nvPr/>
          </p:nvSpPr>
          <p:spPr bwMode="auto">
            <a:xfrm>
              <a:off x="3888" y="1776"/>
              <a:ext cx="672" cy="52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2" name="Line 14"/>
            <p:cNvSpPr>
              <a:spLocks noChangeShapeType="1"/>
            </p:cNvSpPr>
            <p:nvPr/>
          </p:nvSpPr>
          <p:spPr bwMode="auto">
            <a:xfrm>
              <a:off x="4896" y="1680"/>
              <a:ext cx="192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3" name="Line 15"/>
            <p:cNvSpPr>
              <a:spLocks noChangeShapeType="1"/>
            </p:cNvSpPr>
            <p:nvPr/>
          </p:nvSpPr>
          <p:spPr bwMode="auto">
            <a:xfrm flipH="1">
              <a:off x="4944" y="2016"/>
              <a:ext cx="14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4" name="Line 16"/>
            <p:cNvSpPr>
              <a:spLocks noChangeShapeType="1"/>
            </p:cNvSpPr>
            <p:nvPr/>
          </p:nvSpPr>
          <p:spPr bwMode="auto">
            <a:xfrm flipH="1">
              <a:off x="4560" y="2160"/>
              <a:ext cx="384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5" name="Line 17"/>
            <p:cNvSpPr>
              <a:spLocks noChangeShapeType="1"/>
            </p:cNvSpPr>
            <p:nvPr/>
          </p:nvSpPr>
          <p:spPr bwMode="auto">
            <a:xfrm flipV="1">
              <a:off x="4896" y="1248"/>
              <a:ext cx="144" cy="4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6" name="Line 18"/>
            <p:cNvSpPr>
              <a:spLocks noChangeShapeType="1"/>
            </p:cNvSpPr>
            <p:nvPr/>
          </p:nvSpPr>
          <p:spPr bwMode="auto">
            <a:xfrm>
              <a:off x="4896" y="1680"/>
              <a:ext cx="336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7" name="Line 19"/>
            <p:cNvSpPr>
              <a:spLocks noChangeShapeType="1"/>
            </p:cNvSpPr>
            <p:nvPr/>
          </p:nvSpPr>
          <p:spPr bwMode="auto">
            <a:xfrm>
              <a:off x="5088" y="2016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8" name="Line 20"/>
            <p:cNvSpPr>
              <a:spLocks noChangeShapeType="1"/>
            </p:cNvSpPr>
            <p:nvPr/>
          </p:nvSpPr>
          <p:spPr bwMode="auto">
            <a:xfrm>
              <a:off x="5088" y="2016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89" name="Line 21"/>
            <p:cNvSpPr>
              <a:spLocks noChangeShapeType="1"/>
            </p:cNvSpPr>
            <p:nvPr/>
          </p:nvSpPr>
          <p:spPr bwMode="auto">
            <a:xfrm>
              <a:off x="4944" y="2160"/>
              <a:ext cx="96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0" name="Line 22"/>
            <p:cNvSpPr>
              <a:spLocks noChangeShapeType="1"/>
            </p:cNvSpPr>
            <p:nvPr/>
          </p:nvSpPr>
          <p:spPr bwMode="auto">
            <a:xfrm>
              <a:off x="4944" y="216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1" name="Line 23"/>
            <p:cNvSpPr>
              <a:spLocks noChangeShapeType="1"/>
            </p:cNvSpPr>
            <p:nvPr/>
          </p:nvSpPr>
          <p:spPr bwMode="auto">
            <a:xfrm>
              <a:off x="4560" y="2304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2" name="Line 24"/>
            <p:cNvSpPr>
              <a:spLocks noChangeShapeType="1"/>
            </p:cNvSpPr>
            <p:nvPr/>
          </p:nvSpPr>
          <p:spPr bwMode="auto">
            <a:xfrm flipH="1">
              <a:off x="4512" y="2304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3" name="Line 25"/>
            <p:cNvSpPr>
              <a:spLocks noChangeShapeType="1"/>
            </p:cNvSpPr>
            <p:nvPr/>
          </p:nvSpPr>
          <p:spPr bwMode="auto">
            <a:xfrm>
              <a:off x="3888" y="17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4" name="Line 26"/>
            <p:cNvSpPr>
              <a:spLocks noChangeShapeType="1"/>
            </p:cNvSpPr>
            <p:nvPr/>
          </p:nvSpPr>
          <p:spPr bwMode="auto">
            <a:xfrm flipH="1">
              <a:off x="3792" y="1776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5" name="Line 27"/>
            <p:cNvSpPr>
              <a:spLocks noChangeShapeType="1"/>
            </p:cNvSpPr>
            <p:nvPr/>
          </p:nvSpPr>
          <p:spPr bwMode="auto">
            <a:xfrm flipH="1" flipV="1">
              <a:off x="3840" y="1632"/>
              <a:ext cx="48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6" name="Line 28"/>
            <p:cNvSpPr>
              <a:spLocks noChangeShapeType="1"/>
            </p:cNvSpPr>
            <p:nvPr/>
          </p:nvSpPr>
          <p:spPr bwMode="auto">
            <a:xfrm flipV="1">
              <a:off x="4272" y="1296"/>
              <a:ext cx="48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7" name="Line 29"/>
            <p:cNvSpPr>
              <a:spLocks noChangeShapeType="1"/>
            </p:cNvSpPr>
            <p:nvPr/>
          </p:nvSpPr>
          <p:spPr bwMode="auto">
            <a:xfrm flipH="1" flipV="1">
              <a:off x="4128" y="1392"/>
              <a:ext cx="144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8" name="Line 30"/>
            <p:cNvSpPr>
              <a:spLocks noChangeShapeType="1"/>
            </p:cNvSpPr>
            <p:nvPr/>
          </p:nvSpPr>
          <p:spPr bwMode="auto">
            <a:xfrm>
              <a:off x="4704" y="1200"/>
              <a:ext cx="14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399" name="Line 31"/>
            <p:cNvSpPr>
              <a:spLocks noChangeShapeType="1"/>
            </p:cNvSpPr>
            <p:nvPr/>
          </p:nvSpPr>
          <p:spPr bwMode="auto">
            <a:xfrm flipH="1">
              <a:off x="4608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5400" name="Line 32"/>
            <p:cNvSpPr>
              <a:spLocks noChangeShapeType="1"/>
            </p:cNvSpPr>
            <p:nvPr/>
          </p:nvSpPr>
          <p:spPr bwMode="auto">
            <a:xfrm flipV="1">
              <a:off x="4704" y="1104"/>
              <a:ext cx="48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  <p:sp>
        <p:nvSpPr>
          <p:cNvPr id="15365" name="Oval 33"/>
          <p:cNvSpPr>
            <a:spLocks noChangeArrowheads="1"/>
          </p:cNvSpPr>
          <p:nvPr/>
        </p:nvSpPr>
        <p:spPr bwMode="auto">
          <a:xfrm>
            <a:off x="6513513" y="5003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5366" name="Oval 34"/>
          <p:cNvSpPr>
            <a:spLocks noChangeArrowheads="1"/>
          </p:cNvSpPr>
          <p:nvPr/>
        </p:nvSpPr>
        <p:spPr bwMode="auto">
          <a:xfrm>
            <a:off x="6970713" y="46926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5367" name="Oval 35"/>
          <p:cNvSpPr>
            <a:spLocks noChangeArrowheads="1"/>
          </p:cNvSpPr>
          <p:nvPr/>
        </p:nvSpPr>
        <p:spPr bwMode="auto">
          <a:xfrm>
            <a:off x="7275513" y="52324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5368" name="Oval 36"/>
          <p:cNvSpPr>
            <a:spLocks noChangeArrowheads="1"/>
          </p:cNvSpPr>
          <p:nvPr/>
        </p:nvSpPr>
        <p:spPr bwMode="auto">
          <a:xfrm>
            <a:off x="7053263" y="5441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5369" name="Text Box 37"/>
          <p:cNvSpPr txBox="1">
            <a:spLocks noChangeArrowheads="1"/>
          </p:cNvSpPr>
          <p:nvPr/>
        </p:nvSpPr>
        <p:spPr bwMode="auto">
          <a:xfrm>
            <a:off x="6329363" y="4591050"/>
            <a:ext cx="388937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Tekton"/>
                <a:ea typeface="굴림" panose="020B0600000101010101" pitchFamily="50" charset="-127"/>
              </a:rPr>
              <a:t>v</a:t>
            </a:r>
            <a:r>
              <a:rPr lang="en-US" altLang="ko-KR" sz="2000" baseline="-25000">
                <a:latin typeface="Tekton"/>
                <a:ea typeface="굴림" panose="020B0600000101010101" pitchFamily="50" charset="-127"/>
              </a:rPr>
              <a:t>0</a:t>
            </a:r>
          </a:p>
        </p:txBody>
      </p:sp>
      <p:sp>
        <p:nvSpPr>
          <p:cNvPr id="15370" name="Text Box 38"/>
          <p:cNvSpPr txBox="1">
            <a:spLocks noChangeArrowheads="1"/>
          </p:cNvSpPr>
          <p:nvPr/>
        </p:nvSpPr>
        <p:spPr bwMode="auto">
          <a:xfrm>
            <a:off x="6862763" y="5048250"/>
            <a:ext cx="33337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Tekton"/>
                <a:ea typeface="굴림" panose="020B0600000101010101" pitchFamily="50" charset="-127"/>
              </a:rPr>
              <a:t>v</a:t>
            </a:r>
            <a:r>
              <a:rPr lang="en-US" altLang="ko-KR" sz="2000" baseline="-25000">
                <a:latin typeface="Tekton"/>
                <a:ea typeface="굴림" panose="020B0600000101010101" pitchFamily="50" charset="-127"/>
              </a:rPr>
              <a:t>1</a:t>
            </a:r>
          </a:p>
        </p:txBody>
      </p:sp>
      <p:sp>
        <p:nvSpPr>
          <p:cNvPr id="15371" name="Text Box 39"/>
          <p:cNvSpPr txBox="1">
            <a:spLocks noChangeArrowheads="1"/>
          </p:cNvSpPr>
          <p:nvPr/>
        </p:nvSpPr>
        <p:spPr bwMode="auto">
          <a:xfrm>
            <a:off x="7167563" y="4895850"/>
            <a:ext cx="37306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Tekton"/>
                <a:ea typeface="굴림" panose="020B0600000101010101" pitchFamily="50" charset="-127"/>
              </a:rPr>
              <a:t>v</a:t>
            </a:r>
            <a:r>
              <a:rPr lang="en-US" altLang="ko-KR" sz="2000" baseline="-25000">
                <a:latin typeface="Tekton"/>
                <a:ea typeface="굴림" panose="020B0600000101010101" pitchFamily="50" charset="-127"/>
              </a:rPr>
              <a:t>2</a:t>
            </a:r>
          </a:p>
        </p:txBody>
      </p:sp>
      <p:sp>
        <p:nvSpPr>
          <p:cNvPr id="15372" name="Text Box 40"/>
          <p:cNvSpPr txBox="1">
            <a:spLocks noChangeArrowheads="1"/>
          </p:cNvSpPr>
          <p:nvPr/>
        </p:nvSpPr>
        <p:spPr bwMode="auto">
          <a:xfrm>
            <a:off x="6634163" y="4438650"/>
            <a:ext cx="3810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latin typeface="Tekton"/>
                <a:ea typeface="굴림" panose="020B0600000101010101" pitchFamily="50" charset="-127"/>
              </a:rPr>
              <a:t>v</a:t>
            </a:r>
            <a:r>
              <a:rPr lang="en-US" altLang="ko-KR" sz="2000" baseline="-25000">
                <a:latin typeface="Tekton"/>
                <a:ea typeface="굴림" panose="020B0600000101010101" pitchFamily="50" charset="-127"/>
              </a:rPr>
              <a:t>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Freeform 2"/>
          <p:cNvSpPr>
            <a:spLocks/>
          </p:cNvSpPr>
          <p:nvPr/>
        </p:nvSpPr>
        <p:spPr bwMode="auto">
          <a:xfrm>
            <a:off x="7112000" y="2247900"/>
            <a:ext cx="508000" cy="520700"/>
          </a:xfrm>
          <a:custGeom>
            <a:avLst/>
            <a:gdLst>
              <a:gd name="T0" fmla="*/ 2147483646 w 320"/>
              <a:gd name="T1" fmla="*/ 2147483646 h 328"/>
              <a:gd name="T2" fmla="*/ 2147483646 w 320"/>
              <a:gd name="T3" fmla="*/ 2147483646 h 328"/>
              <a:gd name="T4" fmla="*/ 2147483646 w 320"/>
              <a:gd name="T5" fmla="*/ 2147483646 h 328"/>
              <a:gd name="T6" fmla="*/ 2147483646 w 320"/>
              <a:gd name="T7" fmla="*/ 2147483646 h 328"/>
              <a:gd name="T8" fmla="*/ 2147483646 w 320"/>
              <a:gd name="T9" fmla="*/ 2147483646 h 328"/>
              <a:gd name="T10" fmla="*/ 2147483646 w 320"/>
              <a:gd name="T11" fmla="*/ 2147483646 h 32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320"/>
              <a:gd name="T19" fmla="*/ 0 h 328"/>
              <a:gd name="T20" fmla="*/ 320 w 320"/>
              <a:gd name="T21" fmla="*/ 328 h 328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320" h="328">
                <a:moveTo>
                  <a:pt x="32" y="120"/>
                </a:moveTo>
                <a:cubicBezTo>
                  <a:pt x="32" y="144"/>
                  <a:pt x="0" y="232"/>
                  <a:pt x="32" y="264"/>
                </a:cubicBezTo>
                <a:cubicBezTo>
                  <a:pt x="64" y="296"/>
                  <a:pt x="176" y="328"/>
                  <a:pt x="224" y="312"/>
                </a:cubicBezTo>
                <a:cubicBezTo>
                  <a:pt x="272" y="296"/>
                  <a:pt x="320" y="216"/>
                  <a:pt x="320" y="168"/>
                </a:cubicBezTo>
                <a:cubicBezTo>
                  <a:pt x="320" y="120"/>
                  <a:pt x="272" y="48"/>
                  <a:pt x="224" y="24"/>
                </a:cubicBezTo>
                <a:cubicBezTo>
                  <a:pt x="176" y="0"/>
                  <a:pt x="72" y="24"/>
                  <a:pt x="32" y="24"/>
                </a:cubicBezTo>
              </a:path>
            </a:pathLst>
          </a:custGeom>
          <a:noFill/>
          <a:ln w="12700">
            <a:solidFill>
              <a:schemeClr val="tx2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Vertex Specification</a:t>
            </a:r>
          </a:p>
        </p:txBody>
      </p:sp>
      <p:sp>
        <p:nvSpPr>
          <p:cNvPr id="17412" name="Rectangle 4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Where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50" charset="-127"/>
              </a:rPr>
              <a:t>Geometric coordinates [x, y, z]</a:t>
            </a: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Attributes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50" charset="-127"/>
              </a:rPr>
              <a:t>Color values [r, g, b]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50" charset="-127"/>
              </a:rPr>
              <a:t>Texture Coordinates [u, v]</a:t>
            </a: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Orientation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50" charset="-127"/>
              </a:rPr>
              <a:t>Inside vs. Outside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50" charset="-127"/>
              </a:rPr>
              <a:t>Encoded implicitly in ordering</a:t>
            </a:r>
          </a:p>
          <a:p>
            <a:pPr>
              <a:lnSpc>
                <a:spcPct val="90000"/>
              </a:lnSpc>
            </a:pPr>
            <a:r>
              <a:rPr lang="en-US" altLang="ko-KR" sz="2400" smtClean="0">
                <a:ea typeface="굴림" panose="020B0600000101010101" pitchFamily="50" charset="-127"/>
              </a:rPr>
              <a:t>Geometry nearby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50" charset="-127"/>
              </a:rPr>
              <a:t>Often we’d like to “fake” a more complex shape than our true faceted (piecewise-planar) model</a:t>
            </a:r>
          </a:p>
          <a:p>
            <a:pPr lvl="1">
              <a:lnSpc>
                <a:spcPct val="90000"/>
              </a:lnSpc>
            </a:pPr>
            <a:r>
              <a:rPr lang="en-US" altLang="ko-KR" sz="1800" smtClean="0">
                <a:ea typeface="굴림" panose="020B0600000101010101" pitchFamily="50" charset="-127"/>
              </a:rPr>
              <a:t>Required for lighting and shading in OpenGL</a:t>
            </a:r>
          </a:p>
          <a:p>
            <a:pPr lvl="1">
              <a:lnSpc>
                <a:spcPct val="90000"/>
              </a:lnSpc>
            </a:pPr>
            <a:endParaRPr lang="en-US" altLang="ko-KR" sz="1800" smtClean="0">
              <a:ea typeface="굴림" panose="020B0600000101010101" pitchFamily="50" charset="-127"/>
            </a:endParaRPr>
          </a:p>
        </p:txBody>
      </p:sp>
      <p:sp>
        <p:nvSpPr>
          <p:cNvPr id="17413" name="Line 6"/>
          <p:cNvSpPr>
            <a:spLocks noChangeShapeType="1"/>
          </p:cNvSpPr>
          <p:nvPr/>
        </p:nvSpPr>
        <p:spPr bwMode="auto">
          <a:xfrm flipH="1">
            <a:off x="6172200" y="2362200"/>
            <a:ext cx="609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14" name="Line 7"/>
          <p:cNvSpPr>
            <a:spLocks noChangeShapeType="1"/>
          </p:cNvSpPr>
          <p:nvPr/>
        </p:nvSpPr>
        <p:spPr bwMode="auto">
          <a:xfrm>
            <a:off x="6781800" y="2362200"/>
            <a:ext cx="533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15" name="Line 8"/>
          <p:cNvSpPr>
            <a:spLocks noChangeShapeType="1"/>
          </p:cNvSpPr>
          <p:nvPr/>
        </p:nvSpPr>
        <p:spPr bwMode="auto">
          <a:xfrm>
            <a:off x="6172200" y="2819400"/>
            <a:ext cx="11430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16" name="Line 9"/>
          <p:cNvSpPr>
            <a:spLocks noChangeShapeType="1"/>
          </p:cNvSpPr>
          <p:nvPr/>
        </p:nvSpPr>
        <p:spPr bwMode="auto">
          <a:xfrm flipV="1">
            <a:off x="6781800" y="1905000"/>
            <a:ext cx="6858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17" name="Line 10"/>
          <p:cNvSpPr>
            <a:spLocks noChangeShapeType="1"/>
          </p:cNvSpPr>
          <p:nvPr/>
        </p:nvSpPr>
        <p:spPr bwMode="auto">
          <a:xfrm>
            <a:off x="7467600" y="1905000"/>
            <a:ext cx="3048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18" name="Line 11"/>
          <p:cNvSpPr>
            <a:spLocks noChangeShapeType="1"/>
          </p:cNvSpPr>
          <p:nvPr/>
        </p:nvSpPr>
        <p:spPr bwMode="auto">
          <a:xfrm flipV="1">
            <a:off x="7315200" y="2667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19" name="Line 12"/>
          <p:cNvSpPr>
            <a:spLocks noChangeShapeType="1"/>
          </p:cNvSpPr>
          <p:nvPr/>
        </p:nvSpPr>
        <p:spPr bwMode="auto">
          <a:xfrm flipH="1">
            <a:off x="7239000" y="2971800"/>
            <a:ext cx="762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0" name="Line 13"/>
          <p:cNvSpPr>
            <a:spLocks noChangeShapeType="1"/>
          </p:cNvSpPr>
          <p:nvPr/>
        </p:nvSpPr>
        <p:spPr bwMode="auto">
          <a:xfrm>
            <a:off x="7315200" y="2971800"/>
            <a:ext cx="5334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1" name="Line 14"/>
          <p:cNvSpPr>
            <a:spLocks noChangeShapeType="1"/>
          </p:cNvSpPr>
          <p:nvPr/>
        </p:nvSpPr>
        <p:spPr bwMode="auto">
          <a:xfrm>
            <a:off x="6172200" y="2819400"/>
            <a:ext cx="106680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2" name="Line 15"/>
          <p:cNvSpPr>
            <a:spLocks noChangeShapeType="1"/>
          </p:cNvSpPr>
          <p:nvPr/>
        </p:nvSpPr>
        <p:spPr bwMode="auto">
          <a:xfrm>
            <a:off x="7772400" y="2667000"/>
            <a:ext cx="304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3" name="Line 16"/>
          <p:cNvSpPr>
            <a:spLocks noChangeShapeType="1"/>
          </p:cNvSpPr>
          <p:nvPr/>
        </p:nvSpPr>
        <p:spPr bwMode="auto">
          <a:xfrm flipH="1">
            <a:off x="7848600" y="3200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4" name="Line 17"/>
          <p:cNvSpPr>
            <a:spLocks noChangeShapeType="1"/>
          </p:cNvSpPr>
          <p:nvPr/>
        </p:nvSpPr>
        <p:spPr bwMode="auto">
          <a:xfrm flipH="1">
            <a:off x="7239000" y="3429000"/>
            <a:ext cx="609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5" name="Line 18"/>
          <p:cNvSpPr>
            <a:spLocks noChangeShapeType="1"/>
          </p:cNvSpPr>
          <p:nvPr/>
        </p:nvSpPr>
        <p:spPr bwMode="auto">
          <a:xfrm flipV="1">
            <a:off x="7772400" y="1981200"/>
            <a:ext cx="228600" cy="685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6" name="Line 19"/>
          <p:cNvSpPr>
            <a:spLocks noChangeShapeType="1"/>
          </p:cNvSpPr>
          <p:nvPr/>
        </p:nvSpPr>
        <p:spPr bwMode="auto">
          <a:xfrm>
            <a:off x="7772400" y="2667000"/>
            <a:ext cx="5334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7" name="Line 20"/>
          <p:cNvSpPr>
            <a:spLocks noChangeShapeType="1"/>
          </p:cNvSpPr>
          <p:nvPr/>
        </p:nvSpPr>
        <p:spPr bwMode="auto">
          <a:xfrm>
            <a:off x="8077200" y="32004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8" name="Line 21"/>
          <p:cNvSpPr>
            <a:spLocks noChangeShapeType="1"/>
          </p:cNvSpPr>
          <p:nvPr/>
        </p:nvSpPr>
        <p:spPr bwMode="auto">
          <a:xfrm>
            <a:off x="8077200" y="3200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29" name="Line 22"/>
          <p:cNvSpPr>
            <a:spLocks noChangeShapeType="1"/>
          </p:cNvSpPr>
          <p:nvPr/>
        </p:nvSpPr>
        <p:spPr bwMode="auto">
          <a:xfrm>
            <a:off x="7848600" y="3429000"/>
            <a:ext cx="152400" cy="76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0" name="Line 23"/>
          <p:cNvSpPr>
            <a:spLocks noChangeShapeType="1"/>
          </p:cNvSpPr>
          <p:nvPr/>
        </p:nvSpPr>
        <p:spPr bwMode="auto">
          <a:xfrm>
            <a:off x="78486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1" name="Line 24"/>
          <p:cNvSpPr>
            <a:spLocks noChangeShapeType="1"/>
          </p:cNvSpPr>
          <p:nvPr/>
        </p:nvSpPr>
        <p:spPr bwMode="auto">
          <a:xfrm>
            <a:off x="7239000" y="3657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2" name="Line 25"/>
          <p:cNvSpPr>
            <a:spLocks noChangeShapeType="1"/>
          </p:cNvSpPr>
          <p:nvPr/>
        </p:nvSpPr>
        <p:spPr bwMode="auto">
          <a:xfrm flipH="1">
            <a:off x="7162800" y="3657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3" name="Line 26"/>
          <p:cNvSpPr>
            <a:spLocks noChangeShapeType="1"/>
          </p:cNvSpPr>
          <p:nvPr/>
        </p:nvSpPr>
        <p:spPr bwMode="auto">
          <a:xfrm>
            <a:off x="6172200" y="2819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4" name="Line 27"/>
          <p:cNvSpPr>
            <a:spLocks noChangeShapeType="1"/>
          </p:cNvSpPr>
          <p:nvPr/>
        </p:nvSpPr>
        <p:spPr bwMode="auto">
          <a:xfrm flipH="1">
            <a:off x="6019800" y="28194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5" name="Line 28"/>
          <p:cNvSpPr>
            <a:spLocks noChangeShapeType="1"/>
          </p:cNvSpPr>
          <p:nvPr/>
        </p:nvSpPr>
        <p:spPr bwMode="auto">
          <a:xfrm flipH="1" flipV="1">
            <a:off x="6096000" y="2590800"/>
            <a:ext cx="762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6" name="Line 29"/>
          <p:cNvSpPr>
            <a:spLocks noChangeShapeType="1"/>
          </p:cNvSpPr>
          <p:nvPr/>
        </p:nvSpPr>
        <p:spPr bwMode="auto">
          <a:xfrm flipV="1">
            <a:off x="6781800" y="2057400"/>
            <a:ext cx="76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7" name="Line 30"/>
          <p:cNvSpPr>
            <a:spLocks noChangeShapeType="1"/>
          </p:cNvSpPr>
          <p:nvPr/>
        </p:nvSpPr>
        <p:spPr bwMode="auto">
          <a:xfrm flipH="1" flipV="1">
            <a:off x="6553200" y="2209800"/>
            <a:ext cx="2286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8" name="Line 31"/>
          <p:cNvSpPr>
            <a:spLocks noChangeShapeType="1"/>
          </p:cNvSpPr>
          <p:nvPr/>
        </p:nvSpPr>
        <p:spPr bwMode="auto">
          <a:xfrm>
            <a:off x="7467600" y="19050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39" name="Line 32"/>
          <p:cNvSpPr>
            <a:spLocks noChangeShapeType="1"/>
          </p:cNvSpPr>
          <p:nvPr/>
        </p:nvSpPr>
        <p:spPr bwMode="auto">
          <a:xfrm flipH="1">
            <a:off x="7315200" y="1905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40" name="Line 33"/>
          <p:cNvSpPr>
            <a:spLocks noChangeShapeType="1"/>
          </p:cNvSpPr>
          <p:nvPr/>
        </p:nvSpPr>
        <p:spPr bwMode="auto">
          <a:xfrm flipV="1">
            <a:off x="7467600" y="1752600"/>
            <a:ext cx="76200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ko-KR" altLang="en-US"/>
          </a:p>
        </p:txBody>
      </p:sp>
      <p:sp>
        <p:nvSpPr>
          <p:cNvPr id="17441" name="Oval 34"/>
          <p:cNvSpPr>
            <a:spLocks noChangeArrowheads="1"/>
          </p:cNvSpPr>
          <p:nvPr/>
        </p:nvSpPr>
        <p:spPr bwMode="auto">
          <a:xfrm>
            <a:off x="7277100" y="29273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7442" name="Oval 35"/>
          <p:cNvSpPr>
            <a:spLocks noChangeArrowheads="1"/>
          </p:cNvSpPr>
          <p:nvPr/>
        </p:nvSpPr>
        <p:spPr bwMode="auto">
          <a:xfrm>
            <a:off x="7207250" y="360680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7443" name="Oval 36"/>
          <p:cNvSpPr>
            <a:spLocks noChangeArrowheads="1"/>
          </p:cNvSpPr>
          <p:nvPr/>
        </p:nvSpPr>
        <p:spPr bwMode="auto">
          <a:xfrm>
            <a:off x="7810500" y="3384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7444" name="Oval 37"/>
          <p:cNvSpPr>
            <a:spLocks noChangeArrowheads="1"/>
          </p:cNvSpPr>
          <p:nvPr/>
        </p:nvSpPr>
        <p:spPr bwMode="auto">
          <a:xfrm>
            <a:off x="7734300" y="2622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7445" name="Oval 38"/>
          <p:cNvSpPr>
            <a:spLocks noChangeArrowheads="1"/>
          </p:cNvSpPr>
          <p:nvPr/>
        </p:nvSpPr>
        <p:spPr bwMode="auto">
          <a:xfrm>
            <a:off x="6134100" y="2774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7446" name="Oval 39"/>
          <p:cNvSpPr>
            <a:spLocks noChangeArrowheads="1"/>
          </p:cNvSpPr>
          <p:nvPr/>
        </p:nvSpPr>
        <p:spPr bwMode="auto">
          <a:xfrm>
            <a:off x="6743700" y="23177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7447" name="Oval 40"/>
          <p:cNvSpPr>
            <a:spLocks noChangeArrowheads="1"/>
          </p:cNvSpPr>
          <p:nvPr/>
        </p:nvSpPr>
        <p:spPr bwMode="auto">
          <a:xfrm>
            <a:off x="8039100" y="31559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17448" name="Oval 41"/>
          <p:cNvSpPr>
            <a:spLocks noChangeArrowheads="1"/>
          </p:cNvSpPr>
          <p:nvPr/>
        </p:nvSpPr>
        <p:spPr bwMode="auto">
          <a:xfrm>
            <a:off x="7429500" y="1860550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endParaRPr lang="ko-KR" altLang="en-US" sz="2400"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grpSp>
        <p:nvGrpSpPr>
          <p:cNvPr id="2" name="Group 42"/>
          <p:cNvGrpSpPr>
            <a:grpSpLocks/>
          </p:cNvGrpSpPr>
          <p:nvPr/>
        </p:nvGrpSpPr>
        <p:grpSpPr bwMode="auto">
          <a:xfrm>
            <a:off x="6096000" y="1600200"/>
            <a:ext cx="1981200" cy="2051050"/>
            <a:chOff x="3840" y="1008"/>
            <a:chExt cx="1248" cy="1292"/>
          </a:xfrm>
        </p:grpSpPr>
        <p:sp>
          <p:nvSpPr>
            <p:cNvPr id="17450" name="Line 43"/>
            <p:cNvSpPr>
              <a:spLocks noChangeShapeType="1"/>
            </p:cNvSpPr>
            <p:nvPr/>
          </p:nvSpPr>
          <p:spPr bwMode="auto">
            <a:xfrm flipV="1">
              <a:off x="4608" y="1632"/>
              <a:ext cx="48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451" name="Line 44"/>
            <p:cNvSpPr>
              <a:spLocks noChangeShapeType="1"/>
            </p:cNvSpPr>
            <p:nvPr/>
          </p:nvSpPr>
          <p:spPr bwMode="auto">
            <a:xfrm flipV="1">
              <a:off x="4564" y="2060"/>
              <a:ext cx="48" cy="240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452" name="Line 45"/>
            <p:cNvSpPr>
              <a:spLocks noChangeShapeType="1"/>
            </p:cNvSpPr>
            <p:nvPr/>
          </p:nvSpPr>
          <p:spPr bwMode="auto">
            <a:xfrm flipH="1" flipV="1">
              <a:off x="4896" y="1968"/>
              <a:ext cx="48" cy="19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453" name="Line 46"/>
            <p:cNvSpPr>
              <a:spLocks noChangeShapeType="1"/>
            </p:cNvSpPr>
            <p:nvPr/>
          </p:nvSpPr>
          <p:spPr bwMode="auto">
            <a:xfrm flipH="1" flipV="1">
              <a:off x="4848" y="1488"/>
              <a:ext cx="48" cy="19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454" name="Line 47"/>
            <p:cNvSpPr>
              <a:spLocks noChangeShapeType="1"/>
            </p:cNvSpPr>
            <p:nvPr/>
          </p:nvSpPr>
          <p:spPr bwMode="auto">
            <a:xfrm flipH="1" flipV="1">
              <a:off x="3840" y="1584"/>
              <a:ext cx="48" cy="19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455" name="Line 48"/>
            <p:cNvSpPr>
              <a:spLocks noChangeShapeType="1"/>
            </p:cNvSpPr>
            <p:nvPr/>
          </p:nvSpPr>
          <p:spPr bwMode="auto">
            <a:xfrm flipV="1">
              <a:off x="4272" y="1296"/>
              <a:ext cx="0" cy="19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456" name="Line 49"/>
            <p:cNvSpPr>
              <a:spLocks noChangeShapeType="1"/>
            </p:cNvSpPr>
            <p:nvPr/>
          </p:nvSpPr>
          <p:spPr bwMode="auto">
            <a:xfrm flipH="1" flipV="1">
              <a:off x="5088" y="1824"/>
              <a:ext cx="0" cy="19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  <p:sp>
          <p:nvSpPr>
            <p:cNvPr id="17457" name="Line 50"/>
            <p:cNvSpPr>
              <a:spLocks noChangeShapeType="1"/>
            </p:cNvSpPr>
            <p:nvPr/>
          </p:nvSpPr>
          <p:spPr bwMode="auto">
            <a:xfrm flipH="1" flipV="1">
              <a:off x="4704" y="1008"/>
              <a:ext cx="0" cy="192"/>
            </a:xfrm>
            <a:prstGeom prst="line">
              <a:avLst/>
            </a:prstGeom>
            <a:noFill/>
            <a:ln w="38100">
              <a:solidFill>
                <a:srgbClr val="CC0000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ko-KR" alt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2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Normal Vector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-30163" y="1520825"/>
            <a:ext cx="8318501" cy="5067300"/>
          </a:xfrm>
        </p:spPr>
        <p:txBody>
          <a:bodyPr/>
          <a:lstStyle/>
          <a:p>
            <a:pPr lvl="1"/>
            <a:r>
              <a:rPr lang="en-US" altLang="ko-KR" smtClean="0">
                <a:ea typeface="굴림" panose="020B0600000101010101" pitchFamily="50" charset="-127"/>
              </a:rPr>
              <a:t>Often called normal, [n</a:t>
            </a:r>
            <a:r>
              <a:rPr lang="en-US" altLang="ko-KR" baseline="-25000" smtClean="0">
                <a:ea typeface="굴림" panose="020B0600000101010101" pitchFamily="50" charset="-127"/>
              </a:rPr>
              <a:t>x</a:t>
            </a:r>
            <a:r>
              <a:rPr lang="en-US" altLang="ko-KR" smtClean="0">
                <a:ea typeface="굴림" panose="020B0600000101010101" pitchFamily="50" charset="-127"/>
              </a:rPr>
              <a:t>, n</a:t>
            </a:r>
            <a:r>
              <a:rPr lang="en-US" altLang="ko-KR" baseline="-25000" smtClean="0">
                <a:ea typeface="굴림" panose="020B0600000101010101" pitchFamily="50" charset="-127"/>
              </a:rPr>
              <a:t>y</a:t>
            </a:r>
            <a:r>
              <a:rPr lang="en-US" altLang="ko-KR" smtClean="0">
                <a:ea typeface="굴림" panose="020B0600000101010101" pitchFamily="50" charset="-127"/>
              </a:rPr>
              <a:t>, n</a:t>
            </a:r>
            <a:r>
              <a:rPr lang="en-US" altLang="ko-KR" baseline="-25000" smtClean="0">
                <a:ea typeface="굴림" panose="020B0600000101010101" pitchFamily="50" charset="-127"/>
              </a:rPr>
              <a:t>z</a:t>
            </a:r>
            <a:r>
              <a:rPr lang="en-US" altLang="ko-KR" smtClean="0">
                <a:ea typeface="굴림" panose="020B0600000101010101" pitchFamily="50" charset="-127"/>
              </a:rPr>
              <a:t>]</a:t>
            </a: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endParaRPr lang="en-US" altLang="ko-KR" smtClean="0">
              <a:ea typeface="굴림" panose="020B0600000101010101" pitchFamily="50" charset="-127"/>
            </a:endParaRP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Normal to a surface is a vector perpendicular to the surface</a:t>
            </a:r>
          </a:p>
          <a:p>
            <a:pPr lvl="2"/>
            <a:r>
              <a:rPr lang="en-US" altLang="ko-KR" smtClean="0">
                <a:ea typeface="굴림" panose="020B0600000101010101" pitchFamily="50" charset="-127"/>
              </a:rPr>
              <a:t>Will be used in illumination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			</a:t>
            </a:r>
          </a:p>
          <a:p>
            <a:pPr lvl="1"/>
            <a:r>
              <a:rPr lang="en-US" altLang="ko-KR" smtClean="0">
                <a:ea typeface="굴림" panose="020B0600000101010101" pitchFamily="50" charset="-127"/>
              </a:rPr>
              <a:t>Normalized:</a:t>
            </a:r>
          </a:p>
        </p:txBody>
      </p:sp>
      <p:graphicFrame>
        <p:nvGraphicFramePr>
          <p:cNvPr id="19460" name="Object 2"/>
          <p:cNvGraphicFramePr>
            <a:graphicFrameLocks noChangeAspect="1"/>
          </p:cNvGraphicFramePr>
          <p:nvPr/>
        </p:nvGraphicFramePr>
        <p:xfrm>
          <a:off x="2995613" y="5678488"/>
          <a:ext cx="1828800" cy="909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9" name="Equation" r:id="rId4" imgW="1205977" imgH="495085" progId="Equation.3">
                  <p:embed/>
                </p:oleObj>
              </mc:Choice>
              <mc:Fallback>
                <p:oleObj name="Equation" r:id="rId4" imgW="1205977" imgH="495085" progId="Equation.3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95613" y="5678488"/>
                        <a:ext cx="1828800" cy="9096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9461" name="Picture 7" descr="NormalVector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2888" y="1778000"/>
            <a:ext cx="6007100" cy="2509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>
                <a:ea typeface="굴림" panose="020B0600000101010101" pitchFamily="50" charset="-127"/>
              </a:rPr>
              <a:t>Drawing Faces in OpenGL</a:t>
            </a:r>
          </a:p>
        </p:txBody>
      </p:sp>
      <p:sp>
        <p:nvSpPr>
          <p:cNvPr id="21507" name="Text Box 13"/>
          <p:cNvSpPr txBox="1">
            <a:spLocks noChangeArrowheads="1"/>
          </p:cNvSpPr>
          <p:nvPr/>
        </p:nvSpPr>
        <p:spPr bwMode="auto">
          <a:xfrm>
            <a:off x="1752600" y="1544638"/>
            <a:ext cx="6019800" cy="301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ts val="2700"/>
              </a:lnSpc>
              <a:spcBef>
                <a:spcPts val="600"/>
              </a:spcBef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800" b="1"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lnSpc>
                <a:spcPts val="2700"/>
              </a:lnSpc>
              <a:spcAft>
                <a:spcPts val="400"/>
              </a:spcAft>
              <a:buClr>
                <a:srgbClr val="0C7B9C"/>
              </a:buClr>
              <a:buFont typeface="Arial" panose="020B0604020202020204" pitchFamily="34" charset="0"/>
              <a:buChar char="●"/>
              <a:defRPr sz="2400" b="1"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spcBef>
                <a:spcPct val="20000"/>
              </a:spcBef>
              <a:buSzPct val="100000"/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100000"/>
              <a:buChar char="•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solidFill>
                  <a:srgbClr val="0033CC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glBegin(GL_POLYGON);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solidFill>
                  <a:srgbClr val="0033CC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foreach (Vertex v in Face) {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solidFill>
                  <a:srgbClr val="0033CC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  glColor4d(v.red, v.green, v.blue, v.alpha);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solidFill>
                  <a:srgbClr val="0033CC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  glNormal3d(v.norm.x, v.norm.y, v.norm.z);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solidFill>
                  <a:srgbClr val="0033CC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  glTexCoord2d(v.texture.u, v.texture.v);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solidFill>
                  <a:srgbClr val="0033CC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  glVertex3d(v.x, v.y, v.z);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solidFill>
                  <a:srgbClr val="0033CC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}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altLang="ko-KR" sz="2000">
                <a:solidFill>
                  <a:srgbClr val="0033CC"/>
                </a:solidFill>
                <a:latin typeface="Arial" panose="020B0604020202020204" pitchFamily="34" charset="0"/>
                <a:ea typeface="굴림" panose="020B0600000101010101" pitchFamily="50" charset="-127"/>
              </a:rPr>
              <a:t>glEnd();</a:t>
            </a:r>
          </a:p>
          <a:p>
            <a:pPr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FontTx/>
              <a:buNone/>
            </a:pPr>
            <a:endParaRPr lang="en-US" altLang="ko-KR" sz="2000">
              <a:solidFill>
                <a:srgbClr val="0033CC"/>
              </a:solidFill>
              <a:latin typeface="Arial" panose="020B0604020202020204" pitchFamily="34" charset="0"/>
              <a:ea typeface="굴림" panose="020B0600000101010101" pitchFamily="50" charset="-127"/>
            </a:endParaRPr>
          </a:p>
        </p:txBody>
      </p:sp>
      <p:sp>
        <p:nvSpPr>
          <p:cNvPr id="21508" name="Rectangle 14"/>
          <p:cNvSpPr>
            <a:spLocks noGrp="1" noChangeArrowheads="1"/>
          </p:cNvSpPr>
          <p:nvPr>
            <p:ph type="body" idx="1"/>
          </p:nvPr>
        </p:nvSpPr>
        <p:spPr>
          <a:xfrm>
            <a:off x="457200" y="4038600"/>
            <a:ext cx="8229600" cy="2362200"/>
          </a:xfrm>
        </p:spPr>
        <p:txBody>
          <a:bodyPr/>
          <a:lstStyle/>
          <a:p>
            <a:r>
              <a:rPr lang="en-US" altLang="ko-KR" sz="2400" smtClean="0">
                <a:ea typeface="굴림" panose="020B0600000101010101" pitchFamily="50" charset="-127"/>
              </a:rPr>
              <a:t>Heavy-weight model </a:t>
            </a:r>
          </a:p>
          <a:p>
            <a:pPr lvl="1"/>
            <a:r>
              <a:rPr lang="en-US" altLang="ko-KR" sz="2000" smtClean="0">
                <a:ea typeface="굴림" panose="020B0600000101010101" pitchFamily="50" charset="-127"/>
              </a:rPr>
              <a:t> Attributes specified for every vertex</a:t>
            </a:r>
          </a:p>
          <a:p>
            <a:r>
              <a:rPr lang="en-US" altLang="ko-KR" sz="2400" smtClean="0">
                <a:ea typeface="굴림" panose="020B0600000101010101" pitchFamily="50" charset="-127"/>
              </a:rPr>
              <a:t>Redundant </a:t>
            </a:r>
          </a:p>
          <a:p>
            <a:pPr lvl="1"/>
            <a:r>
              <a:rPr lang="en-US" altLang="ko-KR" sz="2000" smtClean="0">
                <a:ea typeface="굴림" panose="020B0600000101010101" pitchFamily="50" charset="-127"/>
              </a:rPr>
              <a:t>Vertex positions often shared by at least 3 faces </a:t>
            </a:r>
          </a:p>
          <a:p>
            <a:pPr lvl="1"/>
            <a:r>
              <a:rPr lang="en-US" altLang="ko-KR" sz="2000" smtClean="0">
                <a:ea typeface="굴림" panose="020B0600000101010101" pitchFamily="50" charset="-127"/>
              </a:rPr>
              <a:t>Vertex attributes are often face attributes (e.g. face normal)</a:t>
            </a:r>
          </a:p>
          <a:p>
            <a:pPr>
              <a:buFont typeface="Arial" panose="020B0604020202020204" pitchFamily="34" charset="0"/>
              <a:buNone/>
            </a:pPr>
            <a:endParaRPr lang="en-US" altLang="ko-KR" sz="2400" smtClean="0">
              <a:ea typeface="굴림" panose="020B0600000101010101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ntitled 1">
  <a:themeElements>
    <a:clrScheme name="">
      <a:dk1>
        <a:srgbClr val="000000"/>
      </a:dk1>
      <a:lt1>
        <a:srgbClr val="FFFFFF"/>
      </a:lt1>
      <a:dk2>
        <a:srgbClr val="006B61"/>
      </a:dk2>
      <a:lt2>
        <a:srgbClr val="C0C0C0"/>
      </a:lt2>
      <a:accent1>
        <a:srgbClr val="FF00FF"/>
      </a:accent1>
      <a:accent2>
        <a:srgbClr val="00C0C0"/>
      </a:accent2>
      <a:accent3>
        <a:srgbClr val="FFFFFF"/>
      </a:accent3>
      <a:accent4>
        <a:srgbClr val="000000"/>
      </a:accent4>
      <a:accent5>
        <a:srgbClr val="FFAAFF"/>
      </a:accent5>
      <a:accent6>
        <a:srgbClr val="00AEAE"/>
      </a:accent6>
      <a:hlink>
        <a:srgbClr val="00C000"/>
      </a:hlink>
      <a:folHlink>
        <a:srgbClr val="800080"/>
      </a:folHlink>
    </a:clrScheme>
    <a:fontScheme name="untitled 1">
      <a:majorFont>
        <a:latin typeface="Arial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381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ntitled 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23112</TotalTime>
  <Pages>3</Pages>
  <Words>1208</Words>
  <Application>Microsoft Office PowerPoint</Application>
  <PresentationFormat>On-screen Show (4:3)</PresentationFormat>
  <Paragraphs>309</Paragraphs>
  <Slides>35</Slides>
  <Notes>33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44" baseType="lpstr">
      <vt:lpstr>Tekton</vt:lpstr>
      <vt:lpstr>굴림</vt:lpstr>
      <vt:lpstr>맑은 고딕</vt:lpstr>
      <vt:lpstr>Arial</vt:lpstr>
      <vt:lpstr>Cambria Math</vt:lpstr>
      <vt:lpstr>Tahoma</vt:lpstr>
      <vt:lpstr>Times New Roman</vt:lpstr>
      <vt:lpstr>untitled 1</vt:lpstr>
      <vt:lpstr>Equation</vt:lpstr>
      <vt:lpstr>PowerPoint Presentation</vt:lpstr>
      <vt:lpstr>Announcement</vt:lpstr>
      <vt:lpstr>Class Objectives</vt:lpstr>
      <vt:lpstr>Primitive 3D</vt:lpstr>
      <vt:lpstr>Simple Planes</vt:lpstr>
      <vt:lpstr>Specifying a Face</vt:lpstr>
      <vt:lpstr>Vertex Specification</vt:lpstr>
      <vt:lpstr>Normal Vector</vt:lpstr>
      <vt:lpstr>Drawing Faces in OpenGL</vt:lpstr>
      <vt:lpstr>Decoupling Vertex and Face Attributes via Indirection</vt:lpstr>
      <vt:lpstr>3D File Formats</vt:lpstr>
      <vt:lpstr>OBJ File Tokens</vt:lpstr>
      <vt:lpstr>OBJ Face Varieties</vt:lpstr>
      <vt:lpstr>OBJ Example</vt:lpstr>
      <vt:lpstr>OBJ Sources</vt:lpstr>
      <vt:lpstr>Picking and Selection</vt:lpstr>
      <vt:lpstr>Picking and Selection</vt:lpstr>
      <vt:lpstr>Selection with the Back Buffer</vt:lpstr>
      <vt:lpstr>An Example of Reading the Back Buffer</vt:lpstr>
      <vt:lpstr>Buffer Operations in OpenGL</vt:lpstr>
      <vt:lpstr>Interaction Paradigms</vt:lpstr>
      <vt:lpstr>Interaction Paradigms</vt:lpstr>
      <vt:lpstr>Interaction Paradigms</vt:lpstr>
      <vt:lpstr>Interaction - Trackball</vt:lpstr>
      <vt:lpstr>A Virtual Trackball</vt:lpstr>
      <vt:lpstr>Computing the Rotation</vt:lpstr>
      <vt:lpstr>Transformation Hierarchies</vt:lpstr>
      <vt:lpstr>Code Example (Take One)</vt:lpstr>
      <vt:lpstr>Code Example (Take Two)</vt:lpstr>
      <vt:lpstr>Code Example (Take Three)</vt:lpstr>
      <vt:lpstr>Class Objectives were:</vt:lpstr>
      <vt:lpstr>Program Assignment 4</vt:lpstr>
      <vt:lpstr>Reading Assignment</vt:lpstr>
      <vt:lpstr>Figs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Steven F. Ashby Center for Applied Scientific Computing  Month DD, 1997</dc:title>
  <dc:creator>Computations</dc:creator>
  <cp:lastModifiedBy>sungeui</cp:lastModifiedBy>
  <cp:revision>1961</cp:revision>
  <cp:lastPrinted>2017-03-04T08:18:35Z</cp:lastPrinted>
  <dcterms:created xsi:type="dcterms:W3CDTF">1998-03-18T13:44:31Z</dcterms:created>
  <dcterms:modified xsi:type="dcterms:W3CDTF">2017-03-04T11:41:08Z</dcterms:modified>
</cp:coreProperties>
</file>