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74" r:id="rId4"/>
    <p:sldId id="269" r:id="rId5"/>
    <p:sldId id="276" r:id="rId6"/>
    <p:sldId id="277" r:id="rId7"/>
    <p:sldId id="278" r:id="rId8"/>
    <p:sldId id="261" r:id="rId9"/>
    <p:sldId id="262" r:id="rId10"/>
    <p:sldId id="271" r:id="rId11"/>
    <p:sldId id="273" r:id="rId12"/>
    <p:sldId id="279" r:id="rId13"/>
    <p:sldId id="264" r:id="rId14"/>
    <p:sldId id="265" r:id="rId15"/>
    <p:sldId id="266" r:id="rId16"/>
    <p:sldId id="267" r:id="rId17"/>
    <p:sldId id="268" r:id="rId18"/>
    <p:sldId id="282" r:id="rId19"/>
    <p:sldId id="280" r:id="rId20"/>
    <p:sldId id="283" r:id="rId21"/>
    <p:sldId id="281" r:id="rId22"/>
    <p:sldId id="284" r:id="rId23"/>
    <p:sldId id="285" r:id="rId24"/>
    <p:sldId id="286" r:id="rId25"/>
    <p:sldId id="287" r:id="rId26"/>
    <p:sldId id="288" r:id="rId27"/>
    <p:sldId id="289"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9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6021" autoAdjust="0"/>
  </p:normalViewPr>
  <p:slideViewPr>
    <p:cSldViewPr snapToGrid="0">
      <p:cViewPr varScale="1">
        <p:scale>
          <a:sx n="88" d="100"/>
          <a:sy n="88" d="100"/>
        </p:scale>
        <p:origin x="130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CB50CB-F2B7-4D59-AE68-C209110BBD44}" type="datetimeFigureOut">
              <a:rPr lang="ko-KR" altLang="en-US" smtClean="0"/>
              <a:t>2014-12-15</a:t>
            </a:fld>
            <a:endParaRPr lang="ko-KR"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E22A47-CF21-45BF-AC41-F73141F00488}" type="slidenum">
              <a:rPr lang="ko-KR" altLang="en-US" smtClean="0"/>
              <a:t>‹#›</a:t>
            </a:fld>
            <a:endParaRPr lang="ko-KR" altLang="en-US"/>
          </a:p>
        </p:txBody>
      </p:sp>
    </p:spTree>
    <p:extLst>
      <p:ext uri="{BB962C8B-B14F-4D97-AF65-F5344CB8AC3E}">
        <p14:creationId xmlns:p14="http://schemas.microsoft.com/office/powerpoint/2010/main" val="24304450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AC12F-05FD-4152-9446-1B65B3462957}" type="datetimeFigureOut">
              <a:rPr lang="ko-KR" altLang="en-US" smtClean="0"/>
              <a:t>2014-12-15</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D5B49-BD44-48FC-8E2C-F30A491E03EA}" type="slidenum">
              <a:rPr lang="ko-KR" altLang="en-US" smtClean="0"/>
              <a:t>‹#›</a:t>
            </a:fld>
            <a:endParaRPr lang="ko-KR" altLang="en-US"/>
          </a:p>
        </p:txBody>
      </p:sp>
    </p:spTree>
    <p:extLst>
      <p:ext uri="{BB962C8B-B14F-4D97-AF65-F5344CB8AC3E}">
        <p14:creationId xmlns:p14="http://schemas.microsoft.com/office/powerpoint/2010/main" val="4137708832"/>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1</a:t>
            </a:fld>
            <a:endParaRPr lang="ko-KR" altLang="en-US"/>
          </a:p>
        </p:txBody>
      </p:sp>
    </p:spTree>
    <p:extLst>
      <p:ext uri="{BB962C8B-B14F-4D97-AF65-F5344CB8AC3E}">
        <p14:creationId xmlns:p14="http://schemas.microsoft.com/office/powerpoint/2010/main" val="380279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ko-KR" dirty="0" smtClean="0"/>
          </a:p>
          <a:p>
            <a:endParaRPr lang="en-US" altLang="ko-KR" dirty="0" smtClean="0"/>
          </a:p>
          <a:p>
            <a:r>
              <a:rPr lang="en-US" altLang="ko-KR" dirty="0" smtClean="0"/>
              <a:t>In computer vision,</a:t>
            </a:r>
            <a:r>
              <a:rPr lang="en-US" altLang="ko-KR" baseline="0" dirty="0" smtClean="0"/>
              <a:t> a set of local features (descriptors) are extracted to represent one image.  In the shown part, local features described by dense SIFT of d1 to d9 are extracted from D of the camera. And d1 to d4 are nearest neighbors, so that they can be together to represent the feature of D’.  And local feature d1 and d2 are neighbors by their location but d1 and d9 are not,  so that the combination of d1 and d2 means more to decide the image than the combination of d1 and d9, and also higher than solely d1 or d2.  This is because of the dependences among the local features.</a:t>
            </a:r>
          </a:p>
          <a:p>
            <a:r>
              <a:rPr lang="en-US" altLang="ko-KR" baseline="0" dirty="0" smtClean="0"/>
              <a:t>Therefore, as shown, the dependences among the local features exist and it can help classifier to classify the images more accurate.  Meanwhile, it also shows that the assumption of conditional independence of all the local features weaken the performance of non-parametric classifier a lot.  </a:t>
            </a:r>
            <a:r>
              <a:rPr lang="en-US" altLang="ko-KR" sz="1200" b="0" i="0" u="none" strike="noStrike" kern="1200" baseline="0" dirty="0" smtClean="0">
                <a:solidFill>
                  <a:schemeClr val="tx1"/>
                </a:solidFill>
                <a:latin typeface="+mn-lt"/>
                <a:ea typeface="+mn-ea"/>
                <a:cs typeface="+mn-cs"/>
              </a:rPr>
              <a:t>In order to tackle the weak assumption of conditional independence in NBNN, we need to find out the dependences among local features for Bayesian Network. </a:t>
            </a:r>
            <a:r>
              <a:rPr lang="en-US" altLang="ko-KR" baseline="0" dirty="0" smtClean="0"/>
              <a:t>However, Computing optimal dependences among local features for Bayes’ Rule is NP problem.</a:t>
            </a:r>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10</a:t>
            </a:fld>
            <a:endParaRPr lang="ko-KR" altLang="en-US"/>
          </a:p>
        </p:txBody>
      </p:sp>
    </p:spTree>
    <p:extLst>
      <p:ext uri="{BB962C8B-B14F-4D97-AF65-F5344CB8AC3E}">
        <p14:creationId xmlns:p14="http://schemas.microsoft.com/office/powerpoint/2010/main" val="165919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Instead, we model the dependences among local features with d-separation nodes. In Bayesian Network given d-separation the other nodes are independent. In our work, we work with two layer of local features. Therefore, given high-level feature A, low-level features a1 to a4 are independent.</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11</a:t>
            </a:fld>
            <a:endParaRPr lang="ko-KR" altLang="en-US"/>
          </a:p>
        </p:txBody>
      </p:sp>
    </p:spTree>
    <p:extLst>
      <p:ext uri="{BB962C8B-B14F-4D97-AF65-F5344CB8AC3E}">
        <p14:creationId xmlns:p14="http://schemas.microsoft.com/office/powerpoint/2010/main" val="396593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Therefore,</a:t>
            </a:r>
            <a:r>
              <a:rPr lang="en-US" altLang="ko-KR" baseline="0" dirty="0" smtClean="0"/>
              <a:t> given an image, the descriptors are computed in different scales or patch-sizes and different locations. For the same parch of features, it can be represented by the same type of descriptors in different scales. In our work, we represent the high-level feature in one dense SIFT descriptor di and following low-level features in four SIFT descriptors di1 to di4.  Since we already modeled Bayesian Network in local features, next, we will introduce the method of Bayesian Network for Image Classification.</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12</a:t>
            </a:fld>
            <a:endParaRPr lang="ko-KR" altLang="en-US"/>
          </a:p>
        </p:txBody>
      </p:sp>
    </p:spTree>
    <p:extLst>
      <p:ext uri="{BB962C8B-B14F-4D97-AF65-F5344CB8AC3E}">
        <p14:creationId xmlns:p14="http://schemas.microsoft.com/office/powerpoint/2010/main" val="2614977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We construct</a:t>
            </a:r>
            <a:r>
              <a:rPr lang="en-US" altLang="ko-KR" baseline="0" dirty="0" smtClean="0"/>
              <a:t> the Bayesian Network with the class node, high-level and low-level feature nodes, where the high-level feature nodes are the d-separation for class node and low-level feature nodes. Similar to NBNN, first of all, we search for the nearest neighbor of the high-level features, and among the followed low-level features of the nearest neighbor node to search for the nearest neighbor of the low-level feature nodes of the high-level feature.  Last, to compute the classification score by all the high-level and low-level features. The classification function can be transformed to be as shown. </a:t>
            </a:r>
          </a:p>
          <a:p>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13</a:t>
            </a:fld>
            <a:endParaRPr lang="ko-KR" altLang="en-US"/>
          </a:p>
        </p:txBody>
      </p:sp>
    </p:spTree>
    <p:extLst>
      <p:ext uri="{BB962C8B-B14F-4D97-AF65-F5344CB8AC3E}">
        <p14:creationId xmlns:p14="http://schemas.microsoft.com/office/powerpoint/2010/main" val="1354846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However,</a:t>
            </a:r>
            <a:r>
              <a:rPr lang="en-US" altLang="ko-KR" baseline="0" dirty="0" smtClean="0"/>
              <a:t> the following reasons lead to the results not good as expected. In this algorithm, time complexity to search the nearest neighbor in the layered networks is much bigger than NBNN for multiple </a:t>
            </a:r>
            <a:r>
              <a:rPr lang="en-US" altLang="ko-KR" baseline="0" dirty="0" err="1" smtClean="0"/>
              <a:t>kd</a:t>
            </a:r>
            <a:r>
              <a:rPr lang="en-US" altLang="ko-KR" baseline="0" dirty="0" smtClean="0"/>
              <a:t>-trees and more complex datasets of training set. And by this structure, we cannot compute </a:t>
            </a:r>
            <a:r>
              <a:rPr lang="en-US" altLang="ko-KR" baseline="0" smtClean="0"/>
              <a:t>the </a:t>
            </a:r>
            <a:r>
              <a:rPr lang="en-US" altLang="ko-KR" baseline="0" smtClean="0"/>
              <a:t>correlation </a:t>
            </a:r>
            <a:r>
              <a:rPr lang="en-US" altLang="ko-KR" baseline="0" dirty="0" smtClean="0"/>
              <a:t>among high-level and low-level features. Additionally, the low-level features have location information so that the sequence of the low-level features also represents some information about the relation with the high-level features.  </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14</a:t>
            </a:fld>
            <a:endParaRPr lang="ko-KR" altLang="en-US"/>
          </a:p>
        </p:txBody>
      </p:sp>
    </p:spTree>
    <p:extLst>
      <p:ext uri="{BB962C8B-B14F-4D97-AF65-F5344CB8AC3E}">
        <p14:creationId xmlns:p14="http://schemas.microsoft.com/office/powerpoint/2010/main" val="100121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For</a:t>
            </a:r>
            <a:r>
              <a:rPr lang="en-US" altLang="ko-KR" baseline="0" dirty="0" smtClean="0"/>
              <a:t> example, high-level feature di has four low-level feature nodes di1 to di4 and both of them represent the same feature patch. And only the sequence of di1 to di4 and di represent the same feature. Therefore, there must be a vector R to represent the relation between di and di’.  We define R as Relation between high-level and low-level features. </a:t>
            </a:r>
          </a:p>
          <a:p>
            <a:r>
              <a:rPr lang="en-US" altLang="ko-KR" baseline="0" dirty="0" smtClean="0"/>
              <a:t>This relation can help us to simplify and speed up the algorithm. </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15</a:t>
            </a:fld>
            <a:endParaRPr lang="ko-KR" altLang="en-US"/>
          </a:p>
        </p:txBody>
      </p:sp>
    </p:spTree>
    <p:extLst>
      <p:ext uri="{BB962C8B-B14F-4D97-AF65-F5344CB8AC3E}">
        <p14:creationId xmlns:p14="http://schemas.microsoft.com/office/powerpoint/2010/main" val="301719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As shown, our optimized method is quite simple.</a:t>
            </a:r>
            <a:r>
              <a:rPr lang="en-US" altLang="ko-KR" baseline="0" dirty="0" smtClean="0"/>
              <a:t> Instead of storing the both high-level and low-level features, we compute the relation between them and construct the training set solely with high-level features and the relations, which saves a lot of space and speeds up a lot. Therefore, we can approximate the maximum likelihood of the query image to the class C like this. </a:t>
            </a:r>
          </a:p>
          <a:p>
            <a:r>
              <a:rPr lang="en-US" altLang="ko-KR" baseline="0" dirty="0" smtClean="0"/>
              <a:t>So, after computing the high-level features and the relations with the low-level features, we search for the nearest neighbor of high-level features, and compute the difference of relation value with the nearest neighbors’ relation value in class C.  Meanwhile, the relation shows more information of dependence among high-level and low-level features, so that it performs better than the algorithm shown above.</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16</a:t>
            </a:fld>
            <a:endParaRPr lang="ko-KR" altLang="en-US"/>
          </a:p>
        </p:txBody>
      </p:sp>
    </p:spTree>
    <p:extLst>
      <p:ext uri="{BB962C8B-B14F-4D97-AF65-F5344CB8AC3E}">
        <p14:creationId xmlns:p14="http://schemas.microsoft.com/office/powerpoint/2010/main" val="429369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To test our method, we conducted a series of</a:t>
            </a:r>
            <a:r>
              <a:rPr lang="en-US" altLang="ko-KR" baseline="0" dirty="0" smtClean="0"/>
              <a:t> experiments in the </a:t>
            </a:r>
            <a:r>
              <a:rPr lang="en-US" altLang="ko-KR" baseline="0" dirty="0" err="1" smtClean="0"/>
              <a:t>Caltect</a:t>
            </a:r>
            <a:r>
              <a:rPr lang="en-US" altLang="ko-KR" baseline="0" dirty="0" smtClean="0"/>
              <a:t> 101 Benchmark, which contains 101 classes and 40 to 800 images per category.  And the experiments are conducted with 15, 30 training images separately and 20 test images per class.</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17</a:t>
            </a:fld>
            <a:endParaRPr lang="ko-KR" altLang="en-US"/>
          </a:p>
        </p:txBody>
      </p:sp>
    </p:spTree>
    <p:extLst>
      <p:ext uri="{BB962C8B-B14F-4D97-AF65-F5344CB8AC3E}">
        <p14:creationId xmlns:p14="http://schemas.microsoft.com/office/powerpoint/2010/main" val="2589392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For each image we extract densely sampled SIFT descriptors of high-level features at every 16 pixels. The patch size of high-level feature is 32  32 pixels, and the low-level features' is 16  16 pixels Specially, if the size of an image is smaller than 200, we resize it to 200. Also, when the size is bigger than 450, we resize to 450. In these configurations an image contains 300 to 2000 SIFT descriptors of high-level features.</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18</a:t>
            </a:fld>
            <a:endParaRPr lang="ko-KR" altLang="en-US"/>
          </a:p>
        </p:txBody>
      </p:sp>
    </p:spTree>
    <p:extLst>
      <p:ext uri="{BB962C8B-B14F-4D97-AF65-F5344CB8AC3E}">
        <p14:creationId xmlns:p14="http://schemas.microsoft.com/office/powerpoint/2010/main" val="2779993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To show benefits of our method, we compare different types of our method against the other state-to-art NBNN methods, as the following</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19</a:t>
            </a:fld>
            <a:endParaRPr lang="ko-KR" altLang="en-US"/>
          </a:p>
        </p:txBody>
      </p:sp>
    </p:spTree>
    <p:extLst>
      <p:ext uri="{BB962C8B-B14F-4D97-AF65-F5344CB8AC3E}">
        <p14:creationId xmlns:p14="http://schemas.microsoft.com/office/powerpoint/2010/main" val="13794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Image Classification</a:t>
            </a:r>
            <a:r>
              <a:rPr lang="en-US" altLang="ko-KR" baseline="0" dirty="0" smtClean="0"/>
              <a:t> has been a major research direction in computer vision. Its goal is to assign the query image to the belonged class by classifier. </a:t>
            </a:r>
            <a:endParaRPr lang="ko-KR" altLang="en-US" dirty="0" smtClean="0"/>
          </a:p>
          <a:p>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2</a:t>
            </a:fld>
            <a:endParaRPr lang="ko-KR" altLang="en-US"/>
          </a:p>
        </p:txBody>
      </p:sp>
    </p:spTree>
    <p:extLst>
      <p:ext uri="{BB962C8B-B14F-4D97-AF65-F5344CB8AC3E}">
        <p14:creationId xmlns:p14="http://schemas.microsoft.com/office/powerpoint/2010/main" val="2810016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This shows classification</a:t>
            </a:r>
            <a:r>
              <a:rPr lang="en-US" altLang="ko-KR" baseline="0" dirty="0" smtClean="0"/>
              <a:t> accuracy of different tested methods with 20 test images. Our optimized Bayesian Network for image class method RBN in short shows the highest accuracy 72.31% among all the test methods. This accuracy is much higher, more than 19% relatively higher, than those of the original NBNN. Compared with the LNBNN, our method achieves more than 15% higher accuracy.</a:t>
            </a:r>
          </a:p>
          <a:p>
            <a:r>
              <a:rPr lang="en-US" altLang="ko-KR" baseline="0" dirty="0" smtClean="0"/>
              <a:t>Furthermore, considering the time consuming, LNBNN is the fastest method over all. And because the time complexity of our method is quite similar to NBNN, we gain the classification result for each query in the similar time, around 2.5s for the query image with 1000 patches. RBN is hundreds of times slower than RBN.</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20</a:t>
            </a:fld>
            <a:endParaRPr lang="ko-KR" altLang="en-US"/>
          </a:p>
        </p:txBody>
      </p:sp>
    </p:spTree>
    <p:extLst>
      <p:ext uri="{BB962C8B-B14F-4D97-AF65-F5344CB8AC3E}">
        <p14:creationId xmlns:p14="http://schemas.microsoft.com/office/powerpoint/2010/main" val="544660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Even though, LNBNN</a:t>
            </a:r>
            <a:r>
              <a:rPr lang="en-US" altLang="ko-KR" baseline="0" dirty="0" smtClean="0"/>
              <a:t> is much faster than NBNN and our method, it cannot ensure the high quality of classification in some classes. In this figure, it shows the classification precision in the listed classes with 15 training images and 20 test images.  </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21</a:t>
            </a:fld>
            <a:endParaRPr lang="ko-KR" altLang="en-US"/>
          </a:p>
        </p:txBody>
      </p:sp>
    </p:spTree>
    <p:extLst>
      <p:ext uri="{BB962C8B-B14F-4D97-AF65-F5344CB8AC3E}">
        <p14:creationId xmlns:p14="http://schemas.microsoft.com/office/powerpoint/2010/main" val="3711225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We can see that even the LNBNN performs better than NBNN but it also perform</a:t>
            </a:r>
            <a:r>
              <a:rPr lang="en-US" altLang="ko-KR" baseline="0" dirty="0" smtClean="0"/>
              <a:t> worse than NBNN. </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22</a:t>
            </a:fld>
            <a:endParaRPr lang="ko-KR" altLang="en-US"/>
          </a:p>
        </p:txBody>
      </p:sp>
    </p:spTree>
    <p:extLst>
      <p:ext uri="{BB962C8B-B14F-4D97-AF65-F5344CB8AC3E}">
        <p14:creationId xmlns:p14="http://schemas.microsoft.com/office/powerpoint/2010/main" val="2579418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And our method RBN performs</a:t>
            </a:r>
            <a:r>
              <a:rPr lang="en-US" altLang="ko-KR" baseline="0" dirty="0" smtClean="0"/>
              <a:t> better than both NBNN and LNBNN. And in some classes the accuracy increases a lot, we can consider that among local features there are more dependence, for example class Face, Sunflower, airplane and so on.</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23</a:t>
            </a:fld>
            <a:endParaRPr lang="ko-KR" altLang="en-US"/>
          </a:p>
        </p:txBody>
      </p:sp>
    </p:spTree>
    <p:extLst>
      <p:ext uri="{BB962C8B-B14F-4D97-AF65-F5344CB8AC3E}">
        <p14:creationId xmlns:p14="http://schemas.microsoft.com/office/powerpoint/2010/main" val="3817901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In conclusion, as shown</a:t>
            </a:r>
            <a:r>
              <a:rPr lang="en-US" altLang="ko-KR" baseline="0" dirty="0" smtClean="0"/>
              <a:t> previously, compared with NBNN and LNBNN, our method achieves the most accurate image classification result. </a:t>
            </a:r>
          </a:p>
          <a:p>
            <a:r>
              <a:rPr lang="en-US" altLang="ko-KR" sz="1200" b="0" i="0" u="none" strike="noStrike" kern="1200" baseline="0" dirty="0" smtClean="0">
                <a:solidFill>
                  <a:schemeClr val="tx1"/>
                </a:solidFill>
                <a:latin typeface="+mn-lt"/>
                <a:ea typeface="+mn-ea"/>
                <a:cs typeface="+mn-cs"/>
              </a:rPr>
              <a:t>We proposed Bayesian Network for image classification, a novel method defining and considering the high-level and low-level features and dependences among features for classification. Our method keeps the simplicity of NBNN and estimates the relation of low level features for each high-level feature.  With the layered structure of high-level and low-level features, we show the dependence among local features and build the Bayesian Network for image classification. By this method, we found that time complexity is too big and the result didn't come as well as expected. Then , we analyze the high-level and low-level features and define the relation between them. By this relation, we optimize our method with the faster speed and much higher accuracy. The experimental results in the Dataset Caltech101 show that our method outperforms around 20% over NBNN and LNBNN. And the time</a:t>
            </a:r>
          </a:p>
          <a:p>
            <a:r>
              <a:rPr lang="en-US" altLang="ko-KR" sz="1200" b="0" i="0" u="none" strike="noStrike" kern="1200" baseline="0" dirty="0" smtClean="0">
                <a:solidFill>
                  <a:schemeClr val="tx1"/>
                </a:solidFill>
                <a:latin typeface="+mn-lt"/>
                <a:ea typeface="+mn-ea"/>
                <a:cs typeface="+mn-cs"/>
              </a:rPr>
              <a:t>consuming is almost the same as NBNN for each query image.</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24</a:t>
            </a:fld>
            <a:endParaRPr lang="ko-KR" altLang="en-US"/>
          </a:p>
        </p:txBody>
      </p:sp>
    </p:spTree>
    <p:extLst>
      <p:ext uri="{BB962C8B-B14F-4D97-AF65-F5344CB8AC3E}">
        <p14:creationId xmlns:p14="http://schemas.microsoft.com/office/powerpoint/2010/main" val="1406782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As stated above, we already achieved quite improvement by this Bayesian Network. But we do believe that we can utilize more dependences among local features. And, because LNBNN is about hundreds of times faster than NBNN, so as our method. Therefore, for the further works, we should consider the time consuming to speed it up. Meanwhile, we should keep the classification results in the high quality.</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25</a:t>
            </a:fld>
            <a:endParaRPr lang="ko-KR" altLang="en-US"/>
          </a:p>
        </p:txBody>
      </p:sp>
    </p:spTree>
    <p:extLst>
      <p:ext uri="{BB962C8B-B14F-4D97-AF65-F5344CB8AC3E}">
        <p14:creationId xmlns:p14="http://schemas.microsoft.com/office/powerpoint/2010/main" val="130181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By far,</a:t>
            </a:r>
            <a:r>
              <a:rPr lang="en-US" altLang="zh-CN" baseline="0" dirty="0" smtClean="0"/>
              <a:t> in image classification, classifiers can be roughly divided into two families: learning-based classifiers and non-parametric classifiers. Learning-based methods such as SVM, boosting, etc. require an intensive learning or training phase for classifier parameters to classify the image. Non-parametric methods do not need any learning/training phase. Meanwhile, non-parametric methods can easily work with a huge number of classes but learning-based methods cannot. In non-parametric classifiers, Naïve Bayes Nearest Neighbor Classifier (NBNN in short) is the most representative method. And our work is built based on the NBNN classifier. So, in the next slide, I will introduce the NBNN.</a:t>
            </a:r>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3</a:t>
            </a:fld>
            <a:endParaRPr lang="ko-KR" altLang="en-US"/>
          </a:p>
        </p:txBody>
      </p:sp>
    </p:spTree>
    <p:extLst>
      <p:ext uri="{BB962C8B-B14F-4D97-AF65-F5344CB8AC3E}">
        <p14:creationId xmlns:p14="http://schemas.microsoft.com/office/powerpoint/2010/main" val="307172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NBNN</a:t>
            </a:r>
            <a:r>
              <a:rPr lang="en-US" altLang="zh-CN" baseline="0" dirty="0" smtClean="0"/>
              <a:t> is proposed by Mr. </a:t>
            </a:r>
            <a:r>
              <a:rPr lang="en-US" altLang="zh-CN" baseline="0" dirty="0" err="1" smtClean="0"/>
              <a:t>Boiman</a:t>
            </a:r>
            <a:r>
              <a:rPr lang="en-US" altLang="zh-CN" baseline="0" dirty="0" smtClean="0"/>
              <a:t> in 2008. Given a query image Q, NBNN assigns Q to one class based on the Maximum Likelihood Estimation under the uniform prior among a possible class set, C. Applying Bayes’ rule, the first classification function can be transformed to the second one. To compute the priority of the query image Q under the class set C, first of all, they compute the descriptors d1 to </a:t>
            </a:r>
            <a:r>
              <a:rPr lang="en-US" altLang="zh-CN" baseline="0" dirty="0" err="1" smtClean="0"/>
              <a:t>dn</a:t>
            </a:r>
            <a:r>
              <a:rPr lang="en-US" altLang="zh-CN" baseline="0" dirty="0" smtClean="0"/>
              <a:t> of the query image. In NBNN these descriptors are independent under the class C. Second, they compute the nearest neighbor of di in class C. Last, they compute the classification result by the given function. And this function is approximated by the conditional independence assumption and the </a:t>
            </a:r>
            <a:r>
              <a:rPr lang="en-US" altLang="zh-CN" baseline="0" dirty="0" err="1" smtClean="0"/>
              <a:t>Parzen</a:t>
            </a:r>
            <a:r>
              <a:rPr lang="en-US" altLang="zh-CN" baseline="0" dirty="0" smtClean="0"/>
              <a:t> Kernel Estimator from the previous classification function.</a:t>
            </a:r>
            <a:endParaRPr lang="zh-CN"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4</a:t>
            </a:fld>
            <a:endParaRPr lang="ko-KR" altLang="en-US"/>
          </a:p>
        </p:txBody>
      </p:sp>
    </p:spTree>
    <p:extLst>
      <p:ext uri="{BB962C8B-B14F-4D97-AF65-F5344CB8AC3E}">
        <p14:creationId xmlns:p14="http://schemas.microsoft.com/office/powerpoint/2010/main" val="295692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As introduced</a:t>
            </a:r>
            <a:r>
              <a:rPr lang="en-US" altLang="zh-CN" baseline="0" dirty="0" smtClean="0"/>
              <a:t> above, NBNN has the following strength compared with the other classifiers. It has no learning or training phase. It is very simple and efficient. And it introduces the image-to-class distance that learning-based methods utilize the image-to-image distance.</a:t>
            </a:r>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5</a:t>
            </a:fld>
            <a:endParaRPr lang="ko-KR" altLang="en-US"/>
          </a:p>
        </p:txBody>
      </p:sp>
    </p:spTree>
    <p:extLst>
      <p:ext uri="{BB962C8B-B14F-4D97-AF65-F5344CB8AC3E}">
        <p14:creationId xmlns:p14="http://schemas.microsoft.com/office/powerpoint/2010/main" val="32447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zh-CN" dirty="0" smtClean="0"/>
              <a:t>Given a set of local features</a:t>
            </a:r>
            <a:r>
              <a:rPr lang="en-US" altLang="zh-CN" baseline="0" dirty="0" smtClean="0"/>
              <a:t> extracted from the query image, instead of quantizing the descriptors  to compute the likelihood or distance of image-to-image, NBNN provides the extremely simple scheme to directly compute the distance of image-to-class without learning or training phase. In spite of the absence of the simplicity and the absence of learning or training phases in NBNN, it still achieves surprisingly remarkable performance in image classification.</a:t>
            </a:r>
            <a:endParaRPr lang="zh-CN" altLang="en-US" dirty="0" smtClean="0"/>
          </a:p>
          <a:p>
            <a:endParaRPr lang="zh-CN" altLang="en-US" dirty="0" smtClean="0"/>
          </a:p>
          <a:p>
            <a:endParaRPr lang="en-US" altLang="zh-CN" dirty="0" smtClean="0"/>
          </a:p>
          <a:p>
            <a:endParaRPr lang="en-US" altLang="zh-CN" dirty="0" smtClean="0"/>
          </a:p>
          <a:p>
            <a:r>
              <a:rPr lang="en-US" altLang="zh-CN" dirty="0" smtClean="0"/>
              <a:t>This remarkable</a:t>
            </a:r>
            <a:r>
              <a:rPr lang="en-US" altLang="zh-CN" baseline="0" dirty="0" smtClean="0"/>
              <a:t> performance is mainly attributed to the lack of descriptor quantization. In learning-based methods, quantization errors happens during the learning or training phase.</a:t>
            </a:r>
            <a:endParaRPr lang="zh-CN"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6</a:t>
            </a:fld>
            <a:endParaRPr lang="ko-KR" altLang="en-US"/>
          </a:p>
        </p:txBody>
      </p:sp>
    </p:spTree>
    <p:extLst>
      <p:ext uri="{BB962C8B-B14F-4D97-AF65-F5344CB8AC3E}">
        <p14:creationId xmlns:p14="http://schemas.microsoft.com/office/powerpoint/2010/main" val="344254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Meanwhile</a:t>
            </a:r>
            <a:r>
              <a:rPr lang="en-US" altLang="zh-CN" baseline="0" dirty="0" smtClean="0"/>
              <a:t> the performance is also attributed to the use of image-to-class distance.</a:t>
            </a:r>
            <a:endParaRPr lang="zh-CN"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7</a:t>
            </a:fld>
            <a:endParaRPr lang="ko-KR" altLang="en-US"/>
          </a:p>
        </p:txBody>
      </p:sp>
    </p:spTree>
    <p:extLst>
      <p:ext uri="{BB962C8B-B14F-4D97-AF65-F5344CB8AC3E}">
        <p14:creationId xmlns:p14="http://schemas.microsoft.com/office/powerpoint/2010/main" val="104846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However,</a:t>
            </a:r>
            <a:r>
              <a:rPr lang="en-US" altLang="zh-CN" baseline="0" dirty="0" smtClean="0"/>
              <a:t> NBNN still suffers its performance by the following defects: first of all, NBNN can only work well with the balanced datasets; second, the time complexity is high during testing; last, the assumption of conditional independency of each descriptor violates the performance of NBNN. As shown, some works have been done to address the first two issues. However, no work has been done to tackle the problem of conditional independence assumption which is the most harmful to NBNN classification. In our work, we consider the dependences among local features to build the Bayesian network for image classification.</a:t>
            </a:r>
            <a:endParaRPr lang="zh-CN"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8</a:t>
            </a:fld>
            <a:endParaRPr lang="ko-KR" altLang="en-US"/>
          </a:p>
        </p:txBody>
      </p:sp>
    </p:spTree>
    <p:extLst>
      <p:ext uri="{BB962C8B-B14F-4D97-AF65-F5344CB8AC3E}">
        <p14:creationId xmlns:p14="http://schemas.microsoft.com/office/powerpoint/2010/main" val="347976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Thinking</a:t>
            </a:r>
            <a:r>
              <a:rPr lang="en-US" altLang="ko-KR" baseline="0" dirty="0" smtClean="0"/>
              <a:t> of compositionality of one object-camera, it is constructed by parts, and one part is constructed by several features. And the features can be represented by a list of local descriptors. Look backward, the locally near features can be together to represent one part of the object and several parts can be together to represent the object. We can find that the compositionality of objects is layered and deep.  And the local features are dependent.</a:t>
            </a:r>
            <a:endParaRPr lang="ko-KR" altLang="en-US" dirty="0"/>
          </a:p>
        </p:txBody>
      </p:sp>
      <p:sp>
        <p:nvSpPr>
          <p:cNvPr id="4" name="Slide Number Placeholder 3"/>
          <p:cNvSpPr>
            <a:spLocks noGrp="1"/>
          </p:cNvSpPr>
          <p:nvPr>
            <p:ph type="sldNum" sz="quarter" idx="10"/>
          </p:nvPr>
        </p:nvSpPr>
        <p:spPr/>
        <p:txBody>
          <a:bodyPr/>
          <a:lstStyle/>
          <a:p>
            <a:fld id="{833D5B49-BD44-48FC-8E2C-F30A491E03EA}" type="slidenum">
              <a:rPr lang="ko-KR" altLang="en-US" smtClean="0"/>
              <a:t>9</a:t>
            </a:fld>
            <a:endParaRPr lang="ko-KR" altLang="en-US"/>
          </a:p>
        </p:txBody>
      </p:sp>
    </p:spTree>
    <p:extLst>
      <p:ext uri="{BB962C8B-B14F-4D97-AF65-F5344CB8AC3E}">
        <p14:creationId xmlns:p14="http://schemas.microsoft.com/office/powerpoint/2010/main" val="223671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ko-KR" smtClean="0"/>
              <a:t>Click to edit Master title style</a:t>
            </a:r>
            <a:endParaRPr lang="ko-KR"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smtClean="0"/>
              <a:t>Click to edit Master subtitle style</a:t>
            </a:r>
            <a:endParaRPr lang="ko-KR" altLang="en-US"/>
          </a:p>
        </p:txBody>
      </p:sp>
      <p:sp>
        <p:nvSpPr>
          <p:cNvPr id="4" name="Date Placeholder 3"/>
          <p:cNvSpPr>
            <a:spLocks noGrp="1"/>
          </p:cNvSpPr>
          <p:nvPr>
            <p:ph type="dt" sz="half" idx="10"/>
          </p:nvPr>
        </p:nvSpPr>
        <p:spPr/>
        <p:txBody>
          <a:bodyPr/>
          <a:lstStyle/>
          <a:p>
            <a:fld id="{55AE6EEB-2238-434D-A598-F04842CFF831}" type="datetime1">
              <a:rPr lang="ko-KR" altLang="en-US" smtClean="0"/>
              <a:t>2014-12-15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63381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3B05FEDA-68E0-41CF-83FD-1F884E3B5035}" type="datetime1">
              <a:rPr lang="ko-KR" altLang="en-US" smtClean="0"/>
              <a:t>2014-12-15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158451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7EA630C2-CF76-42D0-9021-11ECECD921F7}" type="datetime1">
              <a:rPr lang="ko-KR" altLang="en-US" smtClean="0"/>
              <a:t>2014-12-15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393910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4EEE191A-B7A8-45D2-91BE-5B1C3B7F5310}" type="datetime1">
              <a:rPr lang="ko-KR" altLang="en-US" smtClean="0"/>
              <a:t>2014-12-15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350028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DBCEDE45-A479-45ED-9EF5-5D5CE4F49672}" type="datetime1">
              <a:rPr lang="ko-KR" altLang="en-US" smtClean="0"/>
              <a:t>2014-12-15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141554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5D3EB0CB-8700-4DFA-AFBB-C4FDE2AE9833}" type="datetime1">
              <a:rPr lang="ko-KR" altLang="en-US" smtClean="0"/>
              <a:t>2014-12-15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77531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ko-KR" smtClean="0"/>
              <a:t>Click to edit Master title style</a:t>
            </a:r>
            <a:endParaRPr lang="ko-KR"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p:txBody>
          <a:bodyPr/>
          <a:lstStyle/>
          <a:p>
            <a:fld id="{1BC9C686-8A2E-473D-B855-FCC9D457642E}" type="datetime1">
              <a:rPr lang="ko-KR" altLang="en-US" smtClean="0"/>
              <a:t>2014-12-15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259965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8A22275B-4ED9-4BE6-A42F-6E1137B55C3D}" type="datetime1">
              <a:rPr lang="ko-KR" altLang="en-US" smtClean="0"/>
              <a:t>2014-12-15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97669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02A63-AAA6-47EA-B934-FA04452F8136}" type="datetime1">
              <a:rPr lang="ko-KR" altLang="en-US" smtClean="0"/>
              <a:t>2014-12-15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16968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91F7D335-3018-42E3-B3D9-811DF457F422}" type="datetime1">
              <a:rPr lang="ko-KR" altLang="en-US" smtClean="0"/>
              <a:t>2014-12-15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234133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89469583-39A0-44E4-B4DE-2E3C6D007F8C}" type="datetime1">
              <a:rPr lang="ko-KR" altLang="en-US" smtClean="0"/>
              <a:t>2014-12-15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364932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ko-KR" smtClean="0"/>
              <a:t>Click to edit Master title style</a:t>
            </a:r>
            <a:endParaRPr lang="ko-KR"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CCDA9-619C-4DDF-9167-AC93E3C420AC}" type="datetime1">
              <a:rPr lang="ko-KR" altLang="en-US" smtClean="0"/>
              <a:t>2014-12-15</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C5E94-666F-4E1D-83FC-F0743E998C4B}" type="slidenum">
              <a:rPr lang="ko-KR" altLang="en-US" smtClean="0"/>
              <a:t>‹#›</a:t>
            </a:fld>
            <a:endParaRPr lang="ko-KR" altLang="en-US"/>
          </a:p>
        </p:txBody>
      </p:sp>
    </p:spTree>
    <p:extLst>
      <p:ext uri="{BB962C8B-B14F-4D97-AF65-F5344CB8AC3E}">
        <p14:creationId xmlns:p14="http://schemas.microsoft.com/office/powerpoint/2010/main" val="214551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9.png"/><Relationship Id="rId21" Type="http://schemas.openxmlformats.org/officeDocument/2006/relationships/image" Target="../media/image40.png"/><Relationship Id="rId7" Type="http://schemas.openxmlformats.org/officeDocument/2006/relationships/image" Target="../media/image25.jp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0.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3.jpg"/><Relationship Id="rId11" Type="http://schemas.openxmlformats.org/officeDocument/2006/relationships/image" Target="../media/image30.png"/><Relationship Id="rId5" Type="http://schemas.openxmlformats.org/officeDocument/2006/relationships/image" Target="../media/image21.jpg"/><Relationship Id="rId15" Type="http://schemas.openxmlformats.org/officeDocument/2006/relationships/image" Target="../media/image34.png"/><Relationship Id="rId10" Type="http://schemas.openxmlformats.org/officeDocument/2006/relationships/image" Target="../media/image290.png"/><Relationship Id="rId19" Type="http://schemas.openxmlformats.org/officeDocument/2006/relationships/image" Target="../media/image38.png"/><Relationship Id="rId4" Type="http://schemas.openxmlformats.org/officeDocument/2006/relationships/image" Target="../media/image20.jpg"/><Relationship Id="rId9" Type="http://schemas.openxmlformats.org/officeDocument/2006/relationships/image" Target="../media/image28.jp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411.png"/><Relationship Id="rId3" Type="http://schemas.openxmlformats.org/officeDocument/2006/relationships/image" Target="../media/image41.png"/><Relationship Id="rId7" Type="http://schemas.openxmlformats.org/officeDocument/2006/relationships/image" Target="../media/image23.jpg"/><Relationship Id="rId12" Type="http://schemas.openxmlformats.org/officeDocument/2006/relationships/image" Target="../media/image40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image" Target="../media/image391.png"/><Relationship Id="rId5" Type="http://schemas.openxmlformats.org/officeDocument/2006/relationships/image" Target="../media/image20.jpg"/><Relationship Id="rId15" Type="http://schemas.openxmlformats.org/officeDocument/2006/relationships/image" Target="../media/image43.png"/><Relationship Id="rId10" Type="http://schemas.openxmlformats.org/officeDocument/2006/relationships/image" Target="../media/image380.png"/><Relationship Id="rId4" Type="http://schemas.openxmlformats.org/officeDocument/2006/relationships/image" Target="../media/image29.png"/><Relationship Id="rId9" Type="http://schemas.openxmlformats.org/officeDocument/2006/relationships/image" Target="../media/image370.pn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0.png"/><Relationship Id="rId7" Type="http://schemas.openxmlformats.org/officeDocument/2006/relationships/image" Target="../media/image4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00.png"/></Relationships>
</file>

<file path=ppt/slides/_rels/slide1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3" Type="http://schemas.openxmlformats.org/officeDocument/2006/relationships/image" Target="../media/image1.jpeg"/><Relationship Id="rId7" Type="http://schemas.openxmlformats.org/officeDocument/2006/relationships/image" Target="../media/image18.jpg"/><Relationship Id="rId12" Type="http://schemas.openxmlformats.org/officeDocument/2006/relationships/image" Target="../media/image23.jpg"/><Relationship Id="rId17" Type="http://schemas.openxmlformats.org/officeDocument/2006/relationships/image" Target="../media/image28.jpg"/><Relationship Id="rId2" Type="http://schemas.openxmlformats.org/officeDocument/2006/relationships/notesSlide" Target="../notesSlides/notesSlide9.xml"/><Relationship Id="rId16"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22.jpg"/><Relationship Id="rId5" Type="http://schemas.openxmlformats.org/officeDocument/2006/relationships/image" Target="../media/image17.png"/><Relationship Id="rId15" Type="http://schemas.openxmlformats.org/officeDocument/2006/relationships/image" Target="../media/image26.jpg"/><Relationship Id="rId10" Type="http://schemas.openxmlformats.org/officeDocument/2006/relationships/image" Target="../media/image21.jpg"/><Relationship Id="rId4" Type="http://schemas.openxmlformats.org/officeDocument/2006/relationships/image" Target="../media/image16.png"/><Relationship Id="rId9" Type="http://schemas.openxmlformats.org/officeDocument/2006/relationships/image" Target="../media/image20.jpg"/><Relationship Id="rId1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ko-KR" dirty="0" smtClean="0"/>
              <a:t>Bayesian Network for Image Classification</a:t>
            </a:r>
            <a:endParaRPr lang="ko-KR" altLang="en-US" dirty="0"/>
          </a:p>
        </p:txBody>
      </p:sp>
      <p:sp>
        <p:nvSpPr>
          <p:cNvPr id="3" name="Subtitle 2"/>
          <p:cNvSpPr>
            <a:spLocks noGrp="1"/>
          </p:cNvSpPr>
          <p:nvPr>
            <p:ph type="subTitle" idx="1"/>
          </p:nvPr>
        </p:nvSpPr>
        <p:spPr/>
        <p:txBody>
          <a:bodyPr>
            <a:normAutofit lnSpcReduction="10000"/>
          </a:bodyPr>
          <a:lstStyle/>
          <a:p>
            <a:r>
              <a:rPr lang="en-US" altLang="ko-KR" dirty="0" err="1" smtClean="0"/>
              <a:t>Mingyang</a:t>
            </a:r>
            <a:r>
              <a:rPr lang="en-US" altLang="ko-KR" dirty="0" smtClean="0"/>
              <a:t> Sun (</a:t>
            </a:r>
            <a:r>
              <a:rPr lang="zh-CN" altLang="en-US" dirty="0" smtClean="0"/>
              <a:t>孫 銘 陽</a:t>
            </a:r>
            <a:r>
              <a:rPr lang="en-US" altLang="ko-KR" dirty="0" smtClean="0"/>
              <a:t>)</a:t>
            </a:r>
          </a:p>
          <a:p>
            <a:endParaRPr lang="en-US" altLang="ko-KR" dirty="0"/>
          </a:p>
          <a:p>
            <a:r>
              <a:rPr lang="en-US" altLang="zh-CN" dirty="0" smtClean="0"/>
              <a:t>Advisor: Prof. Sung-</a:t>
            </a:r>
            <a:r>
              <a:rPr lang="en-US" altLang="zh-CN" dirty="0" err="1" smtClean="0"/>
              <a:t>Eui</a:t>
            </a:r>
            <a:r>
              <a:rPr lang="en-US" altLang="zh-CN" dirty="0" smtClean="0"/>
              <a:t> Yoon</a:t>
            </a:r>
          </a:p>
          <a:p>
            <a:r>
              <a:rPr lang="en-US" altLang="ko-KR" dirty="0" smtClean="0"/>
              <a:t>Department of Computer Science, KAIST</a:t>
            </a:r>
            <a:endParaRPr lang="ko-KR" altLang="en-US" dirty="0"/>
          </a:p>
        </p:txBody>
      </p:sp>
      <p:sp>
        <p:nvSpPr>
          <p:cNvPr id="4" name="Date Placeholder 3"/>
          <p:cNvSpPr>
            <a:spLocks noGrp="1"/>
          </p:cNvSpPr>
          <p:nvPr>
            <p:ph type="dt" sz="half" idx="10"/>
          </p:nvPr>
        </p:nvSpPr>
        <p:spPr/>
        <p:txBody>
          <a:bodyPr/>
          <a:lstStyle/>
          <a:p>
            <a:fld id="{5E414416-EB95-4DE0-B26C-944D8B1918B5}" type="datetime1">
              <a:rPr lang="ko-KR" altLang="en-US" smtClean="0"/>
              <a:t>2014-12-15</a:t>
            </a:fld>
            <a:endParaRPr lang="ko-KR" altLang="en-US"/>
          </a:p>
        </p:txBody>
      </p:sp>
      <p:sp>
        <p:nvSpPr>
          <p:cNvPr id="5" name="Slide Number Placeholder 4"/>
          <p:cNvSpPr>
            <a:spLocks noGrp="1"/>
          </p:cNvSpPr>
          <p:nvPr>
            <p:ph type="sldNum" sz="quarter" idx="12"/>
          </p:nvPr>
        </p:nvSpPr>
        <p:spPr/>
        <p:txBody>
          <a:bodyPr/>
          <a:lstStyle/>
          <a:p>
            <a:fld id="{D63C5E94-666F-4E1D-83FC-F0743E998C4B}" type="slidenum">
              <a:rPr lang="ko-KR" altLang="en-US" smtClean="0"/>
              <a:t>1</a:t>
            </a:fld>
            <a:endParaRPr lang="ko-KR" altLang="en-US" dirty="0"/>
          </a:p>
        </p:txBody>
      </p:sp>
    </p:spTree>
    <p:extLst>
      <p:ext uri="{BB962C8B-B14F-4D97-AF65-F5344CB8AC3E}">
        <p14:creationId xmlns:p14="http://schemas.microsoft.com/office/powerpoint/2010/main" val="544499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Local Features and Dependences among Local Features</a:t>
            </a:r>
            <a:endParaRPr lang="ko-KR" altLang="en-US" dirty="0"/>
          </a:p>
        </p:txBody>
      </p:sp>
      <p:sp>
        <p:nvSpPr>
          <p:cNvPr id="41" name="TextBox 40"/>
          <p:cNvSpPr txBox="1"/>
          <p:nvPr/>
        </p:nvSpPr>
        <p:spPr>
          <a:xfrm>
            <a:off x="954438" y="5945274"/>
            <a:ext cx="9634661" cy="369332"/>
          </a:xfrm>
          <a:prstGeom prst="rect">
            <a:avLst/>
          </a:prstGeom>
          <a:noFill/>
        </p:spPr>
        <p:txBody>
          <a:bodyPr wrap="square" rtlCol="0">
            <a:spAutoFit/>
          </a:bodyPr>
          <a:lstStyle/>
          <a:p>
            <a:r>
              <a:rPr lang="en-US" altLang="ko-KR" dirty="0" smtClean="0">
                <a:solidFill>
                  <a:schemeClr val="accent5"/>
                </a:solidFill>
              </a:rPr>
              <a:t>Computing optimal dependences among local features for Bayes’ Rule is NP problem.</a:t>
            </a:r>
            <a:endParaRPr lang="ko-KR" altLang="en-US" dirty="0">
              <a:solidFill>
                <a:schemeClr val="accent5"/>
              </a:solidFill>
            </a:endParaRPr>
          </a:p>
        </p:txBody>
      </p:sp>
      <p:pic>
        <p:nvPicPr>
          <p:cNvPr id="3" name="Picture 2"/>
          <p:cNvPicPr>
            <a:picLocks noChangeAspect="1"/>
          </p:cNvPicPr>
          <p:nvPr/>
        </p:nvPicPr>
        <p:blipFill>
          <a:blip r:embed="rId3"/>
          <a:stretch>
            <a:fillRect/>
          </a:stretch>
        </p:blipFill>
        <p:spPr>
          <a:xfrm>
            <a:off x="3069336" y="2037567"/>
            <a:ext cx="1228725" cy="1238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774" y="1690688"/>
            <a:ext cx="546678" cy="54667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3774" y="2283908"/>
            <a:ext cx="546678" cy="54667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7701" y="2884587"/>
            <a:ext cx="546678" cy="54667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9874" y="3470700"/>
            <a:ext cx="546678" cy="546678"/>
          </a:xfrm>
          <a:prstGeom prst="rect">
            <a:avLst/>
          </a:prstGeom>
        </p:spPr>
      </p:pic>
      <p:sp>
        <p:nvSpPr>
          <p:cNvPr id="9" name="Left Brace 8"/>
          <p:cNvSpPr/>
          <p:nvPr/>
        </p:nvSpPr>
        <p:spPr>
          <a:xfrm>
            <a:off x="4510925" y="1690689"/>
            <a:ext cx="329985" cy="2326690"/>
          </a:xfrm>
          <a:prstGeom prst="leftBrace">
            <a:avLst>
              <a:gd name="adj1" fmla="val 8333"/>
              <a:gd name="adj2" fmla="val 4438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116" y="2021176"/>
            <a:ext cx="1665716" cy="1665716"/>
          </a:xfrm>
          <a:prstGeom prst="rect">
            <a:avLst/>
          </a:prstGeom>
        </p:spPr>
      </p:pic>
      <p:sp>
        <p:nvSpPr>
          <p:cNvPr id="4" name="Rectangle 3"/>
          <p:cNvSpPr/>
          <p:nvPr/>
        </p:nvSpPr>
        <p:spPr>
          <a:xfrm>
            <a:off x="400116" y="2000603"/>
            <a:ext cx="1108644" cy="1126645"/>
          </a:xfrm>
          <a:prstGeom prst="rect">
            <a:avLst/>
          </a:prstGeom>
          <a:noFill/>
          <a:ln w="28575">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cxnSp>
        <p:nvCxnSpPr>
          <p:cNvPr id="12" name="Straight Arrow Connector 11"/>
          <p:cNvCxnSpPr>
            <a:endCxn id="3" idx="1"/>
          </p:cNvCxnSpPr>
          <p:nvPr/>
        </p:nvCxnSpPr>
        <p:spPr>
          <a:xfrm>
            <a:off x="1508760" y="2606040"/>
            <a:ext cx="1560576" cy="50652"/>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508760" y="3127248"/>
            <a:ext cx="554072" cy="559645"/>
          </a:xfrm>
          <a:prstGeom prst="rect">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a:p>
        </p:txBody>
      </p:sp>
      <p:cxnSp>
        <p:nvCxnSpPr>
          <p:cNvPr id="17" name="Straight Arrow Connector 16"/>
          <p:cNvCxnSpPr>
            <a:stCxn id="15" idx="3"/>
            <a:endCxn id="19" idx="1"/>
          </p:cNvCxnSpPr>
          <p:nvPr/>
        </p:nvCxnSpPr>
        <p:spPr>
          <a:xfrm>
            <a:off x="2062832" y="3407071"/>
            <a:ext cx="2947042" cy="12882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9874" y="4421988"/>
            <a:ext cx="546678" cy="546678"/>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5638800" y="1845654"/>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638800" y="1845654"/>
                <a:ext cx="914400" cy="369332"/>
              </a:xfrm>
              <a:prstGeom prst="rect">
                <a:avLst/>
              </a:prstGeom>
              <a:blipFill rotWithShape="0">
                <a:blip r:embed="rId10"/>
                <a:stretch>
                  <a:fillRect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635800" y="2428908"/>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2</m:t>
                          </m:r>
                        </m:sub>
                      </m:sSub>
                    </m:oMath>
                  </m:oMathPara>
                </a14:m>
                <a:endParaRPr lang="ko-KR" alt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5635800" y="2428908"/>
                <a:ext cx="914400" cy="369332"/>
              </a:xfrm>
              <a:prstGeom prst="rect">
                <a:avLst/>
              </a:prstGeom>
              <a:blipFill rotWithShape="0">
                <a:blip r:embed="rId11"/>
                <a:stretch>
                  <a:fillRect b="-163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35800" y="3003018"/>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3</m:t>
                          </m:r>
                        </m:sub>
                      </m:sSub>
                    </m:oMath>
                  </m:oMathPara>
                </a14:m>
                <a:endParaRPr lang="ko-KR"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635800" y="3003018"/>
                <a:ext cx="914400" cy="369332"/>
              </a:xfrm>
              <a:prstGeom prst="rect">
                <a:avLst/>
              </a:prstGeom>
              <a:blipFill rotWithShape="0">
                <a:blip r:embed="rId12"/>
                <a:stretch>
                  <a:fillRect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632800" y="3604560"/>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4</m:t>
                          </m:r>
                        </m:sub>
                      </m:sSub>
                    </m:oMath>
                  </m:oMathPara>
                </a14:m>
                <a:endParaRPr lang="ko-KR"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632800" y="3604560"/>
                <a:ext cx="914400" cy="369332"/>
              </a:xfrm>
              <a:prstGeom prst="rect">
                <a:avLst/>
              </a:prstGeom>
              <a:blipFill rotWithShape="0">
                <a:blip r:embed="rId13"/>
                <a:stretch>
                  <a:fillRect b="-163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632800" y="4599334"/>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9</m:t>
                          </m:r>
                        </m:sub>
                      </m:sSub>
                    </m:oMath>
                  </m:oMathPara>
                </a14:m>
                <a:endParaRPr lang="ko-KR" alt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632800" y="4599334"/>
                <a:ext cx="914400" cy="369332"/>
              </a:xfrm>
              <a:prstGeom prst="rect">
                <a:avLst/>
              </a:prstGeom>
              <a:blipFill rotWithShape="0">
                <a:blip r:embed="rId14"/>
                <a:stretch>
                  <a:fillRect b="-163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38200" y="3908586"/>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𝐷</m:t>
                      </m:r>
                    </m:oMath>
                  </m:oMathPara>
                </a14:m>
                <a:endParaRPr lang="ko-KR" alt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838200" y="3908586"/>
                <a:ext cx="914400" cy="369332"/>
              </a:xfrm>
              <a:prstGeom prst="rect">
                <a:avLst/>
              </a:prstGeom>
              <a:blipFill rotWithShape="0">
                <a:blip r:embed="rId1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72188" y="3407562"/>
                <a:ext cx="914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𝐷</m:t>
                      </m:r>
                      <m:r>
                        <a:rPr lang="en-US" altLang="ko-KR" b="0" i="1" smtClean="0">
                          <a:latin typeface="Cambria Math" panose="02040503050406030204" pitchFamily="18" charset="0"/>
                        </a:rPr>
                        <m:t>′</m:t>
                      </m:r>
                    </m:oMath>
                  </m:oMathPara>
                </a14:m>
                <a:endParaRPr lang="ko-KR"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172188" y="3407562"/>
                <a:ext cx="914400" cy="369332"/>
              </a:xfrm>
              <a:prstGeom prst="rect">
                <a:avLst/>
              </a:prstGeom>
              <a:blipFill rotWithShape="0">
                <a:blip r:embed="rId16"/>
                <a:stretch>
                  <a:fillRect/>
                </a:stretch>
              </a:blipFill>
            </p:spPr>
            <p:txBody>
              <a:bodyPr/>
              <a:lstStyle/>
              <a:p>
                <a:r>
                  <a:rPr lang="ko-KR" altLang="en-US">
                    <a:noFill/>
                  </a:rPr>
                  <a:t> </a:t>
                </a:r>
              </a:p>
            </p:txBody>
          </p:sp>
        </mc:Fallback>
      </mc:AlternateContent>
      <p:sp>
        <p:nvSpPr>
          <p:cNvPr id="11" name="Date Placeholder 10"/>
          <p:cNvSpPr>
            <a:spLocks noGrp="1"/>
          </p:cNvSpPr>
          <p:nvPr>
            <p:ph type="dt" sz="half" idx="10"/>
          </p:nvPr>
        </p:nvSpPr>
        <p:spPr/>
        <p:txBody>
          <a:bodyPr/>
          <a:lstStyle/>
          <a:p>
            <a:fld id="{CC4A3D45-D4A4-47DD-A2D2-ACB2E1DB93BB}" type="datetime1">
              <a:rPr lang="ko-KR" altLang="en-US" smtClean="0"/>
              <a:t>2014-12-15</a:t>
            </a:fld>
            <a:endParaRPr lang="ko-KR" altLang="en-US"/>
          </a:p>
        </p:txBody>
      </p:sp>
      <p:sp>
        <p:nvSpPr>
          <p:cNvPr id="13" name="Slide Number Placeholder 12"/>
          <p:cNvSpPr>
            <a:spLocks noGrp="1"/>
          </p:cNvSpPr>
          <p:nvPr>
            <p:ph type="sldNum" sz="quarter" idx="12"/>
          </p:nvPr>
        </p:nvSpPr>
        <p:spPr/>
        <p:txBody>
          <a:bodyPr/>
          <a:lstStyle/>
          <a:p>
            <a:fld id="{D63C5E94-666F-4E1D-83FC-F0743E998C4B}" type="slidenum">
              <a:rPr lang="ko-KR" altLang="en-US" smtClean="0"/>
              <a:t>10</a:t>
            </a:fld>
            <a:endParaRPr lang="ko-KR" altLang="en-US"/>
          </a:p>
        </p:txBody>
      </p:sp>
      <p:sp>
        <p:nvSpPr>
          <p:cNvPr id="14" name="Rectangle 13"/>
          <p:cNvSpPr/>
          <p:nvPr/>
        </p:nvSpPr>
        <p:spPr>
          <a:xfrm>
            <a:off x="4840910" y="1616150"/>
            <a:ext cx="1527992" cy="3593314"/>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4961270" y="5241433"/>
            <a:ext cx="2521881" cy="646331"/>
          </a:xfrm>
          <a:prstGeom prst="rect">
            <a:avLst/>
          </a:prstGeom>
          <a:noFill/>
        </p:spPr>
        <p:txBody>
          <a:bodyPr wrap="square" rtlCol="0">
            <a:spAutoFit/>
          </a:bodyPr>
          <a:lstStyle/>
          <a:p>
            <a:r>
              <a:rPr lang="en-US" altLang="ko-KR" dirty="0" smtClean="0">
                <a:solidFill>
                  <a:schemeClr val="accent2"/>
                </a:solidFill>
              </a:rPr>
              <a:t>Local Features by Dense SIFT</a:t>
            </a:r>
            <a:endParaRPr lang="ko-KR" altLang="en-US" dirty="0">
              <a:solidFill>
                <a:schemeClr val="accent2"/>
              </a:solidFill>
            </a:endParaRPr>
          </a:p>
        </p:txBody>
      </p:sp>
      <p:sp>
        <p:nvSpPr>
          <p:cNvPr id="28" name="Rectangle 27"/>
          <p:cNvSpPr/>
          <p:nvPr/>
        </p:nvSpPr>
        <p:spPr>
          <a:xfrm>
            <a:off x="4961270" y="1657603"/>
            <a:ext cx="1278363" cy="1172983"/>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28"/>
          <p:cNvSpPr/>
          <p:nvPr/>
        </p:nvSpPr>
        <p:spPr>
          <a:xfrm>
            <a:off x="4961270" y="1657603"/>
            <a:ext cx="1278363" cy="626305"/>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p:cNvSpPr/>
          <p:nvPr/>
        </p:nvSpPr>
        <p:spPr>
          <a:xfrm>
            <a:off x="4955495" y="4384878"/>
            <a:ext cx="1278363" cy="626305"/>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30" name="TextBox 29"/>
              <p:cNvSpPr txBox="1"/>
              <p:nvPr/>
            </p:nvSpPr>
            <p:spPr>
              <a:xfrm>
                <a:off x="7289003" y="2194593"/>
                <a:ext cx="43593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𝑃</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𝐶𝑎𝑚𝑒𝑟𝑎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2</m:t>
                              </m:r>
                            </m:sub>
                          </m:sSub>
                        </m:e>
                      </m:d>
                      <m:r>
                        <a:rPr lang="en-US" altLang="ko-KR" b="0" i="1" smtClean="0">
                          <a:latin typeface="Cambria Math" panose="02040503050406030204" pitchFamily="18" charset="0"/>
                          <a:ea typeface="Cambria Math" panose="02040503050406030204" pitchFamily="18" charset="0"/>
                        </a:rPr>
                        <m:t>&gt;</m:t>
                      </m:r>
                      <m:r>
                        <a:rPr lang="en-US" altLang="ko-KR" i="1">
                          <a:latin typeface="Cambria Math" panose="02040503050406030204" pitchFamily="18" charset="0"/>
                        </a:rPr>
                        <m:t>𝑃</m:t>
                      </m:r>
                      <m:d>
                        <m:dPr>
                          <m:ctrlPr>
                            <a:rPr lang="en-US" altLang="ko-KR" i="1">
                              <a:latin typeface="Cambria Math" panose="02040503050406030204" pitchFamily="18" charset="0"/>
                            </a:rPr>
                          </m:ctrlPr>
                        </m:dPr>
                        <m:e>
                          <m:r>
                            <a:rPr lang="en-US" altLang="ko-KR" i="1" smtClean="0">
                              <a:latin typeface="Cambria Math" panose="02040503050406030204" pitchFamily="18" charset="0"/>
                            </a:rPr>
                            <m:t>𝐶</m:t>
                          </m:r>
                          <m:r>
                            <a:rPr lang="en-US" altLang="ko-KR" b="0" i="1" smtClean="0">
                              <a:latin typeface="Cambria Math" panose="02040503050406030204" pitchFamily="18" charset="0"/>
                            </a:rPr>
                            <m:t>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b="0" i="1" smtClean="0">
                                  <a:latin typeface="Cambria Math" panose="02040503050406030204" pitchFamily="18" charset="0"/>
                                </a:rPr>
                                <m:t>9</m:t>
                              </m:r>
                            </m:sub>
                          </m:sSub>
                        </m:e>
                      </m:d>
                    </m:oMath>
                  </m:oMathPara>
                </a14:m>
                <a:endParaRPr lang="ko-KR" alt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7289003" y="2194593"/>
                <a:ext cx="4359349" cy="369332"/>
              </a:xfrm>
              <a:prstGeom prst="rect">
                <a:avLst/>
              </a:prstGeom>
              <a:blipFill rotWithShape="0">
                <a:blip r:embed="rId17"/>
                <a:stretch>
                  <a:fillRect b="-163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286003" y="2536817"/>
                <a:ext cx="43593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𝑃</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𝐶𝑎𝑚𝑒𝑟𝑎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2</m:t>
                              </m:r>
                            </m:sub>
                          </m:sSub>
                        </m:e>
                      </m:d>
                      <m:r>
                        <a:rPr lang="en-US" altLang="ko-KR" b="0" i="1" smtClean="0">
                          <a:latin typeface="Cambria Math" panose="02040503050406030204" pitchFamily="18" charset="0"/>
                          <a:ea typeface="Cambria Math" panose="02040503050406030204" pitchFamily="18" charset="0"/>
                        </a:rPr>
                        <m:t>&gt;</m:t>
                      </m:r>
                      <m:r>
                        <a:rPr lang="en-US" altLang="ko-KR" i="1">
                          <a:latin typeface="Cambria Math" panose="02040503050406030204" pitchFamily="18" charset="0"/>
                        </a:rPr>
                        <m:t>𝑃</m:t>
                      </m:r>
                      <m:d>
                        <m:dPr>
                          <m:ctrlPr>
                            <a:rPr lang="en-US" altLang="ko-KR" i="1">
                              <a:latin typeface="Cambria Math" panose="02040503050406030204" pitchFamily="18" charset="0"/>
                            </a:rPr>
                          </m:ctrlPr>
                        </m:dPr>
                        <m:e>
                          <m:r>
                            <a:rPr lang="en-US" altLang="ko-KR" i="1" smtClean="0">
                              <a:latin typeface="Cambria Math" panose="02040503050406030204" pitchFamily="18" charset="0"/>
                            </a:rPr>
                            <m:t>𝐶</m:t>
                          </m:r>
                          <m:r>
                            <a:rPr lang="en-US" altLang="ko-KR" b="0" i="1" smtClean="0">
                              <a:latin typeface="Cambria Math" panose="02040503050406030204" pitchFamily="18" charset="0"/>
                            </a:rPr>
                            <m:t>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sub>
                          </m:sSub>
                        </m:e>
                      </m:d>
                    </m:oMath>
                  </m:oMathPara>
                </a14:m>
                <a:endParaRPr lang="ko-KR" alt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7286003" y="2536817"/>
                <a:ext cx="4359349" cy="369332"/>
              </a:xfrm>
              <a:prstGeom prst="rect">
                <a:avLst/>
              </a:prstGeom>
              <a:blipFill rotWithShape="0">
                <a:blip r:embed="rId18"/>
                <a:stretch>
                  <a:fillRect b="-163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300226" y="2842572"/>
                <a:ext cx="43593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𝑃</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𝐶𝑎𝑚𝑒𝑟𝑎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2</m:t>
                              </m:r>
                            </m:sub>
                          </m:sSub>
                        </m:e>
                      </m:d>
                      <m:r>
                        <a:rPr lang="en-US" altLang="ko-KR" b="0" i="1" smtClean="0">
                          <a:latin typeface="Cambria Math" panose="02040503050406030204" pitchFamily="18" charset="0"/>
                          <a:ea typeface="Cambria Math" panose="02040503050406030204" pitchFamily="18" charset="0"/>
                        </a:rPr>
                        <m:t>&gt;</m:t>
                      </m:r>
                      <m:r>
                        <a:rPr lang="en-US" altLang="ko-KR" i="1">
                          <a:latin typeface="Cambria Math" panose="02040503050406030204" pitchFamily="18" charset="0"/>
                        </a:rPr>
                        <m:t>𝑃</m:t>
                      </m:r>
                      <m:d>
                        <m:dPr>
                          <m:ctrlPr>
                            <a:rPr lang="en-US" altLang="ko-KR" i="1">
                              <a:latin typeface="Cambria Math" panose="02040503050406030204" pitchFamily="18" charset="0"/>
                            </a:rPr>
                          </m:ctrlPr>
                        </m:dPr>
                        <m:e>
                          <m:r>
                            <a:rPr lang="en-US" altLang="ko-KR" i="1" smtClean="0">
                              <a:latin typeface="Cambria Math" panose="02040503050406030204" pitchFamily="18" charset="0"/>
                            </a:rPr>
                            <m:t>𝐶</m:t>
                          </m:r>
                          <m:r>
                            <a:rPr lang="en-US" altLang="ko-KR" b="0" i="1" smtClean="0">
                              <a:latin typeface="Cambria Math" panose="02040503050406030204" pitchFamily="18" charset="0"/>
                            </a:rPr>
                            <m:t>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b="0" i="1" smtClean="0">
                                  <a:latin typeface="Cambria Math" panose="02040503050406030204" pitchFamily="18" charset="0"/>
                                </a:rPr>
                                <m:t>2</m:t>
                              </m:r>
                            </m:sub>
                          </m:sSub>
                        </m:e>
                      </m:d>
                    </m:oMath>
                  </m:oMathPara>
                </a14:m>
                <a:endParaRPr lang="ko-KR" alt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7300226" y="2842572"/>
                <a:ext cx="4359349" cy="369332"/>
              </a:xfrm>
              <a:prstGeom prst="rect">
                <a:avLst/>
              </a:prstGeom>
              <a:blipFill rotWithShape="0">
                <a:blip r:embed="rId19"/>
                <a:stretch>
                  <a:fillRect b="-163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850114" y="3197930"/>
                <a:ext cx="53418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𝑃</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𝐶𝑎𝑚𝑒𝑟𝑎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sub>
                          </m:sSub>
                        </m:e>
                      </m:d>
                      <m:r>
                        <a:rPr lang="en-US" altLang="ko-KR" b="0" i="1" smtClean="0">
                          <a:latin typeface="Cambria Math" panose="02040503050406030204" pitchFamily="18" charset="0"/>
                          <a:ea typeface="Cambria Math" panose="02040503050406030204" pitchFamily="18" charset="0"/>
                        </a:rPr>
                        <m:t>&gt;</m:t>
                      </m:r>
                      <m:r>
                        <a:rPr lang="en-US" altLang="ko-KR" i="1">
                          <a:latin typeface="Cambria Math" panose="02040503050406030204" pitchFamily="18" charset="0"/>
                        </a:rPr>
                        <m:t>𝑃</m:t>
                      </m:r>
                      <m:d>
                        <m:dPr>
                          <m:ctrlPr>
                            <a:rPr lang="en-US" altLang="ko-KR" i="1">
                              <a:latin typeface="Cambria Math" panose="02040503050406030204" pitchFamily="18" charset="0"/>
                            </a:rPr>
                          </m:ctrlPr>
                        </m:dPr>
                        <m:e>
                          <m:r>
                            <a:rPr lang="en-US" altLang="ko-KR" i="1" smtClean="0">
                              <a:latin typeface="Cambria Math" panose="02040503050406030204" pitchFamily="18" charset="0"/>
                            </a:rPr>
                            <m:t>𝐶</m:t>
                          </m:r>
                          <m:r>
                            <a:rPr lang="en-US" altLang="ko-KR" b="0" i="1" smtClean="0">
                              <a:latin typeface="Cambria Math" panose="02040503050406030204" pitchFamily="18" charset="0"/>
                            </a:rPr>
                            <m:t>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sub>
                          </m:sSub>
                        </m:e>
                      </m:d>
                      <m:r>
                        <a:rPr lang="en-US" altLang="ko-KR" i="1" smtClean="0">
                          <a:latin typeface="Cambria Math" panose="02040503050406030204" pitchFamily="18" charset="0"/>
                          <a:ea typeface="Cambria Math" panose="02040503050406030204" pitchFamily="18" charset="0"/>
                        </a:rPr>
                        <m:t>∙</m:t>
                      </m:r>
                      <m:r>
                        <a:rPr lang="en-US" altLang="ko-KR" i="1">
                          <a:latin typeface="Cambria Math" panose="02040503050406030204" pitchFamily="18" charset="0"/>
                        </a:rPr>
                        <m:t>𝑃</m:t>
                      </m:r>
                      <m:d>
                        <m:dPr>
                          <m:ctrlPr>
                            <a:rPr lang="en-US" altLang="ko-KR" i="1">
                              <a:latin typeface="Cambria Math" panose="02040503050406030204" pitchFamily="18" charset="0"/>
                            </a:rPr>
                          </m:ctrlPr>
                        </m:dPr>
                        <m:e>
                          <m:r>
                            <a:rPr lang="en-US" altLang="ko-KR" i="1">
                              <a:latin typeface="Cambria Math" panose="02040503050406030204" pitchFamily="18" charset="0"/>
                            </a:rPr>
                            <m:t>𝐶𝑎𝑚𝑒𝑟𝑎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b="0" i="1" smtClean="0">
                                  <a:latin typeface="Cambria Math" panose="02040503050406030204" pitchFamily="18" charset="0"/>
                                </a:rPr>
                                <m:t>2</m:t>
                              </m:r>
                            </m:sub>
                          </m:sSub>
                        </m:e>
                      </m:d>
                    </m:oMath>
                  </m:oMathPara>
                </a14:m>
                <a:endParaRPr lang="ko-KR" alt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850114" y="3197930"/>
                <a:ext cx="5341886" cy="369332"/>
              </a:xfrm>
              <a:prstGeom prst="rect">
                <a:avLst/>
              </a:prstGeom>
              <a:blipFill rotWithShape="0">
                <a:blip r:embed="rId20"/>
                <a:stretch>
                  <a:fillRect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864666" y="3521523"/>
                <a:ext cx="53418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𝑃</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𝐶𝑎𝑚𝑒𝑟𝑎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2</m:t>
                              </m:r>
                            </m:sub>
                          </m:sSub>
                        </m:e>
                      </m:d>
                      <m:r>
                        <a:rPr lang="en-US" altLang="ko-KR" b="0" i="1" smtClean="0">
                          <a:latin typeface="Cambria Math" panose="02040503050406030204" pitchFamily="18" charset="0"/>
                          <a:ea typeface="Cambria Math" panose="02040503050406030204" pitchFamily="18" charset="0"/>
                        </a:rPr>
                        <m:t>&gt;</m:t>
                      </m:r>
                      <m:r>
                        <a:rPr lang="en-US" altLang="ko-KR" i="1">
                          <a:latin typeface="Cambria Math" panose="02040503050406030204" pitchFamily="18" charset="0"/>
                        </a:rPr>
                        <m:t>𝑃</m:t>
                      </m:r>
                      <m:d>
                        <m:dPr>
                          <m:ctrlPr>
                            <a:rPr lang="en-US" altLang="ko-KR" i="1">
                              <a:latin typeface="Cambria Math" panose="02040503050406030204" pitchFamily="18" charset="0"/>
                            </a:rPr>
                          </m:ctrlPr>
                        </m:dPr>
                        <m:e>
                          <m:r>
                            <a:rPr lang="en-US" altLang="ko-KR" i="1" smtClean="0">
                              <a:latin typeface="Cambria Math" panose="02040503050406030204" pitchFamily="18" charset="0"/>
                            </a:rPr>
                            <m:t>𝐶</m:t>
                          </m:r>
                          <m:r>
                            <a:rPr lang="en-US" altLang="ko-KR" b="0" i="1" smtClean="0">
                              <a:latin typeface="Cambria Math" panose="02040503050406030204" pitchFamily="18" charset="0"/>
                            </a:rPr>
                            <m:t>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sub>
                          </m:sSub>
                        </m:e>
                      </m:d>
                      <m:r>
                        <a:rPr lang="en-US" altLang="ko-KR" i="1" smtClean="0">
                          <a:latin typeface="Cambria Math" panose="02040503050406030204" pitchFamily="18" charset="0"/>
                          <a:ea typeface="Cambria Math" panose="02040503050406030204" pitchFamily="18" charset="0"/>
                        </a:rPr>
                        <m:t>∙</m:t>
                      </m:r>
                      <m:r>
                        <a:rPr lang="en-US" altLang="ko-KR" i="1">
                          <a:latin typeface="Cambria Math" panose="02040503050406030204" pitchFamily="18" charset="0"/>
                        </a:rPr>
                        <m:t>𝑃</m:t>
                      </m:r>
                      <m:d>
                        <m:dPr>
                          <m:ctrlPr>
                            <a:rPr lang="en-US" altLang="ko-KR" i="1">
                              <a:latin typeface="Cambria Math" panose="02040503050406030204" pitchFamily="18" charset="0"/>
                            </a:rPr>
                          </m:ctrlPr>
                        </m:dPr>
                        <m:e>
                          <m:r>
                            <a:rPr lang="en-US" altLang="ko-KR" i="1">
                              <a:latin typeface="Cambria Math" panose="02040503050406030204" pitchFamily="18" charset="0"/>
                            </a:rPr>
                            <m:t>𝐶𝑎𝑚𝑒𝑟𝑎</m:t>
                          </m:r>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b="0" i="1" smtClean="0">
                                  <a:latin typeface="Cambria Math" panose="02040503050406030204" pitchFamily="18" charset="0"/>
                                </a:rPr>
                                <m:t>2</m:t>
                              </m:r>
                            </m:sub>
                          </m:sSub>
                        </m:e>
                      </m:d>
                    </m:oMath>
                  </m:oMathPara>
                </a14:m>
                <a:endParaRPr lang="ko-KR" alt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6864666" y="3521523"/>
                <a:ext cx="5341886" cy="369332"/>
              </a:xfrm>
              <a:prstGeom prst="rect">
                <a:avLst/>
              </a:prstGeom>
              <a:blipFill rotWithShape="0">
                <a:blip r:embed="rId21"/>
                <a:stretch>
                  <a:fillRect b="-333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8840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par>
                                <p:cTn id="8" presetID="22" presetClass="entr" presetSubtype="8"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50"/>
                                        <p:tgtEl>
                                          <p:spTgt spid="12"/>
                                        </p:tgtEl>
                                      </p:cBhvr>
                                    </p:animEffect>
                                  </p:childTnLst>
                                </p:cTn>
                              </p:par>
                              <p:par>
                                <p:cTn id="11" presetID="1" presetClass="entr" presetSubtype="0" fill="hold" nodeType="withEffect">
                                  <p:stCondLst>
                                    <p:cond delay="15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150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1250"/>
                                  </p:stCondLst>
                                  <p:childTnLst>
                                    <p:set>
                                      <p:cBhvr>
                                        <p:cTn id="20" dur="1" fill="hold">
                                          <p:stCondLst>
                                            <p:cond delay="0"/>
                                          </p:stCondLst>
                                        </p:cTn>
                                        <p:tgtEl>
                                          <p:spTgt spid="9"/>
                                        </p:tgtEl>
                                        <p:attrNameLst>
                                          <p:attrName>style.visibility</p:attrName>
                                        </p:attrNameLst>
                                      </p:cBhvr>
                                      <p:to>
                                        <p:strVal val="visible"/>
                                      </p:to>
                                    </p:set>
                                  </p:childTnLst>
                                </p:cTn>
                              </p:par>
                              <p:par>
                                <p:cTn id="21" presetID="10" presetClass="entr" presetSubtype="0" fill="hold" nodeType="withEffect">
                                  <p:stCondLst>
                                    <p:cond delay="1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1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125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21" presetClass="entr" presetSubtype="1" fill="hold" grpId="0" nodeType="withEffect">
                                  <p:stCondLst>
                                    <p:cond delay="1250"/>
                                  </p:stCondLst>
                                  <p:childTnLst>
                                    <p:set>
                                      <p:cBhvr>
                                        <p:cTn id="40" dur="1" fill="hold">
                                          <p:stCondLst>
                                            <p:cond delay="0"/>
                                          </p:stCondLst>
                                        </p:cTn>
                                        <p:tgtEl>
                                          <p:spTgt spid="15"/>
                                        </p:tgtEl>
                                        <p:attrNameLst>
                                          <p:attrName>style.visibility</p:attrName>
                                        </p:attrNameLst>
                                      </p:cBhvr>
                                      <p:to>
                                        <p:strVal val="visible"/>
                                      </p:to>
                                    </p:set>
                                    <p:animEffect transition="in" filter="wheel(1)">
                                      <p:cBhvr>
                                        <p:cTn id="41" dur="1000"/>
                                        <p:tgtEl>
                                          <p:spTgt spid="15"/>
                                        </p:tgtEl>
                                      </p:cBhvr>
                                    </p:animEffect>
                                  </p:childTnLst>
                                </p:cTn>
                              </p:par>
                              <p:par>
                                <p:cTn id="42" presetID="22" presetClass="entr" presetSubtype="8" fill="hold" nodeType="withEffect">
                                  <p:stCondLst>
                                    <p:cond delay="125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1" presetClass="entr" presetSubtype="0" fill="hold" nodeType="withEffect">
                                  <p:stCondLst>
                                    <p:cond delay="1250"/>
                                  </p:stCondLst>
                                  <p:childTnLst>
                                    <p:set>
                                      <p:cBhvr>
                                        <p:cTn id="46" dur="1" fill="hold">
                                          <p:stCondLst>
                                            <p:cond delay="0"/>
                                          </p:stCondLst>
                                        </p:cTn>
                                        <p:tgtEl>
                                          <p:spTgt spid="19"/>
                                        </p:tgtEl>
                                        <p:attrNameLst>
                                          <p:attrName>style.visibility</p:attrName>
                                        </p:attrNameLst>
                                      </p:cBhvr>
                                      <p:to>
                                        <p:strVal val="visible"/>
                                      </p:to>
                                    </p:set>
                                  </p:childTnLst>
                                </p:cTn>
                              </p:par>
                              <p:par>
                                <p:cTn id="47" presetID="10" presetClass="entr" presetSubtype="0" fill="hold" grpId="0" nodeType="withEffect">
                                  <p:stCondLst>
                                    <p:cond delay="125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heel(1)">
                                      <p:cBhvr>
                                        <p:cTn id="54" dur="1000"/>
                                        <p:tgtEl>
                                          <p:spTgt spid="14"/>
                                        </p:tgtEl>
                                      </p:cBhvr>
                                    </p:animEffect>
                                  </p:childTnLst>
                                </p:cTn>
                              </p:par>
                              <p:par>
                                <p:cTn id="55" presetID="10" presetClass="entr" presetSubtype="0" fill="hold" nodeType="withEffect">
                                  <p:stCondLst>
                                    <p:cond delay="1000"/>
                                  </p:stCondLst>
                                  <p:childTnLst>
                                    <p:set>
                                      <p:cBhvr>
                                        <p:cTn id="56" dur="1" fill="hold">
                                          <p:stCondLst>
                                            <p:cond delay="0"/>
                                          </p:stCondLst>
                                        </p:cTn>
                                        <p:tgtEl>
                                          <p:spTgt spid="16">
                                            <p:txEl>
                                              <p:pRg st="0" end="0"/>
                                            </p:txEl>
                                          </p:spTgt>
                                        </p:tgtEl>
                                        <p:attrNameLst>
                                          <p:attrName>style.visibility</p:attrName>
                                        </p:attrNameLst>
                                      </p:cBhvr>
                                      <p:to>
                                        <p:strVal val="visible"/>
                                      </p:to>
                                    </p:set>
                                    <p:animEffect transition="in" filter="fade">
                                      <p:cBhvr>
                                        <p:cTn id="57" dur="500"/>
                                        <p:tgtEl>
                                          <p:spTgt spid="1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1000"/>
                                        <p:tgtEl>
                                          <p:spTgt spid="28"/>
                                        </p:tgtEl>
                                      </p:cBhvr>
                                    </p:animEffect>
                                  </p:childTnLst>
                                </p:cTn>
                              </p:par>
                              <p:par>
                                <p:cTn id="63" presetID="21" presetClass="entr" presetSubtype="1" fill="hold" grpId="0" nodeType="withEffect">
                                  <p:stCondLst>
                                    <p:cond delay="1500"/>
                                  </p:stCondLst>
                                  <p:childTnLst>
                                    <p:set>
                                      <p:cBhvr>
                                        <p:cTn id="64" dur="1" fill="hold">
                                          <p:stCondLst>
                                            <p:cond delay="0"/>
                                          </p:stCondLst>
                                        </p:cTn>
                                        <p:tgtEl>
                                          <p:spTgt spid="29"/>
                                        </p:tgtEl>
                                        <p:attrNameLst>
                                          <p:attrName>style.visibility</p:attrName>
                                        </p:attrNameLst>
                                      </p:cBhvr>
                                      <p:to>
                                        <p:strVal val="visible"/>
                                      </p:to>
                                    </p:set>
                                    <p:animEffect transition="in" filter="wheel(1)">
                                      <p:cBhvr>
                                        <p:cTn id="65" dur="1000"/>
                                        <p:tgtEl>
                                          <p:spTgt spid="29"/>
                                        </p:tgtEl>
                                      </p:cBhvr>
                                    </p:animEffect>
                                  </p:childTnLst>
                                </p:cTn>
                              </p:par>
                              <p:par>
                                <p:cTn id="66" presetID="21" presetClass="entr" presetSubtype="1" fill="hold" grpId="0" nodeType="withEffect">
                                  <p:stCondLst>
                                    <p:cond delay="1500"/>
                                  </p:stCondLst>
                                  <p:childTnLst>
                                    <p:set>
                                      <p:cBhvr>
                                        <p:cTn id="67" dur="1" fill="hold">
                                          <p:stCondLst>
                                            <p:cond delay="0"/>
                                          </p:stCondLst>
                                        </p:cTn>
                                        <p:tgtEl>
                                          <p:spTgt spid="31"/>
                                        </p:tgtEl>
                                        <p:attrNameLst>
                                          <p:attrName>style.visibility</p:attrName>
                                        </p:attrNameLst>
                                      </p:cBhvr>
                                      <p:to>
                                        <p:strVal val="visible"/>
                                      </p:to>
                                    </p:set>
                                    <p:animEffect transition="in" filter="wheel(1)">
                                      <p:cBhvr>
                                        <p:cTn id="68" dur="10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9" grpId="0" animBg="1"/>
      <p:bldP spid="4" grpId="0" animBg="1"/>
      <p:bldP spid="15" grpId="0" animBg="1"/>
      <p:bldP spid="21" grpId="0"/>
      <p:bldP spid="23" grpId="0"/>
      <p:bldP spid="24" grpId="0"/>
      <p:bldP spid="25" grpId="0"/>
      <p:bldP spid="26" grpId="0"/>
      <p:bldP spid="27" grpId="0"/>
      <p:bldP spid="14" grpId="0" animBg="1"/>
      <p:bldP spid="28" grpId="0" animBg="1"/>
      <p:bldP spid="29" grpId="0" animBg="1"/>
      <p:bldP spid="31" grpId="0" animBg="1"/>
      <p:bldP spid="30" grpId="0"/>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Motivation</a:t>
            </a:r>
            <a:endParaRPr lang="ko-KR" altLang="en-US" dirty="0"/>
          </a:p>
        </p:txBody>
      </p:sp>
      <p:sp>
        <p:nvSpPr>
          <p:cNvPr id="3" name="Content Placeholder 2"/>
          <p:cNvSpPr>
            <a:spLocks noGrp="1"/>
          </p:cNvSpPr>
          <p:nvPr>
            <p:ph idx="1"/>
          </p:nvPr>
        </p:nvSpPr>
        <p:spPr/>
        <p:txBody>
          <a:bodyPr/>
          <a:lstStyle/>
          <a:p>
            <a:r>
              <a:rPr lang="en-US" altLang="ko-KR" dirty="0"/>
              <a:t>Searching for the optimal dependences among local features for Bayes’ Rule is NP problem.</a:t>
            </a:r>
            <a:endParaRPr lang="ko-KR" altLang="en-US" dirty="0"/>
          </a:p>
          <a:p>
            <a:r>
              <a:rPr lang="en-US" altLang="ko-KR" dirty="0">
                <a:solidFill>
                  <a:schemeClr val="accent1"/>
                </a:solidFill>
              </a:rPr>
              <a:t>Model the dependences among features with </a:t>
            </a:r>
            <a:r>
              <a:rPr lang="en-US" altLang="ko-KR" dirty="0" smtClean="0">
                <a:solidFill>
                  <a:schemeClr val="accent1"/>
                </a:solidFill>
              </a:rPr>
              <a:t>hidden </a:t>
            </a:r>
            <a:r>
              <a:rPr lang="en-US" altLang="ko-KR" dirty="0">
                <a:solidFill>
                  <a:schemeClr val="accent1"/>
                </a:solidFill>
              </a:rPr>
              <a:t>units</a:t>
            </a:r>
            <a:r>
              <a:rPr lang="en-US" altLang="ko-KR" dirty="0" smtClean="0">
                <a:solidFill>
                  <a:schemeClr val="accent1"/>
                </a:solidFill>
              </a:rPr>
              <a:t>.     – </a:t>
            </a:r>
            <a:r>
              <a:rPr lang="en-US" altLang="ko-KR" dirty="0">
                <a:solidFill>
                  <a:schemeClr val="accent1"/>
                </a:solidFill>
              </a:rPr>
              <a:t>Bayesian Network </a:t>
            </a:r>
            <a:endParaRPr lang="ko-KR" altLang="en-US" dirty="0">
              <a:solidFill>
                <a:schemeClr val="accent1"/>
              </a:solidFill>
            </a:endParaRPr>
          </a:p>
          <a:p>
            <a:endParaRPr lang="ko-KR" altLang="en-US" dirty="0"/>
          </a:p>
        </p:txBody>
      </p:sp>
      <p:sp>
        <p:nvSpPr>
          <p:cNvPr id="4"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ko-KR" dirty="0" smtClean="0"/>
              <a:t> </a:t>
            </a:r>
            <a:endParaRPr lang="en-US" altLang="ko-KR" dirty="0"/>
          </a:p>
          <a:p>
            <a:pPr marL="0" indent="0">
              <a:buFont typeface="Arial" panose="020B0604020202020204" pitchFamily="34" charset="0"/>
              <a:buNone/>
            </a:pPr>
            <a:r>
              <a:rPr lang="en-US" altLang="ko-KR" dirty="0"/>
              <a:t> </a:t>
            </a:r>
            <a:endParaRPr lang="ko-KR" altLang="en-US" dirty="0"/>
          </a:p>
        </p:txBody>
      </p:sp>
      <p:sp>
        <p:nvSpPr>
          <p:cNvPr id="5" name="Date Placeholder 4"/>
          <p:cNvSpPr>
            <a:spLocks noGrp="1"/>
          </p:cNvSpPr>
          <p:nvPr>
            <p:ph type="dt" sz="half" idx="10"/>
          </p:nvPr>
        </p:nvSpPr>
        <p:spPr/>
        <p:txBody>
          <a:bodyPr/>
          <a:lstStyle/>
          <a:p>
            <a:fld id="{DC8766CD-4B8A-4C1B-AE52-B95EE548C763}" type="datetime1">
              <a:rPr lang="ko-KR" altLang="en-US" smtClean="0"/>
              <a:t>2014-12-15</a:t>
            </a:fld>
            <a:endParaRPr lang="ko-KR" altLang="en-US"/>
          </a:p>
        </p:txBody>
      </p:sp>
      <p:sp>
        <p:nvSpPr>
          <p:cNvPr id="6" name="Slide Number Placeholder 5"/>
          <p:cNvSpPr>
            <a:spLocks noGrp="1"/>
          </p:cNvSpPr>
          <p:nvPr>
            <p:ph type="sldNum" sz="quarter" idx="12"/>
          </p:nvPr>
        </p:nvSpPr>
        <p:spPr/>
        <p:txBody>
          <a:bodyPr/>
          <a:lstStyle/>
          <a:p>
            <a:fld id="{D63C5E94-666F-4E1D-83FC-F0743E998C4B}" type="slidenum">
              <a:rPr lang="ko-KR" altLang="en-US" smtClean="0"/>
              <a:t>11</a:t>
            </a:fld>
            <a:endParaRPr lang="ko-KR" altLang="en-US"/>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477" y="3255879"/>
            <a:ext cx="2181723" cy="3010777"/>
          </a:xfrm>
          <a:prstGeom prst="rect">
            <a:avLst/>
          </a:prstGeom>
        </p:spPr>
      </p:pic>
      <p:sp>
        <p:nvSpPr>
          <p:cNvPr id="8" name="Rectangle 7"/>
          <p:cNvSpPr/>
          <p:nvPr/>
        </p:nvSpPr>
        <p:spPr>
          <a:xfrm>
            <a:off x="7967191" y="4075722"/>
            <a:ext cx="1848293" cy="8931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dirty="0" smtClean="0"/>
              <a:t>Hidden Units</a:t>
            </a:r>
          </a:p>
          <a:p>
            <a:pPr algn="ctr"/>
            <a:r>
              <a:rPr lang="en-US" altLang="ko-KR" dirty="0" smtClean="0"/>
              <a:t>(d-separation)</a:t>
            </a:r>
            <a:endParaRPr lang="ko-KR" altLang="en-US" dirty="0"/>
          </a:p>
        </p:txBody>
      </p:sp>
      <p:sp>
        <p:nvSpPr>
          <p:cNvPr id="10" name="TextBox 9"/>
          <p:cNvSpPr txBox="1"/>
          <p:nvPr/>
        </p:nvSpPr>
        <p:spPr>
          <a:xfrm>
            <a:off x="4796916" y="4534226"/>
            <a:ext cx="3170275" cy="923330"/>
          </a:xfrm>
          <a:prstGeom prst="rect">
            <a:avLst/>
          </a:prstGeom>
          <a:noFill/>
        </p:spPr>
        <p:txBody>
          <a:bodyPr wrap="square" rtlCol="0">
            <a:spAutoFit/>
          </a:bodyPr>
          <a:lstStyle/>
          <a:p>
            <a:r>
              <a:rPr lang="en-US" altLang="ko-KR" dirty="0" smtClean="0">
                <a:solidFill>
                  <a:schemeClr val="accent1"/>
                </a:solidFill>
              </a:rPr>
              <a:t>In Bayesian Network, given d-separation the other nodes are independent.</a:t>
            </a:r>
            <a:endParaRPr lang="ko-KR" altLang="en-US" dirty="0">
              <a:solidFill>
                <a:schemeClr val="accent1"/>
              </a:solidFill>
            </a:endParaRPr>
          </a:p>
        </p:txBody>
      </p:sp>
    </p:spTree>
    <p:extLst>
      <p:ext uri="{BB962C8B-B14F-4D97-AF65-F5344CB8AC3E}">
        <p14:creationId xmlns:p14="http://schemas.microsoft.com/office/powerpoint/2010/main" val="60671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Model Bayesian Network in Local Features</a:t>
            </a:r>
            <a:endParaRPr lang="ko-KR" alt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3989" y="1871107"/>
            <a:ext cx="2762488" cy="3812233"/>
          </a:xfrm>
        </p:spPr>
      </p:pic>
      <p:pic>
        <p:nvPicPr>
          <p:cNvPr id="18" name="Picture 17"/>
          <p:cNvPicPr>
            <a:picLocks noChangeAspect="1"/>
          </p:cNvPicPr>
          <p:nvPr/>
        </p:nvPicPr>
        <p:blipFill>
          <a:blip r:embed="rId4"/>
          <a:stretch>
            <a:fillRect/>
          </a:stretch>
        </p:blipFill>
        <p:spPr>
          <a:xfrm>
            <a:off x="1551009" y="2690682"/>
            <a:ext cx="1228725" cy="123825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994" y="4713803"/>
            <a:ext cx="546678" cy="54667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118" y="4713803"/>
            <a:ext cx="546678" cy="546678"/>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3056" y="4713803"/>
            <a:ext cx="546678" cy="546678"/>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3994" y="4713803"/>
            <a:ext cx="546678" cy="546678"/>
          </a:xfrm>
          <a:prstGeom prst="rect">
            <a:avLst/>
          </a:prstGeom>
        </p:spPr>
      </p:pic>
      <p:cxnSp>
        <p:nvCxnSpPr>
          <p:cNvPr id="25" name="Straight Arrow Connector 24"/>
          <p:cNvCxnSpPr>
            <a:endCxn id="19" idx="0"/>
          </p:cNvCxnSpPr>
          <p:nvPr/>
        </p:nvCxnSpPr>
        <p:spPr>
          <a:xfrm flipH="1">
            <a:off x="1156333" y="2957804"/>
            <a:ext cx="736116" cy="175599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0" idx="0"/>
          </p:cNvCxnSpPr>
          <p:nvPr/>
        </p:nvCxnSpPr>
        <p:spPr>
          <a:xfrm flipH="1">
            <a:off x="1805457" y="2957804"/>
            <a:ext cx="676432" cy="175599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1" idx="0"/>
          </p:cNvCxnSpPr>
          <p:nvPr/>
        </p:nvCxnSpPr>
        <p:spPr>
          <a:xfrm>
            <a:off x="1916955" y="3573514"/>
            <a:ext cx="589440" cy="114028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2" idx="0"/>
          </p:cNvCxnSpPr>
          <p:nvPr/>
        </p:nvCxnSpPr>
        <p:spPr>
          <a:xfrm>
            <a:off x="2541573" y="3573514"/>
            <a:ext cx="665760" cy="114028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1939391" y="2380703"/>
                <a:ext cx="4519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𝐴</m:t>
                      </m:r>
                    </m:oMath>
                  </m:oMathPara>
                </a14:m>
                <a:endParaRPr lang="ko-KR" alt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1939391" y="2380703"/>
                <a:ext cx="451959" cy="369332"/>
              </a:xfrm>
              <a:prstGeom prst="rect">
                <a:avLst/>
              </a:prstGeom>
              <a:blipFill rotWithShape="0">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882995" y="5314008"/>
                <a:ext cx="5466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882995" y="5314008"/>
                <a:ext cx="546678" cy="369332"/>
              </a:xfrm>
              <a:prstGeom prst="rect">
                <a:avLst/>
              </a:prstGeom>
              <a:blipFill rotWithShape="0">
                <a:blip r:embed="rId10"/>
                <a:stretch>
                  <a:fillRect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504125" y="5326281"/>
                <a:ext cx="5466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2</m:t>
                          </m:r>
                        </m:sub>
                      </m:sSub>
                    </m:oMath>
                  </m:oMathPara>
                </a14:m>
                <a:endParaRPr lang="ko-KR" alt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1504125" y="5326281"/>
                <a:ext cx="546678" cy="369332"/>
              </a:xfrm>
              <a:prstGeom prst="rect">
                <a:avLst/>
              </a:prstGeom>
              <a:blipFill rotWithShape="0">
                <a:blip r:embed="rId11"/>
                <a:stretch>
                  <a:fillRect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2158604" y="5326282"/>
                <a:ext cx="5466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3</m:t>
                          </m:r>
                        </m:sub>
                      </m:sSub>
                    </m:oMath>
                  </m:oMathPara>
                </a14:m>
                <a:endParaRPr lang="ko-KR" alt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2158604" y="5326282"/>
                <a:ext cx="546678" cy="369332"/>
              </a:xfrm>
              <a:prstGeom prst="rect">
                <a:avLst/>
              </a:prstGeom>
              <a:blipFill rotWithShape="0">
                <a:blip r:embed="rId12"/>
                <a:stretch>
                  <a:fillRect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2779734" y="5338555"/>
                <a:ext cx="5466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𝑎</m:t>
                          </m:r>
                        </m:e>
                        <m:sub>
                          <m:r>
                            <a:rPr lang="en-US" altLang="ko-KR" b="0" i="1" smtClean="0">
                              <a:latin typeface="Cambria Math" panose="02040503050406030204" pitchFamily="18" charset="0"/>
                            </a:rPr>
                            <m:t>4</m:t>
                          </m:r>
                        </m:sub>
                      </m:sSub>
                    </m:oMath>
                  </m:oMathPara>
                </a14:m>
                <a:endParaRPr lang="ko-KR" alt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2779734" y="5338555"/>
                <a:ext cx="546678" cy="369332"/>
              </a:xfrm>
              <a:prstGeom prst="rect">
                <a:avLst/>
              </a:prstGeom>
              <a:blipFill rotWithShape="0">
                <a:blip r:embed="rId13"/>
                <a:stretch>
                  <a:fillRect b="-3333"/>
                </a:stretch>
              </a:blipFill>
            </p:spPr>
            <p:txBody>
              <a:bodyPr/>
              <a:lstStyle/>
              <a:p>
                <a:r>
                  <a:rPr lang="ko-KR" altLang="en-US">
                    <a:noFill/>
                  </a:rPr>
                  <a:t> </a:t>
                </a:r>
              </a:p>
            </p:txBody>
          </p:sp>
        </mc:Fallback>
      </mc:AlternateContent>
      <p:cxnSp>
        <p:nvCxnSpPr>
          <p:cNvPr id="68" name="Straight Arrow Connector 67"/>
          <p:cNvCxnSpPr>
            <a:stCxn id="19" idx="3"/>
          </p:cNvCxnSpPr>
          <p:nvPr/>
        </p:nvCxnSpPr>
        <p:spPr>
          <a:xfrm>
            <a:off x="1429672" y="4987142"/>
            <a:ext cx="4925561" cy="101141"/>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0" idx="3"/>
          </p:cNvCxnSpPr>
          <p:nvPr/>
        </p:nvCxnSpPr>
        <p:spPr>
          <a:xfrm flipV="1">
            <a:off x="2078796" y="4691820"/>
            <a:ext cx="4667237" cy="29532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1" idx="3"/>
          </p:cNvCxnSpPr>
          <p:nvPr/>
        </p:nvCxnSpPr>
        <p:spPr>
          <a:xfrm>
            <a:off x="2779734" y="4987142"/>
            <a:ext cx="4074100" cy="35141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2" idx="3"/>
          </p:cNvCxnSpPr>
          <p:nvPr/>
        </p:nvCxnSpPr>
        <p:spPr>
          <a:xfrm flipV="1">
            <a:off x="3480672" y="4866698"/>
            <a:ext cx="3638585" cy="120444"/>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8" idx="3"/>
          </p:cNvCxnSpPr>
          <p:nvPr/>
        </p:nvCxnSpPr>
        <p:spPr>
          <a:xfrm>
            <a:off x="2779734" y="3309807"/>
            <a:ext cx="4031613" cy="60687"/>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8389820" y="2661847"/>
            <a:ext cx="1011556" cy="10115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3" name="Group 92"/>
          <p:cNvGrpSpPr/>
          <p:nvPr/>
        </p:nvGrpSpPr>
        <p:grpSpPr>
          <a:xfrm>
            <a:off x="8389820" y="4360920"/>
            <a:ext cx="1011556" cy="1011556"/>
            <a:chOff x="5571241" y="1790817"/>
            <a:chExt cx="919415" cy="919415"/>
          </a:xfrm>
        </p:grpSpPr>
        <p:sp>
          <p:nvSpPr>
            <p:cNvPr id="94" name="Rectangle 93"/>
            <p:cNvSpPr/>
            <p:nvPr/>
          </p:nvSpPr>
          <p:spPr>
            <a:xfrm>
              <a:off x="5571241" y="1790817"/>
              <a:ext cx="919415" cy="9194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5" name="Straight Connector 94"/>
            <p:cNvCxnSpPr>
              <a:stCxn id="94" idx="1"/>
              <a:endCxn id="94" idx="3"/>
            </p:cNvCxnSpPr>
            <p:nvPr/>
          </p:nvCxnSpPr>
          <p:spPr>
            <a:xfrm>
              <a:off x="5571241" y="2250525"/>
              <a:ext cx="91941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4" idx="0"/>
              <a:endCxn id="94" idx="2"/>
            </p:cNvCxnSpPr>
            <p:nvPr/>
          </p:nvCxnSpPr>
          <p:spPr>
            <a:xfrm>
              <a:off x="6030949" y="1790817"/>
              <a:ext cx="0" cy="9194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98" name="TextBox 97"/>
          <p:cNvSpPr txBox="1"/>
          <p:nvPr/>
        </p:nvSpPr>
        <p:spPr>
          <a:xfrm>
            <a:off x="9503133" y="2666400"/>
            <a:ext cx="2304288" cy="369332"/>
          </a:xfrm>
          <a:prstGeom prst="rect">
            <a:avLst/>
          </a:prstGeom>
          <a:noFill/>
        </p:spPr>
        <p:txBody>
          <a:bodyPr wrap="square" rtlCol="0">
            <a:spAutoFit/>
          </a:bodyPr>
          <a:lstStyle/>
          <a:p>
            <a:r>
              <a:rPr lang="en-US" altLang="ko-KR" dirty="0" smtClean="0"/>
              <a:t>High-Level Feature</a:t>
            </a:r>
            <a:endParaRPr lang="ko-KR" altLang="en-US" dirty="0"/>
          </a:p>
        </p:txBody>
      </p:sp>
      <mc:AlternateContent xmlns:mc="http://schemas.openxmlformats.org/markup-compatibility/2006" xmlns:a14="http://schemas.microsoft.com/office/drawing/2010/main">
        <mc:Choice Requires="a14">
          <p:sp>
            <p:nvSpPr>
              <p:cNvPr id="99" name="TextBox 98"/>
              <p:cNvSpPr txBox="1"/>
              <p:nvPr/>
            </p:nvSpPr>
            <p:spPr>
              <a:xfrm>
                <a:off x="9503133" y="3035732"/>
                <a:ext cx="2240280" cy="369332"/>
              </a:xfrm>
              <a:prstGeom prst="rect">
                <a:avLst/>
              </a:prstGeom>
              <a:noFill/>
            </p:spPr>
            <p:txBody>
              <a:bodyPr wrap="square" rtlCol="0">
                <a:spAutoFit/>
              </a:bodyPr>
              <a:lstStyle/>
              <a:p>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𝑖</m:t>
                        </m:r>
                      </m:sub>
                    </m:sSub>
                  </m:oMath>
                </a14:m>
                <a:r>
                  <a:rPr lang="ko-KR" altLang="en-US" dirty="0" smtClean="0"/>
                  <a:t> </a:t>
                </a:r>
                <a:r>
                  <a:rPr lang="en-US" altLang="ko-KR" dirty="0" smtClean="0"/>
                  <a:t>is a </a:t>
                </a:r>
                <a14:m>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ea typeface="Cambria Math" panose="02040503050406030204" pitchFamily="18" charset="0"/>
                      </a:rPr>
                      <m:t>×1</m:t>
                    </m:r>
                  </m:oMath>
                </a14:m>
                <a:r>
                  <a:rPr lang="ko-KR" altLang="en-US" dirty="0" smtClean="0"/>
                  <a:t> </a:t>
                </a:r>
                <a:r>
                  <a:rPr lang="en-US" altLang="ko-KR" dirty="0" smtClean="0"/>
                  <a:t>vector.</a:t>
                </a:r>
                <a:r>
                  <a:rPr lang="ko-KR" altLang="en-US" dirty="0" smtClean="0"/>
                  <a:t> </a:t>
                </a:r>
                <a:endParaRPr lang="ko-KR" alt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9503133" y="3035732"/>
                <a:ext cx="2240280" cy="369332"/>
              </a:xfrm>
              <a:prstGeom prst="rect">
                <a:avLst/>
              </a:prstGeom>
              <a:blipFill rotWithShape="0">
                <a:blip r:embed="rId14"/>
                <a:stretch>
                  <a:fillRect t="-9836" r="-272" b="-24590"/>
                </a:stretch>
              </a:blipFill>
            </p:spPr>
            <p:txBody>
              <a:bodyPr/>
              <a:lstStyle/>
              <a:p>
                <a:r>
                  <a:rPr lang="ko-KR" altLang="en-US">
                    <a:noFill/>
                  </a:rPr>
                  <a:t> </a:t>
                </a:r>
              </a:p>
            </p:txBody>
          </p:sp>
        </mc:Fallback>
      </mc:AlternateContent>
      <p:sp>
        <p:nvSpPr>
          <p:cNvPr id="100" name="TextBox 99"/>
          <p:cNvSpPr txBox="1"/>
          <p:nvPr/>
        </p:nvSpPr>
        <p:spPr>
          <a:xfrm>
            <a:off x="9398609" y="4360920"/>
            <a:ext cx="2304288" cy="369332"/>
          </a:xfrm>
          <a:prstGeom prst="rect">
            <a:avLst/>
          </a:prstGeom>
          <a:noFill/>
        </p:spPr>
        <p:txBody>
          <a:bodyPr wrap="square" rtlCol="0">
            <a:spAutoFit/>
          </a:bodyPr>
          <a:lstStyle/>
          <a:p>
            <a:r>
              <a:rPr lang="en-US" altLang="ko-KR" dirty="0" smtClean="0"/>
              <a:t>Low-Level Feature</a:t>
            </a:r>
            <a:endParaRPr lang="ko-KR" altLang="en-US" dirty="0"/>
          </a:p>
        </p:txBody>
      </p:sp>
      <mc:AlternateContent xmlns:mc="http://schemas.openxmlformats.org/markup-compatibility/2006" xmlns:a14="http://schemas.microsoft.com/office/drawing/2010/main">
        <mc:Choice Requires="a14">
          <p:sp>
            <p:nvSpPr>
              <p:cNvPr id="101" name="TextBox 100"/>
              <p:cNvSpPr txBox="1"/>
              <p:nvPr/>
            </p:nvSpPr>
            <p:spPr>
              <a:xfrm>
                <a:off x="9398609" y="4836408"/>
                <a:ext cx="3112008" cy="680892"/>
              </a:xfrm>
              <a:prstGeom prst="rect">
                <a:avLst/>
              </a:prstGeom>
              <a:noFill/>
            </p:spPr>
            <p:txBody>
              <a:bodyPr wrap="square" rtlCol="0">
                <a:spAutoFit/>
              </a:bodyPr>
              <a:lstStyle/>
              <a:p>
                <a14:m>
                  <m:oMath xmlns:m="http://schemas.openxmlformats.org/officeDocument/2006/math">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𝑖</m:t>
                        </m:r>
                      </m:sub>
                      <m:sup>
                        <m:r>
                          <a:rPr lang="en-US" altLang="ko-KR" b="0" i="1" smtClean="0">
                            <a:latin typeface="Cambria Math" panose="02040503050406030204" pitchFamily="18" charset="0"/>
                          </a:rPr>
                          <m:t>′</m:t>
                        </m:r>
                      </m:sup>
                    </m:sSubSup>
                  </m:oMath>
                </a14:m>
                <a:r>
                  <a:rPr lang="en-US" altLang="ko-KR" dirty="0" smtClean="0"/>
                  <a:t> is a </a:t>
                </a:r>
                <a14:m>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ea typeface="Cambria Math" panose="02040503050406030204" pitchFamily="18" charset="0"/>
                      </a:rPr>
                      <m:t>×4</m:t>
                    </m:r>
                  </m:oMath>
                </a14:m>
                <a:r>
                  <a:rPr lang="ko-KR" altLang="en-US" dirty="0" smtClean="0"/>
                  <a:t> </a:t>
                </a:r>
                <a:r>
                  <a:rPr lang="en-US" altLang="ko-KR" dirty="0" smtClean="0"/>
                  <a:t>matrix where </a:t>
                </a:r>
                <a14:m>
                  <m:oMath xmlns:m="http://schemas.openxmlformats.org/officeDocument/2006/math">
                    <m:sSubSup>
                      <m:sSubSupPr>
                        <m:ctrlPr>
                          <a:rPr lang="en-US" altLang="ko-KR" i="1">
                            <a:latin typeface="Cambria Math" panose="02040503050406030204" pitchFamily="18" charset="0"/>
                          </a:rPr>
                        </m:ctrlPr>
                      </m:sSubSupPr>
                      <m:e>
                        <m:r>
                          <a:rPr lang="en-US" altLang="ko-KR" i="1">
                            <a:latin typeface="Cambria Math" panose="02040503050406030204" pitchFamily="18" charset="0"/>
                          </a:rPr>
                          <m:t>𝑑</m:t>
                        </m:r>
                      </m:e>
                      <m:sub>
                        <m:r>
                          <a:rPr lang="en-US" altLang="ko-KR" i="1">
                            <a:latin typeface="Cambria Math" panose="02040503050406030204" pitchFamily="18" charset="0"/>
                          </a:rPr>
                          <m:t>𝑖</m:t>
                        </m:r>
                      </m:sub>
                      <m:sup>
                        <m:r>
                          <a:rPr lang="en-US" altLang="ko-KR" b="0" i="1" smtClean="0">
                            <a:latin typeface="Cambria Math" panose="02040503050406030204" pitchFamily="18" charset="0"/>
                          </a:rPr>
                          <m:t>′</m:t>
                        </m:r>
                      </m:sup>
                    </m:sSubSup>
                    <m:r>
                      <a:rPr lang="en-US" altLang="ko-KR" b="0" i="1" smtClean="0">
                        <a:latin typeface="Cambria Math" panose="02040503050406030204" pitchFamily="18" charset="0"/>
                      </a:rPr>
                      <m:t>=</m:t>
                    </m:r>
                    <m:d>
                      <m:dPr>
                        <m:begChr m:val="{"/>
                        <m:endChr m:val="}"/>
                        <m:ctrlPr>
                          <a:rPr lang="en-US" altLang="ko-KR" b="0" i="1" smtClean="0">
                            <a:latin typeface="Cambria Math" panose="02040503050406030204" pitchFamily="18" charset="0"/>
                            <a:ea typeface="Cambria Math" panose="02040503050406030204" pitchFamily="18" charset="0"/>
                          </a:rPr>
                        </m:ctrlPr>
                      </m:dPr>
                      <m:e>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𝑑</m:t>
                            </m:r>
                          </m:e>
                          <m:sub>
                            <m:r>
                              <a:rPr lang="en-US" altLang="ko-KR" b="0" i="1" smtClean="0">
                                <a:latin typeface="Cambria Math" panose="02040503050406030204" pitchFamily="18" charset="0"/>
                                <a:ea typeface="Cambria Math" panose="02040503050406030204" pitchFamily="18" charset="0"/>
                              </a:rPr>
                              <m:t>𝑖</m:t>
                            </m:r>
                            <m:r>
                              <a:rPr lang="en-US" altLang="ko-KR" b="0" i="1" smtClean="0">
                                <a:latin typeface="Cambria Math" panose="02040503050406030204" pitchFamily="18" charset="0"/>
                                <a:ea typeface="Cambria Math" panose="02040503050406030204" pitchFamily="18" charset="0"/>
                              </a:rPr>
                              <m:t>,1</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𝑑</m:t>
                            </m:r>
                          </m:e>
                          <m:sub>
                            <m:r>
                              <a:rPr lang="en-US" altLang="ko-KR" b="0" i="1" smtClean="0">
                                <a:latin typeface="Cambria Math" panose="02040503050406030204" pitchFamily="18" charset="0"/>
                                <a:ea typeface="Cambria Math" panose="02040503050406030204" pitchFamily="18" charset="0"/>
                              </a:rPr>
                              <m:t>𝑖</m:t>
                            </m:r>
                            <m:r>
                              <a:rPr lang="en-US" altLang="ko-KR" b="0" i="1" smtClean="0">
                                <a:latin typeface="Cambria Math" panose="02040503050406030204" pitchFamily="18" charset="0"/>
                                <a:ea typeface="Cambria Math" panose="02040503050406030204" pitchFamily="18" charset="0"/>
                              </a:rPr>
                              <m:t>,2</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𝑑</m:t>
                            </m:r>
                          </m:e>
                          <m:sub>
                            <m:r>
                              <a:rPr lang="en-US" altLang="ko-KR" b="0" i="1" smtClean="0">
                                <a:latin typeface="Cambria Math" panose="02040503050406030204" pitchFamily="18" charset="0"/>
                                <a:ea typeface="Cambria Math" panose="02040503050406030204" pitchFamily="18" charset="0"/>
                              </a:rPr>
                              <m:t>𝑖</m:t>
                            </m:r>
                            <m:r>
                              <a:rPr lang="en-US" altLang="ko-KR" b="0" i="1" smtClean="0">
                                <a:latin typeface="Cambria Math" panose="02040503050406030204" pitchFamily="18" charset="0"/>
                                <a:ea typeface="Cambria Math" panose="02040503050406030204" pitchFamily="18" charset="0"/>
                              </a:rPr>
                              <m:t>,3</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𝑑</m:t>
                            </m:r>
                          </m:e>
                          <m:sub>
                            <m:r>
                              <a:rPr lang="en-US" altLang="ko-KR" b="0" i="1" smtClean="0">
                                <a:latin typeface="Cambria Math" panose="02040503050406030204" pitchFamily="18" charset="0"/>
                                <a:ea typeface="Cambria Math" panose="02040503050406030204" pitchFamily="18" charset="0"/>
                              </a:rPr>
                              <m:t>𝑖</m:t>
                            </m:r>
                            <m:r>
                              <a:rPr lang="en-US" altLang="ko-KR" b="0" i="1" smtClean="0">
                                <a:latin typeface="Cambria Math" panose="02040503050406030204" pitchFamily="18" charset="0"/>
                                <a:ea typeface="Cambria Math" panose="02040503050406030204" pitchFamily="18" charset="0"/>
                              </a:rPr>
                              <m:t>,4</m:t>
                            </m:r>
                          </m:sub>
                        </m:sSub>
                      </m:e>
                    </m:d>
                  </m:oMath>
                </a14:m>
                <a:r>
                  <a:rPr lang="en-US" altLang="ko-KR" dirty="0" smtClean="0"/>
                  <a:t>.</a:t>
                </a:r>
                <a:r>
                  <a:rPr lang="ko-KR" altLang="en-US" dirty="0" smtClean="0"/>
                  <a:t> </a:t>
                </a:r>
                <a:endParaRPr lang="ko-KR" altLang="en-US" dirty="0"/>
              </a:p>
            </p:txBody>
          </p:sp>
        </mc:Choice>
        <mc:Fallback xmlns="">
          <p:sp>
            <p:nvSpPr>
              <p:cNvPr id="101" name="TextBox 100"/>
              <p:cNvSpPr txBox="1">
                <a:spLocks noRot="1" noChangeAspect="1" noMove="1" noResize="1" noEditPoints="1" noAdjustHandles="1" noChangeArrowheads="1" noChangeShapeType="1" noTextEdit="1"/>
              </p:cNvSpPr>
              <p:nvPr/>
            </p:nvSpPr>
            <p:spPr>
              <a:xfrm>
                <a:off x="9398609" y="4836408"/>
                <a:ext cx="3112008" cy="680892"/>
              </a:xfrm>
              <a:prstGeom prst="rect">
                <a:avLst/>
              </a:prstGeom>
              <a:blipFill rotWithShape="0">
                <a:blip r:embed="rId15"/>
                <a:stretch>
                  <a:fillRect t="-5357" b="-9821"/>
                </a:stretch>
              </a:blipFill>
            </p:spPr>
            <p:txBody>
              <a:bodyPr/>
              <a:lstStyle/>
              <a:p>
                <a:r>
                  <a:rPr lang="ko-KR" altLang="en-US">
                    <a:noFill/>
                  </a:rPr>
                  <a:t> </a:t>
                </a:r>
              </a:p>
            </p:txBody>
          </p:sp>
        </mc:Fallback>
      </mc:AlternateContent>
      <p:sp>
        <p:nvSpPr>
          <p:cNvPr id="102" name="Down Arrow 101"/>
          <p:cNvSpPr/>
          <p:nvPr/>
        </p:nvSpPr>
        <p:spPr>
          <a:xfrm>
            <a:off x="8537512" y="3862873"/>
            <a:ext cx="711809" cy="345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Date Placeholder 102"/>
          <p:cNvSpPr>
            <a:spLocks noGrp="1"/>
          </p:cNvSpPr>
          <p:nvPr>
            <p:ph type="dt" sz="half" idx="10"/>
          </p:nvPr>
        </p:nvSpPr>
        <p:spPr/>
        <p:txBody>
          <a:bodyPr/>
          <a:lstStyle/>
          <a:p>
            <a:fld id="{3E5DACE9-45EA-4F85-ABED-CFDDDAD2006A}" type="datetime1">
              <a:rPr lang="ko-KR" altLang="en-US" smtClean="0"/>
              <a:t>2014-12-15</a:t>
            </a:fld>
            <a:endParaRPr lang="ko-KR" altLang="en-US"/>
          </a:p>
        </p:txBody>
      </p:sp>
      <p:sp>
        <p:nvSpPr>
          <p:cNvPr id="104" name="Slide Number Placeholder 103"/>
          <p:cNvSpPr>
            <a:spLocks noGrp="1"/>
          </p:cNvSpPr>
          <p:nvPr>
            <p:ph type="sldNum" sz="quarter" idx="12"/>
          </p:nvPr>
        </p:nvSpPr>
        <p:spPr/>
        <p:txBody>
          <a:bodyPr/>
          <a:lstStyle/>
          <a:p>
            <a:fld id="{D63C5E94-666F-4E1D-83FC-F0743E998C4B}" type="slidenum">
              <a:rPr lang="ko-KR" altLang="en-US" smtClean="0"/>
              <a:t>12</a:t>
            </a:fld>
            <a:endParaRPr lang="ko-KR" altLang="en-US"/>
          </a:p>
        </p:txBody>
      </p:sp>
    </p:spTree>
    <p:extLst>
      <p:ext uri="{BB962C8B-B14F-4D97-AF65-F5344CB8AC3E}">
        <p14:creationId xmlns:p14="http://schemas.microsoft.com/office/powerpoint/2010/main" val="191148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500"/>
                                        <p:tgtEl>
                                          <p:spTgt spid="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500"/>
                                        <p:tgtEl>
                                          <p:spTgt spid="9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8" grpId="0"/>
      <p:bldP spid="99" grpId="0"/>
      <p:bldP spid="100" grpId="0"/>
      <p:bldP spid="101" grpId="0"/>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6" name="Straight Arrow Connector 215"/>
          <p:cNvCxnSpPr>
            <a:stCxn id="104" idx="6"/>
            <a:endCxn id="179" idx="0"/>
          </p:cNvCxnSpPr>
          <p:nvPr/>
        </p:nvCxnSpPr>
        <p:spPr>
          <a:xfrm>
            <a:off x="4852590" y="4549321"/>
            <a:ext cx="100159" cy="49802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8" name="Straight Arrow Connector 197"/>
          <p:cNvCxnSpPr>
            <a:stCxn id="84" idx="5"/>
            <a:endCxn id="167" idx="4"/>
          </p:cNvCxnSpPr>
          <p:nvPr/>
        </p:nvCxnSpPr>
        <p:spPr>
          <a:xfrm>
            <a:off x="4557746" y="2759961"/>
            <a:ext cx="890343" cy="9389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07" name="Straight Arrow Connector 206"/>
          <p:cNvCxnSpPr>
            <a:stCxn id="80" idx="5"/>
            <a:endCxn id="162" idx="5"/>
          </p:cNvCxnSpPr>
          <p:nvPr/>
        </p:nvCxnSpPr>
        <p:spPr>
          <a:xfrm>
            <a:off x="5054705" y="2403795"/>
            <a:ext cx="402632" cy="7328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9" name="Straight Arrow Connector 198"/>
          <p:cNvCxnSpPr>
            <a:stCxn id="83" idx="4"/>
            <a:endCxn id="166" idx="0"/>
          </p:cNvCxnSpPr>
          <p:nvPr/>
        </p:nvCxnSpPr>
        <p:spPr>
          <a:xfrm>
            <a:off x="4637259" y="2586468"/>
            <a:ext cx="952436" cy="40919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02" name="Straight Arrow Connector 201"/>
          <p:cNvCxnSpPr>
            <a:stCxn id="84" idx="4"/>
            <a:endCxn id="165" idx="0"/>
          </p:cNvCxnSpPr>
          <p:nvPr/>
        </p:nvCxnSpPr>
        <p:spPr>
          <a:xfrm>
            <a:off x="4572106" y="2726868"/>
            <a:ext cx="1118993" cy="11151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09" name="Straight Arrow Connector 208"/>
          <p:cNvCxnSpPr>
            <a:stCxn id="80" idx="5"/>
          </p:cNvCxnSpPr>
          <p:nvPr/>
        </p:nvCxnSpPr>
        <p:spPr>
          <a:xfrm>
            <a:off x="5054705" y="2403795"/>
            <a:ext cx="220917" cy="9536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3" name="Straight Arrow Connector 212"/>
          <p:cNvCxnSpPr>
            <a:stCxn id="80" idx="5"/>
          </p:cNvCxnSpPr>
          <p:nvPr/>
        </p:nvCxnSpPr>
        <p:spPr>
          <a:xfrm>
            <a:off x="5054705" y="2403795"/>
            <a:ext cx="555032" cy="8852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7" name="Oval 156"/>
          <p:cNvSpPr/>
          <p:nvPr/>
        </p:nvSpPr>
        <p:spPr>
          <a:xfrm>
            <a:off x="4305406" y="2701241"/>
            <a:ext cx="2296390" cy="104948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p:txBody>
          <a:bodyPr/>
          <a:lstStyle/>
          <a:p>
            <a:r>
              <a:rPr lang="en-US" altLang="ko-KR" dirty="0" smtClean="0"/>
              <a:t>Bayesian Network for Image Classification</a:t>
            </a:r>
            <a:endParaRPr lang="ko-KR" altLang="en-US" dirty="0"/>
          </a:p>
        </p:txBody>
      </p:sp>
      <p:sp>
        <p:nvSpPr>
          <p:cNvPr id="4" name="Oval 3"/>
          <p:cNvSpPr/>
          <p:nvPr/>
        </p:nvSpPr>
        <p:spPr>
          <a:xfrm rot="18883036">
            <a:off x="867265" y="3630207"/>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5" name="Oval 4"/>
          <p:cNvSpPr/>
          <p:nvPr/>
        </p:nvSpPr>
        <p:spPr>
          <a:xfrm rot="18883036">
            <a:off x="707009" y="3630206"/>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6" name="Oval 5"/>
          <p:cNvSpPr/>
          <p:nvPr/>
        </p:nvSpPr>
        <p:spPr>
          <a:xfrm rot="18883036">
            <a:off x="1019665" y="3744898"/>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7" name="Oval 6"/>
          <p:cNvSpPr/>
          <p:nvPr/>
        </p:nvSpPr>
        <p:spPr>
          <a:xfrm rot="18883036">
            <a:off x="859409" y="3744897"/>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8" name="Oval 7"/>
          <p:cNvSpPr/>
          <p:nvPr/>
        </p:nvSpPr>
        <p:spPr>
          <a:xfrm rot="18883036">
            <a:off x="1198775" y="3810887"/>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9" name="Oval 8"/>
          <p:cNvSpPr/>
          <p:nvPr/>
        </p:nvSpPr>
        <p:spPr>
          <a:xfrm rot="18883036">
            <a:off x="1038519" y="3810886"/>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10" name="Oval 9"/>
          <p:cNvSpPr/>
          <p:nvPr/>
        </p:nvSpPr>
        <p:spPr>
          <a:xfrm rot="18883036">
            <a:off x="1351175" y="3906726"/>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11" name="Oval 10"/>
          <p:cNvSpPr/>
          <p:nvPr/>
        </p:nvSpPr>
        <p:spPr>
          <a:xfrm rot="18883036">
            <a:off x="1190919" y="3906725"/>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12" name="Oval 11"/>
          <p:cNvSpPr/>
          <p:nvPr/>
        </p:nvSpPr>
        <p:spPr>
          <a:xfrm rot="18883036">
            <a:off x="1179156" y="2736967"/>
            <a:ext cx="320511" cy="339365"/>
          </a:xfrm>
          <a:prstGeom prst="ellipse">
            <a:avLst/>
          </a:prstGeom>
          <a:ln>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a:p>
        </p:txBody>
      </p:sp>
      <p:sp>
        <p:nvSpPr>
          <p:cNvPr id="13" name="Oval 12"/>
          <p:cNvSpPr/>
          <p:nvPr/>
        </p:nvSpPr>
        <p:spPr>
          <a:xfrm rot="18883036">
            <a:off x="1351174" y="2779114"/>
            <a:ext cx="320511" cy="339365"/>
          </a:xfrm>
          <a:prstGeom prst="ellipse">
            <a:avLst/>
          </a:prstGeom>
          <a:ln>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a:p>
        </p:txBody>
      </p:sp>
      <p:cxnSp>
        <p:nvCxnSpPr>
          <p:cNvPr id="14" name="Straight Arrow Connector 13"/>
          <p:cNvCxnSpPr>
            <a:stCxn id="12" idx="2"/>
            <a:endCxn id="4" idx="7"/>
          </p:cNvCxnSpPr>
          <p:nvPr/>
        </p:nvCxnSpPr>
        <p:spPr>
          <a:xfrm flipH="1">
            <a:off x="1021993" y="3020525"/>
            <a:ext cx="204662" cy="614421"/>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a:stCxn id="12" idx="3"/>
            <a:endCxn id="6" idx="7"/>
          </p:cNvCxnSpPr>
          <p:nvPr/>
        </p:nvCxnSpPr>
        <p:spPr>
          <a:xfrm flipH="1">
            <a:off x="1174393" y="3071593"/>
            <a:ext cx="170546" cy="678044"/>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p:cNvCxnSpPr>
            <a:stCxn id="12" idx="2"/>
            <a:endCxn id="5" idx="7"/>
          </p:cNvCxnSpPr>
          <p:nvPr/>
        </p:nvCxnSpPr>
        <p:spPr>
          <a:xfrm flipH="1">
            <a:off x="861737" y="3020525"/>
            <a:ext cx="364918" cy="614420"/>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p:cNvCxnSpPr>
            <a:endCxn id="7" idx="7"/>
          </p:cNvCxnSpPr>
          <p:nvPr/>
        </p:nvCxnSpPr>
        <p:spPr>
          <a:xfrm flipH="1">
            <a:off x="1014137" y="3076316"/>
            <a:ext cx="321297" cy="673320"/>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p:cNvCxnSpPr>
            <a:stCxn id="13" idx="2"/>
            <a:endCxn id="9" idx="7"/>
          </p:cNvCxnSpPr>
          <p:nvPr/>
        </p:nvCxnSpPr>
        <p:spPr>
          <a:xfrm flipH="1">
            <a:off x="1193247" y="3062672"/>
            <a:ext cx="205426" cy="752953"/>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p:cNvCxnSpPr>
            <a:stCxn id="13" idx="2"/>
            <a:endCxn id="8" idx="7"/>
          </p:cNvCxnSpPr>
          <p:nvPr/>
        </p:nvCxnSpPr>
        <p:spPr>
          <a:xfrm flipH="1">
            <a:off x="1353503" y="3062672"/>
            <a:ext cx="45170" cy="752954"/>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p:cNvCxnSpPr>
            <a:stCxn id="13" idx="3"/>
            <a:endCxn id="11" idx="7"/>
          </p:cNvCxnSpPr>
          <p:nvPr/>
        </p:nvCxnSpPr>
        <p:spPr>
          <a:xfrm flipH="1">
            <a:off x="1345647" y="3113740"/>
            <a:ext cx="171310" cy="797724"/>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p:cNvCxnSpPr>
            <a:endCxn id="10" idx="7"/>
          </p:cNvCxnSpPr>
          <p:nvPr/>
        </p:nvCxnSpPr>
        <p:spPr>
          <a:xfrm flipH="1">
            <a:off x="1505903" y="3113739"/>
            <a:ext cx="8305" cy="797726"/>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2253005" y="2673383"/>
            <a:ext cx="1253765" cy="369332"/>
          </a:xfrm>
          <a:prstGeom prst="rect">
            <a:avLst/>
          </a:prstGeom>
          <a:noFill/>
        </p:spPr>
        <p:txBody>
          <a:bodyPr wrap="square" rtlCol="0">
            <a:spAutoFit/>
          </a:bodyPr>
          <a:lstStyle/>
          <a:p>
            <a:r>
              <a:rPr lang="en-US" altLang="ko-KR" dirty="0" smtClean="0"/>
              <a:t>High-level</a:t>
            </a:r>
            <a:endParaRPr lang="ko-KR" altLang="en-US" dirty="0"/>
          </a:p>
        </p:txBody>
      </p:sp>
      <p:sp>
        <p:nvSpPr>
          <p:cNvPr id="23" name="TextBox 22"/>
          <p:cNvSpPr txBox="1"/>
          <p:nvPr/>
        </p:nvSpPr>
        <p:spPr>
          <a:xfrm>
            <a:off x="2234151" y="3685654"/>
            <a:ext cx="1253765" cy="369332"/>
          </a:xfrm>
          <a:prstGeom prst="rect">
            <a:avLst/>
          </a:prstGeom>
          <a:noFill/>
        </p:spPr>
        <p:txBody>
          <a:bodyPr wrap="square" rtlCol="0">
            <a:spAutoFit/>
          </a:bodyPr>
          <a:lstStyle/>
          <a:p>
            <a:r>
              <a:rPr lang="en-US" altLang="ko-KR" dirty="0" smtClean="0"/>
              <a:t>Low-level</a:t>
            </a:r>
            <a:endParaRPr lang="ko-KR" altLang="en-US" dirty="0"/>
          </a:p>
        </p:txBody>
      </p:sp>
      <p:sp>
        <p:nvSpPr>
          <p:cNvPr id="24" name="Oval 23"/>
          <p:cNvSpPr/>
          <p:nvPr/>
        </p:nvSpPr>
        <p:spPr>
          <a:xfrm rot="18883036">
            <a:off x="1506749" y="2041721"/>
            <a:ext cx="320511" cy="33936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cxnSp>
        <p:nvCxnSpPr>
          <p:cNvPr id="25" name="Straight Arrow Connector 24"/>
          <p:cNvCxnSpPr>
            <a:stCxn id="24" idx="2"/>
            <a:endCxn id="12" idx="7"/>
          </p:cNvCxnSpPr>
          <p:nvPr/>
        </p:nvCxnSpPr>
        <p:spPr>
          <a:xfrm flipH="1">
            <a:off x="1333884" y="2325279"/>
            <a:ext cx="220364" cy="4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3"/>
            <a:endCxn id="13" idx="6"/>
          </p:cNvCxnSpPr>
          <p:nvPr/>
        </p:nvCxnSpPr>
        <p:spPr>
          <a:xfrm flipH="1">
            <a:off x="1624187" y="2376347"/>
            <a:ext cx="48345" cy="458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98481" y="1886248"/>
            <a:ext cx="1016345" cy="369332"/>
          </a:xfrm>
          <a:prstGeom prst="rect">
            <a:avLst/>
          </a:prstGeom>
          <a:noFill/>
        </p:spPr>
        <p:txBody>
          <a:bodyPr wrap="square" rtlCol="0">
            <a:spAutoFit/>
          </a:bodyPr>
          <a:lstStyle/>
          <a:p>
            <a:r>
              <a:rPr lang="en-US" altLang="ko-KR" dirty="0" smtClean="0"/>
              <a:t>Class C</a:t>
            </a:r>
            <a:endParaRPr lang="ko-KR" altLang="en-US" dirty="0"/>
          </a:p>
        </p:txBody>
      </p:sp>
      <p:sp>
        <p:nvSpPr>
          <p:cNvPr id="28" name="Rectangle 27"/>
          <p:cNvSpPr/>
          <p:nvPr/>
        </p:nvSpPr>
        <p:spPr>
          <a:xfrm>
            <a:off x="461912" y="2602721"/>
            <a:ext cx="2984808" cy="1751525"/>
          </a:xfrm>
          <a:prstGeom prst="rect">
            <a:avLst/>
          </a:pr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Oval 70"/>
          <p:cNvSpPr/>
          <p:nvPr/>
        </p:nvSpPr>
        <p:spPr>
          <a:xfrm>
            <a:off x="4323919" y="2061727"/>
            <a:ext cx="2296390" cy="104948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Oval 71"/>
          <p:cNvSpPr/>
          <p:nvPr/>
        </p:nvSpPr>
        <p:spPr>
          <a:xfrm>
            <a:off x="4314470" y="4212321"/>
            <a:ext cx="2296390" cy="104948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73" name="TextBox 72"/>
              <p:cNvSpPr txBox="1"/>
              <p:nvPr/>
            </p:nvSpPr>
            <p:spPr>
              <a:xfrm>
                <a:off x="5238236" y="3370980"/>
                <a:ext cx="467755"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4000" i="1" smtClean="0">
                          <a:solidFill>
                            <a:srgbClr val="00B050"/>
                          </a:solidFill>
                          <a:latin typeface="Cambria Math" panose="02040503050406030204" pitchFamily="18" charset="0"/>
                          <a:ea typeface="Cambria Math" panose="02040503050406030204" pitchFamily="18" charset="0"/>
                        </a:rPr>
                        <m:t>⋮</m:t>
                      </m:r>
                    </m:oMath>
                  </m:oMathPara>
                </a14:m>
                <a:endParaRPr lang="ko-KR" altLang="en-US" sz="4000" dirty="0">
                  <a:solidFill>
                    <a:srgbClr val="00B05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5238236" y="3370980"/>
                <a:ext cx="467755" cy="615553"/>
              </a:xfrm>
              <a:prstGeom prst="rect">
                <a:avLst/>
              </a:prstGeom>
              <a:blipFill rotWithShape="0">
                <a:blip r:embed="rId3"/>
                <a:stretch>
                  <a:fillRect/>
                </a:stretch>
              </a:blipFill>
            </p:spPr>
            <p:txBody>
              <a:bodyPr/>
              <a:lstStyle/>
              <a:p>
                <a:r>
                  <a:rPr lang="ko-KR" altLang="en-US">
                    <a:noFill/>
                  </a:rPr>
                  <a:t> </a:t>
                </a:r>
              </a:p>
            </p:txBody>
          </p:sp>
        </mc:Fallback>
      </mc:AlternateContent>
      <p:sp>
        <p:nvSpPr>
          <p:cNvPr id="74" name="TextBox 73"/>
          <p:cNvSpPr txBox="1"/>
          <p:nvPr/>
        </p:nvSpPr>
        <p:spPr>
          <a:xfrm>
            <a:off x="4415480" y="1610643"/>
            <a:ext cx="2679797" cy="369332"/>
          </a:xfrm>
          <a:prstGeom prst="rect">
            <a:avLst/>
          </a:prstGeom>
          <a:noFill/>
        </p:spPr>
        <p:txBody>
          <a:bodyPr wrap="square" rtlCol="0">
            <a:spAutoFit/>
          </a:bodyPr>
          <a:lstStyle/>
          <a:p>
            <a:r>
              <a:rPr lang="en-US" altLang="ko-KR" dirty="0" smtClean="0"/>
              <a:t>Training Set of Images</a:t>
            </a:r>
            <a:endParaRPr lang="ko-KR" altLang="en-US" dirty="0"/>
          </a:p>
        </p:txBody>
      </p:sp>
      <p:sp>
        <p:nvSpPr>
          <p:cNvPr id="75" name="Oval 74"/>
          <p:cNvSpPr/>
          <p:nvPr/>
        </p:nvSpPr>
        <p:spPr>
          <a:xfrm rot="16200000" flipH="1">
            <a:off x="5160307" y="2157630"/>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76" name="Oval 75"/>
          <p:cNvSpPr/>
          <p:nvPr/>
        </p:nvSpPr>
        <p:spPr>
          <a:xfrm rot="16200000" flipH="1">
            <a:off x="5284959" y="2472996"/>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77" name="Oval 76"/>
          <p:cNvSpPr/>
          <p:nvPr/>
        </p:nvSpPr>
        <p:spPr>
          <a:xfrm rot="16200000" flipH="1">
            <a:off x="4827777" y="2616646"/>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78" name="Oval 77"/>
          <p:cNvSpPr/>
          <p:nvPr/>
        </p:nvSpPr>
        <p:spPr>
          <a:xfrm rot="16200000" flipH="1">
            <a:off x="4973234" y="2758657"/>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79" name="Oval 78"/>
          <p:cNvSpPr/>
          <p:nvPr/>
        </p:nvSpPr>
        <p:spPr>
          <a:xfrm rot="16200000" flipH="1">
            <a:off x="5391831" y="2264472"/>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0" name="Oval 79"/>
          <p:cNvSpPr/>
          <p:nvPr/>
        </p:nvSpPr>
        <p:spPr>
          <a:xfrm rot="16200000" flipH="1">
            <a:off x="4973235" y="2321673"/>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1" name="Oval 80"/>
          <p:cNvSpPr/>
          <p:nvPr/>
        </p:nvSpPr>
        <p:spPr>
          <a:xfrm rot="16200000" flipH="1">
            <a:off x="5549407" y="2675443"/>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82" name="Oval 81"/>
          <p:cNvSpPr/>
          <p:nvPr/>
        </p:nvSpPr>
        <p:spPr>
          <a:xfrm rot="16200000" flipH="1">
            <a:off x="4476276" y="2391647"/>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83" name="Oval 82"/>
          <p:cNvSpPr/>
          <p:nvPr/>
        </p:nvSpPr>
        <p:spPr>
          <a:xfrm rot="16200000" flipH="1">
            <a:off x="4541429" y="2537439"/>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4" name="Oval 83"/>
          <p:cNvSpPr/>
          <p:nvPr/>
        </p:nvSpPr>
        <p:spPr>
          <a:xfrm rot="16200000" flipH="1">
            <a:off x="4476276" y="2677839"/>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5" name="Oval 84"/>
          <p:cNvSpPr/>
          <p:nvPr/>
        </p:nvSpPr>
        <p:spPr>
          <a:xfrm rot="16200000" flipH="1">
            <a:off x="5484117" y="2415670"/>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86" name="Oval 85"/>
          <p:cNvSpPr/>
          <p:nvPr/>
        </p:nvSpPr>
        <p:spPr>
          <a:xfrm rot="16200000" flipH="1">
            <a:off x="5819511" y="2391647"/>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87" name="Oval 86"/>
          <p:cNvSpPr/>
          <p:nvPr/>
        </p:nvSpPr>
        <p:spPr>
          <a:xfrm rot="16200000" flipH="1">
            <a:off x="4792869" y="2889560"/>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88" name="Oval 87"/>
          <p:cNvSpPr/>
          <p:nvPr/>
        </p:nvSpPr>
        <p:spPr>
          <a:xfrm rot="16200000" flipH="1">
            <a:off x="5180011" y="2873006"/>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89" name="Oval 88"/>
          <p:cNvSpPr/>
          <p:nvPr/>
        </p:nvSpPr>
        <p:spPr>
          <a:xfrm rot="16200000" flipH="1">
            <a:off x="5953479" y="2499016"/>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90" name="Oval 89"/>
          <p:cNvSpPr/>
          <p:nvPr/>
        </p:nvSpPr>
        <p:spPr>
          <a:xfrm rot="16200000" flipH="1">
            <a:off x="5922108" y="2210530"/>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91" name="Oval 90"/>
          <p:cNvSpPr/>
          <p:nvPr/>
        </p:nvSpPr>
        <p:spPr>
          <a:xfrm rot="16200000" flipH="1">
            <a:off x="5970796" y="2796890"/>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92" name="Oval 91"/>
          <p:cNvSpPr/>
          <p:nvPr/>
        </p:nvSpPr>
        <p:spPr>
          <a:xfrm rot="16200000" flipH="1">
            <a:off x="6137052" y="2350079"/>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93" name="Oval 92"/>
          <p:cNvSpPr/>
          <p:nvPr/>
        </p:nvSpPr>
        <p:spPr>
          <a:xfrm rot="16200000" flipH="1">
            <a:off x="6154369" y="2647953"/>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94" name="Oval 93"/>
          <p:cNvSpPr/>
          <p:nvPr/>
        </p:nvSpPr>
        <p:spPr>
          <a:xfrm rot="16200000" flipH="1">
            <a:off x="5704464" y="4803376"/>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95" name="Oval 94"/>
          <p:cNvSpPr/>
          <p:nvPr/>
        </p:nvSpPr>
        <p:spPr>
          <a:xfrm rot="16200000" flipH="1">
            <a:off x="5071292" y="4393450"/>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96" name="Oval 95"/>
          <p:cNvSpPr/>
          <p:nvPr/>
        </p:nvSpPr>
        <p:spPr>
          <a:xfrm rot="16200000" flipH="1">
            <a:off x="4980177" y="4805664"/>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97" name="Oval 96"/>
          <p:cNvSpPr/>
          <p:nvPr/>
        </p:nvSpPr>
        <p:spPr>
          <a:xfrm rot="16200000" flipH="1">
            <a:off x="5685411" y="5031778"/>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98" name="Oval 97"/>
          <p:cNvSpPr/>
          <p:nvPr/>
        </p:nvSpPr>
        <p:spPr>
          <a:xfrm rot="16200000" flipH="1">
            <a:off x="5549408" y="4626516"/>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99" name="Oval 98"/>
          <p:cNvSpPr/>
          <p:nvPr/>
        </p:nvSpPr>
        <p:spPr>
          <a:xfrm rot="16200000" flipH="1">
            <a:off x="5366835" y="4837683"/>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0" name="Oval 99"/>
          <p:cNvSpPr/>
          <p:nvPr/>
        </p:nvSpPr>
        <p:spPr>
          <a:xfrm rot="16200000" flipH="1">
            <a:off x="5209336" y="4446685"/>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01" name="Oval 100"/>
          <p:cNvSpPr/>
          <p:nvPr/>
        </p:nvSpPr>
        <p:spPr>
          <a:xfrm rot="16200000" flipH="1">
            <a:off x="5824051" y="4344419"/>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02" name="Oval 101"/>
          <p:cNvSpPr/>
          <p:nvPr/>
        </p:nvSpPr>
        <p:spPr>
          <a:xfrm rot="16200000" flipH="1">
            <a:off x="5722647" y="4501700"/>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3" name="Oval 102"/>
          <p:cNvSpPr/>
          <p:nvPr/>
        </p:nvSpPr>
        <p:spPr>
          <a:xfrm rot="16200000" flipH="1">
            <a:off x="5533146" y="4359889"/>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4" name="Oval 103"/>
          <p:cNvSpPr/>
          <p:nvPr/>
        </p:nvSpPr>
        <p:spPr>
          <a:xfrm rot="16200000" flipH="1">
            <a:off x="4805788" y="4453491"/>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05" name="Oval 104"/>
          <p:cNvSpPr/>
          <p:nvPr/>
        </p:nvSpPr>
        <p:spPr>
          <a:xfrm rot="16200000" flipH="1">
            <a:off x="5212783" y="4714363"/>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06" name="Oval 105"/>
          <p:cNvSpPr/>
          <p:nvPr/>
        </p:nvSpPr>
        <p:spPr>
          <a:xfrm rot="16200000" flipH="1">
            <a:off x="4945269" y="5078578"/>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07" name="Oval 106"/>
          <p:cNvSpPr/>
          <p:nvPr/>
        </p:nvSpPr>
        <p:spPr>
          <a:xfrm rot="16200000" flipH="1">
            <a:off x="5332411" y="5062024"/>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08" name="Oval 107"/>
          <p:cNvSpPr/>
          <p:nvPr/>
        </p:nvSpPr>
        <p:spPr>
          <a:xfrm rot="16200000" flipH="1">
            <a:off x="6105879" y="4688034"/>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09" name="Oval 108"/>
          <p:cNvSpPr/>
          <p:nvPr/>
        </p:nvSpPr>
        <p:spPr>
          <a:xfrm rot="16200000" flipH="1">
            <a:off x="6074508" y="4399548"/>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10" name="Oval 109"/>
          <p:cNvSpPr/>
          <p:nvPr/>
        </p:nvSpPr>
        <p:spPr>
          <a:xfrm rot="16200000" flipH="1">
            <a:off x="6123196" y="4985908"/>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11" name="Oval 110"/>
          <p:cNvSpPr/>
          <p:nvPr/>
        </p:nvSpPr>
        <p:spPr>
          <a:xfrm rot="16200000" flipH="1">
            <a:off x="6289452" y="4539097"/>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12" name="Oval 111"/>
          <p:cNvSpPr/>
          <p:nvPr/>
        </p:nvSpPr>
        <p:spPr>
          <a:xfrm rot="16200000" flipH="1">
            <a:off x="6306769" y="4836971"/>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58" name="Oval 157"/>
          <p:cNvSpPr/>
          <p:nvPr/>
        </p:nvSpPr>
        <p:spPr>
          <a:xfrm rot="16200000" flipH="1">
            <a:off x="5572600" y="3273393"/>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59" name="Oval 158"/>
          <p:cNvSpPr/>
          <p:nvPr/>
        </p:nvSpPr>
        <p:spPr>
          <a:xfrm rot="16200000" flipH="1">
            <a:off x="4939428" y="2863467"/>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60" name="Oval 159"/>
          <p:cNvSpPr/>
          <p:nvPr/>
        </p:nvSpPr>
        <p:spPr>
          <a:xfrm rot="16200000" flipH="1">
            <a:off x="4848313" y="3275681"/>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61" name="Oval 160"/>
          <p:cNvSpPr/>
          <p:nvPr/>
        </p:nvSpPr>
        <p:spPr>
          <a:xfrm rot="16200000" flipH="1">
            <a:off x="5553547" y="3501795"/>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62" name="Oval 161"/>
          <p:cNvSpPr/>
          <p:nvPr/>
        </p:nvSpPr>
        <p:spPr>
          <a:xfrm rot="16200000" flipH="1">
            <a:off x="5417544" y="3096533"/>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63" name="Oval 162"/>
          <p:cNvSpPr/>
          <p:nvPr/>
        </p:nvSpPr>
        <p:spPr>
          <a:xfrm rot="16200000" flipH="1">
            <a:off x="5234971" y="3307700"/>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64" name="Oval 163"/>
          <p:cNvSpPr/>
          <p:nvPr/>
        </p:nvSpPr>
        <p:spPr>
          <a:xfrm rot="16200000" flipH="1">
            <a:off x="5077472" y="2916702"/>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65" name="Oval 164"/>
          <p:cNvSpPr/>
          <p:nvPr/>
        </p:nvSpPr>
        <p:spPr>
          <a:xfrm rot="16200000" flipH="1">
            <a:off x="5692187" y="2814436"/>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66" name="Oval 165"/>
          <p:cNvSpPr/>
          <p:nvPr/>
        </p:nvSpPr>
        <p:spPr>
          <a:xfrm rot="16200000" flipH="1">
            <a:off x="5590783" y="2971717"/>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67" name="Oval 166"/>
          <p:cNvSpPr/>
          <p:nvPr/>
        </p:nvSpPr>
        <p:spPr>
          <a:xfrm rot="16200000" flipH="1">
            <a:off x="5401282" y="2829906"/>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68" name="Oval 167"/>
          <p:cNvSpPr/>
          <p:nvPr/>
        </p:nvSpPr>
        <p:spPr>
          <a:xfrm rot="16200000" flipH="1">
            <a:off x="4673924" y="2923508"/>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69" name="Oval 168"/>
          <p:cNvSpPr/>
          <p:nvPr/>
        </p:nvSpPr>
        <p:spPr>
          <a:xfrm rot="16200000" flipH="1">
            <a:off x="5080919" y="3184380"/>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70" name="Oval 169"/>
          <p:cNvSpPr/>
          <p:nvPr/>
        </p:nvSpPr>
        <p:spPr>
          <a:xfrm rot="16200000" flipH="1">
            <a:off x="4813405" y="3548595"/>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71" name="Oval 170"/>
          <p:cNvSpPr/>
          <p:nvPr/>
        </p:nvSpPr>
        <p:spPr>
          <a:xfrm rot="16200000" flipH="1">
            <a:off x="5200547" y="3532041"/>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72" name="Oval 171"/>
          <p:cNvSpPr/>
          <p:nvPr/>
        </p:nvSpPr>
        <p:spPr>
          <a:xfrm rot="16200000" flipH="1">
            <a:off x="5974015" y="3158051"/>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73" name="Oval 172"/>
          <p:cNvSpPr/>
          <p:nvPr/>
        </p:nvSpPr>
        <p:spPr>
          <a:xfrm rot="16200000" flipH="1">
            <a:off x="5942644" y="2869565"/>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74" name="Oval 173"/>
          <p:cNvSpPr/>
          <p:nvPr/>
        </p:nvSpPr>
        <p:spPr>
          <a:xfrm rot="16200000" flipH="1">
            <a:off x="5991332" y="3455925"/>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75" name="Oval 174"/>
          <p:cNvSpPr/>
          <p:nvPr/>
        </p:nvSpPr>
        <p:spPr>
          <a:xfrm rot="16200000" flipH="1">
            <a:off x="6157588" y="3009114"/>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76" name="Oval 175"/>
          <p:cNvSpPr/>
          <p:nvPr/>
        </p:nvSpPr>
        <p:spPr>
          <a:xfrm rot="16200000" flipH="1">
            <a:off x="6174905" y="3306988"/>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77" name="Oval 176"/>
          <p:cNvSpPr/>
          <p:nvPr/>
        </p:nvSpPr>
        <p:spPr>
          <a:xfrm>
            <a:off x="4319815" y="4861176"/>
            <a:ext cx="2296390" cy="104948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8" name="Oval 177"/>
          <p:cNvSpPr/>
          <p:nvPr/>
        </p:nvSpPr>
        <p:spPr>
          <a:xfrm rot="16200000" flipH="1">
            <a:off x="5587009" y="5433328"/>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79" name="Oval 178"/>
          <p:cNvSpPr/>
          <p:nvPr/>
        </p:nvSpPr>
        <p:spPr>
          <a:xfrm rot="16200000" flipH="1">
            <a:off x="4953837" y="5023402"/>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80" name="Oval 179"/>
          <p:cNvSpPr/>
          <p:nvPr/>
        </p:nvSpPr>
        <p:spPr>
          <a:xfrm rot="16200000" flipH="1">
            <a:off x="4862722" y="5435616"/>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81" name="Oval 180"/>
          <p:cNvSpPr/>
          <p:nvPr/>
        </p:nvSpPr>
        <p:spPr>
          <a:xfrm rot="16200000" flipH="1">
            <a:off x="5567956" y="5661730"/>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82" name="Oval 181"/>
          <p:cNvSpPr/>
          <p:nvPr/>
        </p:nvSpPr>
        <p:spPr>
          <a:xfrm rot="16200000" flipH="1">
            <a:off x="5431953" y="5256468"/>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83" name="Oval 182"/>
          <p:cNvSpPr/>
          <p:nvPr/>
        </p:nvSpPr>
        <p:spPr>
          <a:xfrm rot="16200000" flipH="1">
            <a:off x="5249380" y="5467635"/>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84" name="Oval 183"/>
          <p:cNvSpPr/>
          <p:nvPr/>
        </p:nvSpPr>
        <p:spPr>
          <a:xfrm rot="16200000" flipH="1">
            <a:off x="5091881" y="5076637"/>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85" name="Oval 184"/>
          <p:cNvSpPr/>
          <p:nvPr/>
        </p:nvSpPr>
        <p:spPr>
          <a:xfrm rot="16200000" flipH="1">
            <a:off x="5706596" y="4974371"/>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86" name="Oval 185"/>
          <p:cNvSpPr/>
          <p:nvPr/>
        </p:nvSpPr>
        <p:spPr>
          <a:xfrm rot="16200000" flipH="1">
            <a:off x="5605192" y="5131652"/>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87" name="Oval 186"/>
          <p:cNvSpPr/>
          <p:nvPr/>
        </p:nvSpPr>
        <p:spPr>
          <a:xfrm rot="16200000" flipH="1">
            <a:off x="5415691" y="4989841"/>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88" name="Oval 187"/>
          <p:cNvSpPr/>
          <p:nvPr/>
        </p:nvSpPr>
        <p:spPr>
          <a:xfrm rot="16200000" flipH="1">
            <a:off x="4688333" y="5083443"/>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89" name="Oval 188"/>
          <p:cNvSpPr/>
          <p:nvPr/>
        </p:nvSpPr>
        <p:spPr>
          <a:xfrm rot="16200000" flipH="1">
            <a:off x="5095328" y="5344315"/>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90" name="Oval 189"/>
          <p:cNvSpPr/>
          <p:nvPr/>
        </p:nvSpPr>
        <p:spPr>
          <a:xfrm rot="16200000" flipH="1">
            <a:off x="4827814" y="5708530"/>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91" name="Oval 190"/>
          <p:cNvSpPr/>
          <p:nvPr/>
        </p:nvSpPr>
        <p:spPr>
          <a:xfrm rot="16200000" flipH="1">
            <a:off x="5214956" y="5691976"/>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92" name="Oval 191"/>
          <p:cNvSpPr/>
          <p:nvPr/>
        </p:nvSpPr>
        <p:spPr>
          <a:xfrm rot="16200000" flipH="1">
            <a:off x="5988424" y="5317986"/>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93" name="Oval 192"/>
          <p:cNvSpPr/>
          <p:nvPr/>
        </p:nvSpPr>
        <p:spPr>
          <a:xfrm rot="16200000" flipH="1">
            <a:off x="5957053" y="5029500"/>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94" name="Oval 193"/>
          <p:cNvSpPr/>
          <p:nvPr/>
        </p:nvSpPr>
        <p:spPr>
          <a:xfrm rot="16200000" flipH="1">
            <a:off x="6005741" y="5615860"/>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95" name="Oval 194"/>
          <p:cNvSpPr/>
          <p:nvPr/>
        </p:nvSpPr>
        <p:spPr>
          <a:xfrm rot="16200000" flipH="1">
            <a:off x="6171997" y="5169049"/>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96" name="Oval 195"/>
          <p:cNvSpPr/>
          <p:nvPr/>
        </p:nvSpPr>
        <p:spPr>
          <a:xfrm rot="16200000" flipH="1">
            <a:off x="6189314" y="5466923"/>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cxnSp>
        <p:nvCxnSpPr>
          <p:cNvPr id="217" name="Straight Arrow Connector 216"/>
          <p:cNvCxnSpPr>
            <a:stCxn id="104" idx="5"/>
            <a:endCxn id="184" idx="3"/>
          </p:cNvCxnSpPr>
          <p:nvPr/>
        </p:nvCxnSpPr>
        <p:spPr>
          <a:xfrm>
            <a:off x="4887258" y="4535613"/>
            <a:ext cx="244416" cy="54880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0" name="Straight Arrow Connector 219"/>
          <p:cNvCxnSpPr>
            <a:stCxn id="104" idx="5"/>
            <a:endCxn id="188" idx="3"/>
          </p:cNvCxnSpPr>
          <p:nvPr/>
        </p:nvCxnSpPr>
        <p:spPr>
          <a:xfrm flipH="1">
            <a:off x="4728126" y="4535613"/>
            <a:ext cx="159132" cy="55561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4" name="Straight Arrow Connector 223"/>
          <p:cNvCxnSpPr>
            <a:stCxn id="104" idx="5"/>
            <a:endCxn id="189" idx="2"/>
          </p:cNvCxnSpPr>
          <p:nvPr/>
        </p:nvCxnSpPr>
        <p:spPr>
          <a:xfrm>
            <a:off x="4887258" y="4535613"/>
            <a:ext cx="230930" cy="80979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8" name="Curved Connector 227"/>
          <p:cNvCxnSpPr>
            <a:stCxn id="13" idx="6"/>
            <a:endCxn id="80" idx="7"/>
          </p:cNvCxnSpPr>
          <p:nvPr/>
        </p:nvCxnSpPr>
        <p:spPr>
          <a:xfrm rot="5400000" flipH="1" flipV="1">
            <a:off x="3089214" y="938768"/>
            <a:ext cx="431126" cy="3361181"/>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9" name="Curved Connector 228"/>
          <p:cNvCxnSpPr>
            <a:stCxn id="10" idx="6"/>
            <a:endCxn id="163" idx="2"/>
          </p:cNvCxnSpPr>
          <p:nvPr/>
        </p:nvCxnSpPr>
        <p:spPr>
          <a:xfrm rot="5400000" flipH="1" flipV="1">
            <a:off x="3114137" y="1818840"/>
            <a:ext cx="653745" cy="3633643"/>
          </a:xfrm>
          <a:prstGeom prst="curvedConnector3">
            <a:avLst>
              <a:gd name="adj1" fmla="val 135134"/>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2" name="Curved Connector 231"/>
          <p:cNvCxnSpPr>
            <a:stCxn id="11" idx="6"/>
            <a:endCxn id="158" idx="1"/>
          </p:cNvCxnSpPr>
          <p:nvPr/>
        </p:nvCxnSpPr>
        <p:spPr>
          <a:xfrm rot="5400000" flipH="1" flipV="1">
            <a:off x="3180551" y="1564557"/>
            <a:ext cx="681356" cy="4114594"/>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7" name="Curved Connector 236"/>
          <p:cNvCxnSpPr>
            <a:stCxn id="9" idx="6"/>
            <a:endCxn id="162" idx="7"/>
          </p:cNvCxnSpPr>
          <p:nvPr/>
        </p:nvCxnSpPr>
        <p:spPr>
          <a:xfrm rot="5400000" flipH="1" flipV="1">
            <a:off x="3002477" y="1445700"/>
            <a:ext cx="730048" cy="4111938"/>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266" name="Group 265"/>
          <p:cNvGrpSpPr/>
          <p:nvPr/>
        </p:nvGrpSpPr>
        <p:grpSpPr>
          <a:xfrm>
            <a:off x="7601058" y="1352628"/>
            <a:ext cx="887795" cy="887795"/>
            <a:chOff x="5571241" y="1790817"/>
            <a:chExt cx="919415" cy="919415"/>
          </a:xfrm>
        </p:grpSpPr>
        <p:sp>
          <p:nvSpPr>
            <p:cNvPr id="267" name="Rectangle 266"/>
            <p:cNvSpPr/>
            <p:nvPr/>
          </p:nvSpPr>
          <p:spPr>
            <a:xfrm>
              <a:off x="5571241" y="1790817"/>
              <a:ext cx="919415" cy="9194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8" name="Straight Connector 267"/>
            <p:cNvCxnSpPr>
              <a:stCxn id="267" idx="1"/>
              <a:endCxn id="267" idx="3"/>
            </p:cNvCxnSpPr>
            <p:nvPr/>
          </p:nvCxnSpPr>
          <p:spPr>
            <a:xfrm>
              <a:off x="5571241" y="2250525"/>
              <a:ext cx="91941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67" idx="0"/>
              <a:endCxn id="267" idx="2"/>
            </p:cNvCxnSpPr>
            <p:nvPr/>
          </p:nvCxnSpPr>
          <p:spPr>
            <a:xfrm>
              <a:off x="6030949" y="1790817"/>
              <a:ext cx="0" cy="9194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7604132" y="2570907"/>
            <a:ext cx="918882" cy="921891"/>
            <a:chOff x="5505255" y="3035361"/>
            <a:chExt cx="1046976" cy="1050405"/>
          </a:xfrm>
        </p:grpSpPr>
        <p:sp>
          <p:nvSpPr>
            <p:cNvPr id="271" name="Rectangle 270"/>
            <p:cNvSpPr/>
            <p:nvPr/>
          </p:nvSpPr>
          <p:spPr>
            <a:xfrm>
              <a:off x="5505256" y="3554289"/>
              <a:ext cx="523488" cy="5234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72" name="Straight Connector 271"/>
            <p:cNvCxnSpPr>
              <a:stCxn id="271" idx="1"/>
              <a:endCxn id="271" idx="3"/>
            </p:cNvCxnSpPr>
            <p:nvPr/>
          </p:nvCxnSpPr>
          <p:spPr>
            <a:xfrm>
              <a:off x="5505256" y="3816033"/>
              <a:ext cx="52348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71" idx="0"/>
              <a:endCxn id="271" idx="2"/>
            </p:cNvCxnSpPr>
            <p:nvPr/>
          </p:nvCxnSpPr>
          <p:spPr>
            <a:xfrm>
              <a:off x="5767000" y="3554289"/>
              <a:ext cx="0" cy="5234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74" name="Rectangle 273"/>
            <p:cNvSpPr/>
            <p:nvPr/>
          </p:nvSpPr>
          <p:spPr>
            <a:xfrm>
              <a:off x="6023730" y="3562278"/>
              <a:ext cx="523488" cy="5234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cxnSp>
          <p:nvCxnSpPr>
            <p:cNvPr id="275" name="Straight Connector 274"/>
            <p:cNvCxnSpPr>
              <a:stCxn id="274" idx="1"/>
              <a:endCxn id="274" idx="3"/>
            </p:cNvCxnSpPr>
            <p:nvPr/>
          </p:nvCxnSpPr>
          <p:spPr>
            <a:xfrm>
              <a:off x="6023730" y="3824022"/>
              <a:ext cx="52348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274" idx="0"/>
              <a:endCxn id="274" idx="2"/>
            </p:cNvCxnSpPr>
            <p:nvPr/>
          </p:nvCxnSpPr>
          <p:spPr>
            <a:xfrm>
              <a:off x="6285474" y="3562278"/>
              <a:ext cx="0" cy="5234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5505255" y="3035361"/>
              <a:ext cx="523488" cy="5234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cxnSp>
          <p:nvCxnSpPr>
            <p:cNvPr id="278" name="Straight Connector 277"/>
            <p:cNvCxnSpPr>
              <a:stCxn id="277" idx="1"/>
              <a:endCxn id="277" idx="3"/>
            </p:cNvCxnSpPr>
            <p:nvPr/>
          </p:nvCxnSpPr>
          <p:spPr>
            <a:xfrm>
              <a:off x="5505255" y="3297105"/>
              <a:ext cx="52348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a:stCxn id="277" idx="0"/>
              <a:endCxn id="277" idx="2"/>
            </p:cNvCxnSpPr>
            <p:nvPr/>
          </p:nvCxnSpPr>
          <p:spPr>
            <a:xfrm>
              <a:off x="5766999" y="3035361"/>
              <a:ext cx="0" cy="5234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80" name="Rectangle 279"/>
            <p:cNvSpPr/>
            <p:nvPr/>
          </p:nvSpPr>
          <p:spPr>
            <a:xfrm>
              <a:off x="6028743" y="3035361"/>
              <a:ext cx="523488" cy="5234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cxnSp>
          <p:nvCxnSpPr>
            <p:cNvPr id="281" name="Straight Connector 280"/>
            <p:cNvCxnSpPr>
              <a:stCxn id="280" idx="1"/>
              <a:endCxn id="280" idx="3"/>
            </p:cNvCxnSpPr>
            <p:nvPr/>
          </p:nvCxnSpPr>
          <p:spPr>
            <a:xfrm>
              <a:off x="6028743" y="3297105"/>
              <a:ext cx="52348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stCxn id="280" idx="0"/>
              <a:endCxn id="280" idx="2"/>
            </p:cNvCxnSpPr>
            <p:nvPr/>
          </p:nvCxnSpPr>
          <p:spPr>
            <a:xfrm>
              <a:off x="6290487" y="3035361"/>
              <a:ext cx="0" cy="5234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83" name="TextBox 282"/>
          <p:cNvSpPr txBox="1"/>
          <p:nvPr/>
        </p:nvSpPr>
        <p:spPr>
          <a:xfrm>
            <a:off x="8994634" y="1400398"/>
            <a:ext cx="608712" cy="369332"/>
          </a:xfrm>
          <a:prstGeom prst="rect">
            <a:avLst/>
          </a:prstGeom>
          <a:noFill/>
        </p:spPr>
        <p:txBody>
          <a:bodyPr wrap="square" rtlCol="0">
            <a:spAutoFit/>
          </a:bodyPr>
          <a:lstStyle/>
          <a:p>
            <a:r>
              <a:rPr lang="en-US" altLang="ko-KR" dirty="0" smtClean="0"/>
              <a:t>1X4</a:t>
            </a:r>
            <a:endParaRPr lang="ko-KR" altLang="en-US" dirty="0"/>
          </a:p>
        </p:txBody>
      </p:sp>
      <p:sp>
        <p:nvSpPr>
          <p:cNvPr id="284" name="TextBox 283"/>
          <p:cNvSpPr txBox="1"/>
          <p:nvPr/>
        </p:nvSpPr>
        <p:spPr>
          <a:xfrm>
            <a:off x="9031819" y="2600787"/>
            <a:ext cx="608712" cy="369332"/>
          </a:xfrm>
          <a:prstGeom prst="rect">
            <a:avLst/>
          </a:prstGeom>
          <a:noFill/>
        </p:spPr>
        <p:txBody>
          <a:bodyPr wrap="square" rtlCol="0">
            <a:spAutoFit/>
          </a:bodyPr>
          <a:lstStyle/>
          <a:p>
            <a:r>
              <a:rPr lang="en-US" altLang="ko-KR" dirty="0" smtClean="0"/>
              <a:t>4X4</a:t>
            </a:r>
            <a:endParaRPr lang="ko-KR" altLang="en-US" dirty="0"/>
          </a:p>
        </p:txBody>
      </p:sp>
      <mc:AlternateContent xmlns:mc="http://schemas.openxmlformats.org/markup-compatibility/2006" xmlns:a14="http://schemas.microsoft.com/office/drawing/2010/main">
        <mc:Choice Requires="a14">
          <p:sp>
            <p:nvSpPr>
              <p:cNvPr id="285" name="TextBox 284"/>
              <p:cNvSpPr txBox="1"/>
              <p:nvPr/>
            </p:nvSpPr>
            <p:spPr>
              <a:xfrm>
                <a:off x="8594662" y="1790220"/>
                <a:ext cx="20337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i="1">
                              <a:latin typeface="Cambria Math" panose="02040503050406030204" pitchFamily="18" charset="0"/>
                            </a:rPr>
                            <m:t>𝐷</m:t>
                          </m:r>
                        </m:e>
                        <m:sub>
                          <m:r>
                            <a:rPr lang="en-US" altLang="ko-KR" b="0" i="1" smtClean="0">
                              <a:latin typeface="Cambria Math" panose="02040503050406030204" pitchFamily="18" charset="0"/>
                            </a:rPr>
                            <m:t>h</m:t>
                          </m:r>
                        </m:sub>
                      </m:sSub>
                      <m:r>
                        <a:rPr lang="en-US" altLang="ko-KR" b="0" i="1" smtClean="0">
                          <a:latin typeface="Cambria Math" panose="02040503050406030204" pitchFamily="18" charset="0"/>
                        </a:rPr>
                        <m:t>=</m:t>
                      </m:r>
                      <m:d>
                        <m:dPr>
                          <m:begChr m:val="{"/>
                          <m:endChr m:val="}"/>
                          <m:ctrlPr>
                            <a:rPr lang="en-US" altLang="ko-KR" i="1" smtClean="0">
                              <a:latin typeface="Cambria Math" panose="02040503050406030204" pitchFamily="18" charset="0"/>
                            </a:rPr>
                          </m:ctrlPr>
                        </m:dPr>
                        <m:e>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smtClean="0">
                                  <a:latin typeface="Cambria Math" panose="02040503050406030204" pitchFamily="18" charset="0"/>
                                </a:rPr>
                                <m:t>2</m:t>
                              </m:r>
                            </m:sub>
                          </m:sSub>
                          <m:r>
                            <a:rPr lang="en-US" altLang="ko-KR" b="0" i="1" smtClean="0">
                              <a:latin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smtClean="0">
                                  <a:latin typeface="Cambria Math" panose="02040503050406030204" pitchFamily="18" charset="0"/>
                                </a:rPr>
                                <m:t>𝑛</m:t>
                              </m:r>
                            </m:sub>
                          </m:sSub>
                        </m:e>
                      </m:d>
                    </m:oMath>
                  </m:oMathPara>
                </a14:m>
                <a:endParaRPr lang="ko-KR" altLang="en-US" dirty="0"/>
              </a:p>
            </p:txBody>
          </p:sp>
        </mc:Choice>
        <mc:Fallback xmlns="">
          <p:sp>
            <p:nvSpPr>
              <p:cNvPr id="285" name="TextBox 284"/>
              <p:cNvSpPr txBox="1">
                <a:spLocks noRot="1" noChangeAspect="1" noMove="1" noResize="1" noEditPoints="1" noAdjustHandles="1" noChangeArrowheads="1" noChangeShapeType="1" noTextEdit="1"/>
              </p:cNvSpPr>
              <p:nvPr/>
            </p:nvSpPr>
            <p:spPr>
              <a:xfrm>
                <a:off x="8594662" y="1790220"/>
                <a:ext cx="2033762" cy="276999"/>
              </a:xfrm>
              <a:prstGeom prst="rect">
                <a:avLst/>
              </a:prstGeom>
              <a:blipFill rotWithShape="0">
                <a:blip r:embed="rId4"/>
                <a:stretch>
                  <a:fillRect l="-2096" b="-2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86" name="TextBox 285"/>
              <p:cNvSpPr txBox="1"/>
              <p:nvPr/>
            </p:nvSpPr>
            <p:spPr>
              <a:xfrm>
                <a:off x="8620853" y="3080003"/>
                <a:ext cx="3525868" cy="5819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𝐷</m:t>
                          </m:r>
                        </m:e>
                        <m:sub>
                          <m:r>
                            <a:rPr lang="en-US" altLang="ko-KR" b="0" i="1" smtClean="0">
                              <a:latin typeface="Cambria Math" panose="02040503050406030204" pitchFamily="18" charset="0"/>
                            </a:rPr>
                            <m:t>𝑙</m:t>
                          </m:r>
                        </m:sub>
                      </m:sSub>
                      <m:r>
                        <a:rPr lang="en-US" altLang="ko-KR" b="0" i="1" smtClean="0">
                          <a:latin typeface="Cambria Math" panose="02040503050406030204" pitchFamily="18" charset="0"/>
                        </a:rPr>
                        <m:t>=</m:t>
                      </m:r>
                      <m:d>
                        <m:dPr>
                          <m:begChr m:val="{"/>
                          <m:endChr m:val="}"/>
                          <m:ctrlPr>
                            <a:rPr lang="en-US" altLang="ko-KR" i="1" smtClean="0">
                              <a:latin typeface="Cambria Math" panose="02040503050406030204" pitchFamily="18" charset="0"/>
                            </a:rPr>
                          </m:ctrlPr>
                        </m:dPr>
                        <m:e>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1,1</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r>
                                <a:rPr lang="en-US" altLang="ko-KR" b="0" i="1" smtClean="0">
                                  <a:latin typeface="Cambria Math" panose="02040503050406030204" pitchFamily="18" charset="0"/>
                                </a:rPr>
                                <m:t>2</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r>
                                <a:rPr lang="en-US" altLang="ko-KR" b="0" i="1" smtClean="0">
                                  <a:latin typeface="Cambria Math" panose="02040503050406030204" pitchFamily="18" charset="0"/>
                                </a:rPr>
                                <m:t>3</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1,</m:t>
                              </m:r>
                              <m:r>
                                <a:rPr lang="en-US" altLang="ko-KR" b="0" i="1" smtClean="0">
                                  <a:latin typeface="Cambria Math" panose="02040503050406030204" pitchFamily="18" charset="0"/>
                                </a:rPr>
                                <m:t>4</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b="0" i="1" smtClean="0">
                                  <a:latin typeface="Cambria Math" panose="02040503050406030204" pitchFamily="18" charset="0"/>
                                </a:rPr>
                                <m:t>2</m:t>
                              </m:r>
                              <m:r>
                                <a:rPr lang="en-US" altLang="ko-KR" i="1">
                                  <a:latin typeface="Cambria Math" panose="02040503050406030204" pitchFamily="18" charset="0"/>
                                </a:rPr>
                                <m:t>,</m:t>
                              </m:r>
                              <m:r>
                                <a:rPr lang="en-US" altLang="ko-KR" b="0" i="1" smtClean="0">
                                  <a:latin typeface="Cambria Math" panose="02040503050406030204" pitchFamily="18" charset="0"/>
                                </a:rPr>
                                <m:t>1</m:t>
                              </m:r>
                            </m:sub>
                          </m:sSub>
                          <m:r>
                            <a:rPr lang="en-US" altLang="ko-KR" b="0" i="1" smtClean="0">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smtClean="0">
                                  <a:latin typeface="Cambria Math" panose="02040503050406030204" pitchFamily="18" charset="0"/>
                                </a:rPr>
                                <m:t>𝑛</m:t>
                              </m:r>
                              <m:r>
                                <a:rPr lang="en-US" altLang="ko-KR" b="0" i="1" smtClean="0">
                                  <a:latin typeface="Cambria Math" panose="02040503050406030204" pitchFamily="18" charset="0"/>
                                </a:rPr>
                                <m:t>,4</m:t>
                              </m:r>
                            </m:sub>
                          </m:sSub>
                        </m:e>
                      </m:d>
                    </m:oMath>
                  </m:oMathPara>
                </a14:m>
                <a:endParaRPr lang="ko-KR" altLang="en-US" dirty="0"/>
              </a:p>
            </p:txBody>
          </p:sp>
        </mc:Choice>
        <mc:Fallback xmlns="">
          <p:sp>
            <p:nvSpPr>
              <p:cNvPr id="286" name="TextBox 285"/>
              <p:cNvSpPr txBox="1">
                <a:spLocks noRot="1" noChangeAspect="1" noMove="1" noResize="1" noEditPoints="1" noAdjustHandles="1" noChangeArrowheads="1" noChangeShapeType="1" noTextEdit="1"/>
              </p:cNvSpPr>
              <p:nvPr/>
            </p:nvSpPr>
            <p:spPr>
              <a:xfrm>
                <a:off x="8620853" y="3080003"/>
                <a:ext cx="3525868" cy="581954"/>
              </a:xfrm>
              <a:prstGeom prst="rect">
                <a:avLst/>
              </a:prstGeom>
              <a:blipFill rotWithShape="0">
                <a:blip r:embed="rId5"/>
                <a:stretch>
                  <a:fillRect b="-5208"/>
                </a:stretch>
              </a:blipFill>
            </p:spPr>
            <p:txBody>
              <a:bodyPr/>
              <a:lstStyle/>
              <a:p>
                <a:r>
                  <a:rPr lang="ko-KR" altLang="en-US">
                    <a:noFill/>
                  </a:rPr>
                  <a:t> </a:t>
                </a:r>
              </a:p>
            </p:txBody>
          </p:sp>
        </mc:Fallback>
      </mc:AlternateContent>
      <p:sp>
        <p:nvSpPr>
          <p:cNvPr id="287" name="Right Arrow 286"/>
          <p:cNvSpPr/>
          <p:nvPr/>
        </p:nvSpPr>
        <p:spPr>
          <a:xfrm rot="5400000">
            <a:off x="9067969" y="3886846"/>
            <a:ext cx="461914" cy="420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88" name="TextBox 287"/>
              <p:cNvSpPr txBox="1"/>
              <p:nvPr/>
            </p:nvSpPr>
            <p:spPr>
              <a:xfrm>
                <a:off x="7693778" y="4623616"/>
                <a:ext cx="3905436" cy="1621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𝐶</m:t>
                          </m:r>
                        </m:e>
                      </m:acc>
                      <m:r>
                        <a:rPr lang="en-US" altLang="ko-KR" b="0" i="1" smtClean="0">
                          <a:latin typeface="Cambria Math" panose="02040503050406030204" pitchFamily="18" charset="0"/>
                        </a:rPr>
                        <m:t>=</m:t>
                      </m:r>
                      <m:r>
                        <a:rPr lang="en-US" altLang="ko-KR" b="0" i="1" smtClean="0">
                          <a:latin typeface="Cambria Math" panose="02040503050406030204" pitchFamily="18" charset="0"/>
                        </a:rPr>
                        <m:t>𝑎𝑟𝑔</m:t>
                      </m:r>
                      <m:func>
                        <m:funcPr>
                          <m:ctrlPr>
                            <a:rPr lang="en-US" altLang="ko-KR" b="0" i="1" smtClean="0">
                              <a:latin typeface="Cambria Math" panose="02040503050406030204" pitchFamily="18" charset="0"/>
                            </a:rPr>
                          </m:ctrlPr>
                        </m:funcPr>
                        <m:fName>
                          <m:limLow>
                            <m:limLowPr>
                              <m:ctrlPr>
                                <a:rPr lang="en-US" altLang="ko-KR" b="0" i="1" smtClean="0">
                                  <a:latin typeface="Cambria Math" panose="02040503050406030204" pitchFamily="18" charset="0"/>
                                </a:rPr>
                              </m:ctrlPr>
                            </m:limLowPr>
                            <m:e>
                              <m:r>
                                <m:rPr>
                                  <m:sty m:val="p"/>
                                </m:rPr>
                                <a:rPr lang="en-US" altLang="ko-KR" b="0" i="0" smtClean="0">
                                  <a:latin typeface="Cambria Math" panose="02040503050406030204" pitchFamily="18" charset="0"/>
                                </a:rPr>
                                <m:t>max</m:t>
                              </m:r>
                            </m:e>
                            <m:lim>
                              <m:r>
                                <a:rPr lang="en-US" altLang="ko-KR" b="0" i="1" smtClean="0">
                                  <a:latin typeface="Cambria Math" panose="02040503050406030204" pitchFamily="18" charset="0"/>
                                </a:rPr>
                                <m:t>𝐶</m:t>
                              </m:r>
                            </m:lim>
                          </m:limLow>
                        </m:fName>
                        <m:e>
                          <m:r>
                            <a:rPr lang="en-US" altLang="ko-KR" b="0" i="1" smtClean="0">
                              <a:latin typeface="Cambria Math" panose="02040503050406030204" pitchFamily="18" charset="0"/>
                            </a:rPr>
                            <m:t>𝑃</m:t>
                          </m:r>
                          <m:d>
                            <m:dPr>
                              <m:ctrlPr>
                                <a:rPr lang="en-US" altLang="ko-KR" i="1">
                                  <a:latin typeface="Cambria Math" panose="02040503050406030204" pitchFamily="18" charset="0"/>
                                </a:rPr>
                              </m:ctrlPr>
                            </m:dPr>
                            <m:e>
                              <m:r>
                                <a:rPr lang="en-US" altLang="ko-KR" i="1">
                                  <a:latin typeface="Cambria Math" panose="02040503050406030204" pitchFamily="18" charset="0"/>
                                </a:rPr>
                                <m:t>𝑄</m:t>
                              </m:r>
                            </m:e>
                            <m:e>
                              <m:r>
                                <a:rPr lang="en-US" altLang="ko-KR" i="1">
                                  <a:latin typeface="Cambria Math" panose="02040503050406030204" pitchFamily="18" charset="0"/>
                                </a:rPr>
                                <m:t>𝐶</m:t>
                              </m:r>
                            </m:e>
                          </m:d>
                        </m:e>
                      </m:func>
                      <m:r>
                        <a:rPr lang="en-US" altLang="ko-KR" b="0" i="1" smtClean="0">
                          <a:latin typeface="Cambria Math" panose="02040503050406030204" pitchFamily="18" charset="0"/>
                        </a:rPr>
                        <m:t>=</m:t>
                      </m:r>
                      <m:r>
                        <a:rPr lang="en-US" altLang="ko-KR" b="0" i="1" smtClean="0">
                          <a:latin typeface="Cambria Math" panose="02040503050406030204" pitchFamily="18" charset="0"/>
                        </a:rPr>
                        <m:t>𝑎𝑟𝑔</m:t>
                      </m:r>
                      <m:func>
                        <m:funcPr>
                          <m:ctrlPr>
                            <a:rPr lang="en-US" altLang="ko-KR" b="0" i="1" smtClean="0">
                              <a:latin typeface="Cambria Math" panose="02040503050406030204" pitchFamily="18" charset="0"/>
                            </a:rPr>
                          </m:ctrlPr>
                        </m:funcPr>
                        <m:fName>
                          <m:limLow>
                            <m:limLowPr>
                              <m:ctrlPr>
                                <a:rPr lang="en-US" altLang="ko-KR" b="0" i="1" smtClean="0">
                                  <a:latin typeface="Cambria Math" panose="02040503050406030204" pitchFamily="18" charset="0"/>
                                </a:rPr>
                              </m:ctrlPr>
                            </m:limLowPr>
                            <m:e>
                              <m:r>
                                <m:rPr>
                                  <m:sty m:val="p"/>
                                </m:rPr>
                                <a:rPr lang="en-US" altLang="ko-KR" b="0" i="0" smtClean="0">
                                  <a:latin typeface="Cambria Math" panose="02040503050406030204" pitchFamily="18" charset="0"/>
                                </a:rPr>
                                <m:t>max</m:t>
                              </m:r>
                            </m:e>
                            <m:lim>
                              <m:r>
                                <a:rPr lang="en-US" altLang="ko-KR" b="0" i="1" smtClean="0">
                                  <a:latin typeface="Cambria Math" panose="02040503050406030204" pitchFamily="18" charset="0"/>
                                </a:rPr>
                                <m:t>𝐶</m:t>
                              </m:r>
                            </m:lim>
                          </m:limLow>
                        </m:fName>
                        <m:e>
                          <m:r>
                            <a:rPr lang="en-US" altLang="ko-KR" i="1">
                              <a:latin typeface="Cambria Math" panose="02040503050406030204" pitchFamily="18" charset="0"/>
                            </a:rPr>
                            <m:t>𝑃</m:t>
                          </m:r>
                          <m:d>
                            <m:dPr>
                              <m:ctrlPr>
                                <a:rPr lang="en-US" altLang="ko-KR" i="1">
                                  <a:latin typeface="Cambria Math" panose="02040503050406030204" pitchFamily="18" charset="0"/>
                                </a:rPr>
                              </m:ctrlPr>
                            </m:dPr>
                            <m:e>
                              <m:sSub>
                                <m:sSubPr>
                                  <m:ctrlPr>
                                    <a:rPr lang="en-US" altLang="ko-KR" i="1">
                                      <a:latin typeface="Cambria Math" panose="02040503050406030204" pitchFamily="18" charset="0"/>
                                    </a:rPr>
                                  </m:ctrlPr>
                                </m:sSubPr>
                                <m:e>
                                  <m:r>
                                    <a:rPr lang="en-US" altLang="ko-KR" i="1">
                                      <a:latin typeface="Cambria Math" panose="02040503050406030204" pitchFamily="18" charset="0"/>
                                    </a:rPr>
                                    <m:t>𝐷</m:t>
                                  </m:r>
                                </m:e>
                                <m:sub>
                                  <m:r>
                                    <a:rPr lang="en-US" altLang="ko-KR" i="1">
                                      <a:latin typeface="Cambria Math" panose="02040503050406030204" pitchFamily="18" charset="0"/>
                                    </a:rPr>
                                    <m:t>𝑙</m:t>
                                  </m:r>
                                </m:sub>
                              </m:sSub>
                            </m:e>
                            <m:e>
                              <m:sSub>
                                <m:sSubPr>
                                  <m:ctrlPr>
                                    <a:rPr lang="en-US" altLang="ko-KR" i="1">
                                      <a:latin typeface="Cambria Math" panose="02040503050406030204" pitchFamily="18" charset="0"/>
                                    </a:rPr>
                                  </m:ctrlPr>
                                </m:sSubPr>
                                <m:e>
                                  <m:r>
                                    <a:rPr lang="en-US" altLang="ko-KR" i="1">
                                      <a:latin typeface="Cambria Math" panose="02040503050406030204" pitchFamily="18" charset="0"/>
                                    </a:rPr>
                                    <m:t>𝐷</m:t>
                                  </m:r>
                                </m:e>
                                <m:sub>
                                  <m:r>
                                    <a:rPr lang="en-US" altLang="ko-KR" i="1">
                                      <a:latin typeface="Cambria Math" panose="02040503050406030204" pitchFamily="18" charset="0"/>
                                    </a:rPr>
                                    <m:t>h</m:t>
                                  </m:r>
                                </m:sub>
                              </m:sSub>
                            </m:e>
                          </m:d>
                          <m:r>
                            <a:rPr lang="en-US" altLang="ko-KR" i="1">
                              <a:latin typeface="Cambria Math" panose="02040503050406030204" pitchFamily="18" charset="0"/>
                            </a:rPr>
                            <m:t>𝑝</m:t>
                          </m:r>
                          <m:d>
                            <m:dPr>
                              <m:ctrlPr>
                                <a:rPr lang="en-US" altLang="ko-KR" i="1">
                                  <a:latin typeface="Cambria Math" panose="02040503050406030204" pitchFamily="18" charset="0"/>
                                </a:rPr>
                              </m:ctrlPr>
                            </m:dPr>
                            <m:e>
                              <m:sSub>
                                <m:sSubPr>
                                  <m:ctrlPr>
                                    <a:rPr lang="en-US" altLang="ko-KR" i="1">
                                      <a:latin typeface="Cambria Math" panose="02040503050406030204" pitchFamily="18" charset="0"/>
                                    </a:rPr>
                                  </m:ctrlPr>
                                </m:sSubPr>
                                <m:e>
                                  <m:r>
                                    <a:rPr lang="en-US" altLang="ko-KR" i="1">
                                      <a:latin typeface="Cambria Math" panose="02040503050406030204" pitchFamily="18" charset="0"/>
                                    </a:rPr>
                                    <m:t>𝐷</m:t>
                                  </m:r>
                                </m:e>
                                <m:sub>
                                  <m:r>
                                    <a:rPr lang="en-US" altLang="ko-KR" i="1">
                                      <a:latin typeface="Cambria Math" panose="02040503050406030204" pitchFamily="18" charset="0"/>
                                    </a:rPr>
                                    <m:t>𝑙</m:t>
                                  </m:r>
                                </m:sub>
                              </m:sSub>
                            </m:e>
                            <m:e>
                              <m:r>
                                <a:rPr lang="en-US" altLang="ko-KR" i="1">
                                  <a:latin typeface="Cambria Math" panose="02040503050406030204" pitchFamily="18" charset="0"/>
                                </a:rPr>
                                <m:t>𝐶</m:t>
                              </m:r>
                            </m:e>
                          </m:d>
                        </m:e>
                      </m:func>
                    </m:oMath>
                  </m:oMathPara>
                </a14:m>
                <a:endParaRPr lang="en-US" altLang="ko-KR"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ko-KR" b="0" i="0" smtClean="0">
                          <a:latin typeface="Cambria Math" panose="02040503050406030204" pitchFamily="18" charset="0"/>
                        </a:rPr>
                        <m:t>=</m:t>
                      </m:r>
                      <m:r>
                        <m:rPr>
                          <m:sty m:val="p"/>
                        </m:rPr>
                        <a:rPr lang="en-US" altLang="ko-KR" b="0" i="0" smtClean="0">
                          <a:latin typeface="Cambria Math" panose="02040503050406030204" pitchFamily="18" charset="0"/>
                        </a:rPr>
                        <m:t>arg</m:t>
                      </m:r>
                      <m:func>
                        <m:funcPr>
                          <m:ctrlPr>
                            <a:rPr lang="en-US" altLang="ko-KR" b="0" i="1" smtClean="0">
                              <a:latin typeface="Cambria Math" panose="02040503050406030204" pitchFamily="18" charset="0"/>
                            </a:rPr>
                          </m:ctrlPr>
                        </m:funcPr>
                        <m:fName>
                          <m:limLow>
                            <m:limLowPr>
                              <m:ctrlPr>
                                <a:rPr lang="en-US" altLang="ko-KR" b="0" i="1" smtClean="0">
                                  <a:latin typeface="Cambria Math" panose="02040503050406030204" pitchFamily="18" charset="0"/>
                                </a:rPr>
                              </m:ctrlPr>
                            </m:limLowPr>
                            <m:e>
                              <m:r>
                                <m:rPr>
                                  <m:sty m:val="p"/>
                                </m:rPr>
                                <a:rPr lang="en-US" altLang="ko-KR" b="0" i="0" smtClean="0">
                                  <a:latin typeface="Cambria Math" panose="02040503050406030204" pitchFamily="18" charset="0"/>
                                </a:rPr>
                                <m:t>max</m:t>
                              </m:r>
                            </m:e>
                            <m:lim>
                              <m:r>
                                <a:rPr lang="en-US" altLang="ko-KR" b="0" i="1" smtClean="0">
                                  <a:latin typeface="Cambria Math" panose="02040503050406030204" pitchFamily="18" charset="0"/>
                                </a:rPr>
                                <m:t>𝐶</m:t>
                              </m:r>
                            </m:lim>
                          </m:limLow>
                        </m:fName>
                        <m:e>
                          <m:nary>
                            <m:naryPr>
                              <m:chr m:val="∏"/>
                              <m:ctrlPr>
                                <a:rPr lang="en-US" altLang="ko-KR" i="1">
                                  <a:latin typeface="Cambria Math" panose="02040503050406030204" pitchFamily="18" charset="0"/>
                                </a:rPr>
                              </m:ctrlPr>
                            </m:naryPr>
                            <m:sub>
                              <m:r>
                                <m:rPr>
                                  <m:brk m:alnAt="23"/>
                                </m:rPr>
                                <a:rPr lang="en-US" altLang="ko-KR" i="1">
                                  <a:latin typeface="Cambria Math" panose="02040503050406030204" pitchFamily="18" charset="0"/>
                                </a:rPr>
                                <m:t>𝑖</m:t>
                              </m:r>
                              <m:r>
                                <a:rPr lang="en-US" altLang="ko-KR" i="1">
                                  <a:latin typeface="Cambria Math" panose="02040503050406030204" pitchFamily="18" charset="0"/>
                                </a:rPr>
                                <m:t>=1</m:t>
                              </m:r>
                            </m:sub>
                            <m:sup>
                              <m:r>
                                <a:rPr lang="en-US" altLang="ko-KR" i="1">
                                  <a:latin typeface="Cambria Math" panose="02040503050406030204" pitchFamily="18" charset="0"/>
                                </a:rPr>
                                <m:t>𝑛</m:t>
                              </m:r>
                            </m:sup>
                            <m:e>
                              <m:d>
                                <m:dPr>
                                  <m:begChr m:val="["/>
                                  <m:endChr m:val="]"/>
                                  <m:ctrlPr>
                                    <a:rPr lang="en-US" altLang="ko-KR" i="1">
                                      <a:latin typeface="Cambria Math" panose="02040503050406030204" pitchFamily="18" charset="0"/>
                                    </a:rPr>
                                  </m:ctrlPr>
                                </m:dPr>
                                <m:e>
                                  <m:r>
                                    <a:rPr lang="en-US" altLang="ko-KR" i="1">
                                      <a:latin typeface="Cambria Math" panose="02040503050406030204" pitchFamily="18" charset="0"/>
                                    </a:rPr>
                                    <m:t>𝑝</m:t>
                                  </m:r>
                                  <m:d>
                                    <m:dPr>
                                      <m:ctrlPr>
                                        <a:rPr lang="en-US" altLang="ko-KR" i="1">
                                          <a:latin typeface="Cambria Math" panose="02040503050406030204" pitchFamily="18" charset="0"/>
                                        </a:rPr>
                                      </m:ctrlPr>
                                    </m:dPr>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𝑖</m:t>
                                          </m:r>
                                        </m:sub>
                                      </m:sSub>
                                    </m:e>
                                    <m:e>
                                      <m:r>
                                        <a:rPr lang="en-US" altLang="ko-KR" i="1">
                                          <a:latin typeface="Cambria Math" panose="02040503050406030204" pitchFamily="18" charset="0"/>
                                        </a:rPr>
                                        <m:t>𝐶</m:t>
                                      </m:r>
                                    </m:e>
                                  </m:d>
                                  <m:r>
                                    <a:rPr lang="en-US" altLang="ko-KR" i="1">
                                      <a:latin typeface="Cambria Math" panose="02040503050406030204" pitchFamily="18" charset="0"/>
                                      <a:ea typeface="Cambria Math" panose="02040503050406030204" pitchFamily="18" charset="0"/>
                                    </a:rPr>
                                    <m:t>∙</m:t>
                                  </m:r>
                                  <m:nary>
                                    <m:naryPr>
                                      <m:chr m:val="∏"/>
                                      <m:ctrlPr>
                                        <a:rPr lang="en-US" altLang="ko-KR" i="1">
                                          <a:latin typeface="Cambria Math" panose="02040503050406030204" pitchFamily="18" charset="0"/>
                                          <a:ea typeface="Cambria Math" panose="02040503050406030204" pitchFamily="18" charset="0"/>
                                        </a:rPr>
                                      </m:ctrlPr>
                                    </m:naryPr>
                                    <m:sub>
                                      <m:r>
                                        <m:rPr>
                                          <m:brk m:alnAt="23"/>
                                        </m:rPr>
                                        <a:rPr lang="en-US" altLang="ko-KR" i="1">
                                          <a:latin typeface="Cambria Math" panose="02040503050406030204" pitchFamily="18" charset="0"/>
                                          <a:ea typeface="Cambria Math" panose="02040503050406030204" pitchFamily="18" charset="0"/>
                                        </a:rPr>
                                        <m:t>𝑗</m:t>
                                      </m:r>
                                      <m:r>
                                        <a:rPr lang="en-US" altLang="ko-KR" i="1">
                                          <a:latin typeface="Cambria Math" panose="02040503050406030204" pitchFamily="18" charset="0"/>
                                          <a:ea typeface="Cambria Math" panose="02040503050406030204" pitchFamily="18" charset="0"/>
                                        </a:rPr>
                                        <m:t>=1</m:t>
                                      </m:r>
                                    </m:sub>
                                    <m:sup>
                                      <m:r>
                                        <a:rPr lang="en-US" altLang="ko-KR" i="1">
                                          <a:latin typeface="Cambria Math" panose="02040503050406030204" pitchFamily="18" charset="0"/>
                                          <a:ea typeface="Cambria Math" panose="02040503050406030204" pitchFamily="18" charset="0"/>
                                        </a:rPr>
                                        <m:t>𝑚</m:t>
                                      </m:r>
                                    </m:sup>
                                    <m:e>
                                      <m:r>
                                        <a:rPr lang="en-US" altLang="ko-KR" i="1">
                                          <a:latin typeface="Cambria Math" panose="02040503050406030204" pitchFamily="18" charset="0"/>
                                        </a:rPr>
                                        <m:t>𝑝</m:t>
                                      </m:r>
                                      <m:d>
                                        <m:dPr>
                                          <m:ctrlPr>
                                            <a:rPr lang="en-US" altLang="ko-KR" i="1">
                                              <a:latin typeface="Cambria Math" panose="02040503050406030204" pitchFamily="18" charset="0"/>
                                            </a:rPr>
                                          </m:ctrlPr>
                                        </m:dPr>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𝑖</m:t>
                                              </m:r>
                                              <m:r>
                                                <a:rPr lang="en-US" altLang="ko-KR" i="1">
                                                  <a:latin typeface="Cambria Math" panose="02040503050406030204" pitchFamily="18" charset="0"/>
                                                </a:rPr>
                                                <m:t>,</m:t>
                                              </m:r>
                                              <m:r>
                                                <a:rPr lang="en-US" altLang="ko-KR" i="1">
                                                  <a:latin typeface="Cambria Math" panose="02040503050406030204" pitchFamily="18" charset="0"/>
                                                </a:rPr>
                                                <m:t>𝑗</m:t>
                                              </m:r>
                                            </m:sub>
                                          </m:sSub>
                                        </m:e>
                                        <m:e>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𝑖</m:t>
                                              </m:r>
                                            </m:sub>
                                          </m:sSub>
                                        </m:e>
                                      </m:d>
                                    </m:e>
                                  </m:nary>
                                </m:e>
                              </m:d>
                            </m:e>
                          </m:nary>
                        </m:e>
                      </m:func>
                    </m:oMath>
                  </m:oMathPara>
                </a14:m>
                <a:endParaRPr lang="ko-KR" altLang="en-US" dirty="0"/>
              </a:p>
            </p:txBody>
          </p:sp>
        </mc:Choice>
        <mc:Fallback xmlns="">
          <p:sp>
            <p:nvSpPr>
              <p:cNvPr id="288" name="TextBox 287"/>
              <p:cNvSpPr txBox="1">
                <a:spLocks noRot="1" noChangeAspect="1" noMove="1" noResize="1" noEditPoints="1" noAdjustHandles="1" noChangeArrowheads="1" noChangeShapeType="1" noTextEdit="1"/>
              </p:cNvSpPr>
              <p:nvPr/>
            </p:nvSpPr>
            <p:spPr>
              <a:xfrm>
                <a:off x="7693778" y="4623616"/>
                <a:ext cx="3905436" cy="1621598"/>
              </a:xfrm>
              <a:prstGeom prst="rect">
                <a:avLst/>
              </a:prstGeom>
              <a:blipFill rotWithShape="0">
                <a:blip r:embed="rId6"/>
                <a:stretch>
                  <a:fillRect t="-4135"/>
                </a:stretch>
              </a:blipFill>
            </p:spPr>
            <p:txBody>
              <a:bodyPr/>
              <a:lstStyle/>
              <a:p>
                <a:r>
                  <a:rPr lang="ko-KR" altLang="en-US">
                    <a:noFill/>
                  </a:rPr>
                  <a:t> </a:t>
                </a:r>
              </a:p>
            </p:txBody>
          </p:sp>
        </mc:Fallback>
      </mc:AlternateContent>
      <p:sp>
        <p:nvSpPr>
          <p:cNvPr id="290" name="TextBox 289"/>
          <p:cNvSpPr txBox="1"/>
          <p:nvPr/>
        </p:nvSpPr>
        <p:spPr>
          <a:xfrm>
            <a:off x="7540832" y="4317853"/>
            <a:ext cx="2995443" cy="369332"/>
          </a:xfrm>
          <a:prstGeom prst="rect">
            <a:avLst/>
          </a:prstGeom>
          <a:noFill/>
        </p:spPr>
        <p:txBody>
          <a:bodyPr wrap="square" rtlCol="0">
            <a:spAutoFit/>
          </a:bodyPr>
          <a:lstStyle/>
          <a:p>
            <a:r>
              <a:rPr lang="en-US" altLang="ko-KR" dirty="0" smtClean="0"/>
              <a:t>Bayesian Network</a:t>
            </a:r>
            <a:endParaRPr lang="ko-KR" altLang="en-US" dirty="0"/>
          </a:p>
        </p:txBody>
      </p:sp>
      <p:sp>
        <p:nvSpPr>
          <p:cNvPr id="3" name="Date Placeholder 2"/>
          <p:cNvSpPr>
            <a:spLocks noGrp="1"/>
          </p:cNvSpPr>
          <p:nvPr>
            <p:ph type="dt" sz="half" idx="10"/>
          </p:nvPr>
        </p:nvSpPr>
        <p:spPr/>
        <p:txBody>
          <a:bodyPr/>
          <a:lstStyle/>
          <a:p>
            <a:fld id="{99C77F48-2961-46E9-AA9C-7940A0D56B40}" type="datetime1">
              <a:rPr lang="ko-KR" altLang="en-US" smtClean="0"/>
              <a:t>2014-12-15</a:t>
            </a:fld>
            <a:endParaRPr lang="ko-KR" altLang="en-US"/>
          </a:p>
        </p:txBody>
      </p:sp>
      <p:sp>
        <p:nvSpPr>
          <p:cNvPr id="29" name="Slide Number Placeholder 28"/>
          <p:cNvSpPr>
            <a:spLocks noGrp="1"/>
          </p:cNvSpPr>
          <p:nvPr>
            <p:ph type="sldNum" sz="quarter" idx="12"/>
          </p:nvPr>
        </p:nvSpPr>
        <p:spPr/>
        <p:txBody>
          <a:bodyPr/>
          <a:lstStyle/>
          <a:p>
            <a:fld id="{D63C5E94-666F-4E1D-83FC-F0743E998C4B}" type="slidenum">
              <a:rPr lang="ko-KR" altLang="en-US" smtClean="0"/>
              <a:t>13</a:t>
            </a:fld>
            <a:endParaRPr lang="ko-KR" altLang="en-US" dirty="0"/>
          </a:p>
        </p:txBody>
      </p:sp>
      <mc:AlternateContent xmlns:mc="http://schemas.openxmlformats.org/markup-compatibility/2006" xmlns:a14="http://schemas.microsoft.com/office/drawing/2010/main">
        <mc:Choice Requires="a14">
          <p:sp>
            <p:nvSpPr>
              <p:cNvPr id="30" name="TextBox 29"/>
              <p:cNvSpPr txBox="1"/>
              <p:nvPr/>
            </p:nvSpPr>
            <p:spPr>
              <a:xfrm>
                <a:off x="165681" y="5134145"/>
                <a:ext cx="3346467" cy="1884747"/>
              </a:xfrm>
              <a:prstGeom prst="rect">
                <a:avLst/>
              </a:prstGeom>
              <a:noFill/>
            </p:spPr>
            <p:txBody>
              <a:bodyPr wrap="square" rtlCol="0">
                <a:spAutoFit/>
              </a:bodyPr>
              <a:lstStyle/>
              <a:p>
                <a14:m>
                  <m:oMath xmlns:m="http://schemas.openxmlformats.org/officeDocument/2006/math">
                    <m:sSub>
                      <m:sSubPr>
                        <m:ctrlPr>
                          <a:rPr lang="en-US" altLang="ko-KR" sz="1400" i="1" smtClean="0">
                            <a:latin typeface="Cambria Math" panose="02040503050406030204" pitchFamily="18" charset="0"/>
                          </a:rPr>
                        </m:ctrlPr>
                      </m:sSubPr>
                      <m:e>
                        <m:r>
                          <a:rPr lang="en-US" altLang="ko-KR" sz="1400" i="1">
                            <a:latin typeface="Cambria Math" panose="02040503050406030204" pitchFamily="18" charset="0"/>
                          </a:rPr>
                          <m:t>𝐷</m:t>
                        </m:r>
                      </m:e>
                      <m:sub>
                        <m:r>
                          <a:rPr lang="en-US" altLang="ko-KR" sz="1400" i="1">
                            <a:latin typeface="Cambria Math" panose="02040503050406030204" pitchFamily="18" charset="0"/>
                          </a:rPr>
                          <m:t>h</m:t>
                        </m:r>
                      </m:sub>
                    </m:sSub>
                  </m:oMath>
                </a14:m>
                <a:r>
                  <a:rPr lang="en-US" altLang="ko-KR" sz="1400" dirty="0" smtClean="0"/>
                  <a:t> : </a:t>
                </a: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descriptors of high-level features</a:t>
                </a:r>
              </a:p>
              <a:p>
                <a14:m>
                  <m:oMath xmlns:m="http://schemas.openxmlformats.org/officeDocument/2006/math">
                    <m:sSub>
                      <m:sSubPr>
                        <m:ctrlPr>
                          <a:rPr lang="en-US" altLang="ko-KR" sz="1400" i="1">
                            <a:latin typeface="Cambria Math" panose="02040503050406030204" pitchFamily="18" charset="0"/>
                            <a:ea typeface="Arial Unicode MS" panose="020B0604020202020204" pitchFamily="50" charset="-127"/>
                            <a:cs typeface="Arial Unicode MS" panose="020B0604020202020204" pitchFamily="50" charset="-127"/>
                          </a:rPr>
                        </m:ctrlPr>
                      </m:sSubPr>
                      <m:e>
                        <m:r>
                          <a:rPr lang="en-US" altLang="ko-KR" sz="1400">
                            <a:latin typeface="Cambria Math" panose="02040503050406030204" pitchFamily="18" charset="0"/>
                            <a:ea typeface="Arial Unicode MS" panose="020B0604020202020204" pitchFamily="50" charset="-127"/>
                            <a:cs typeface="Arial Unicode MS" panose="020B0604020202020204" pitchFamily="50" charset="-127"/>
                          </a:rPr>
                          <m:t>𝐷</m:t>
                        </m:r>
                      </m:e>
                      <m:sub>
                        <m:r>
                          <a:rPr lang="en-US" altLang="ko-KR" sz="1400">
                            <a:latin typeface="Cambria Math" panose="02040503050406030204" pitchFamily="18" charset="0"/>
                            <a:ea typeface="Arial Unicode MS" panose="020B0604020202020204" pitchFamily="50" charset="-127"/>
                            <a:cs typeface="Arial Unicode MS" panose="020B0604020202020204" pitchFamily="50" charset="-127"/>
                          </a:rPr>
                          <m:t>𝑙</m:t>
                        </m:r>
                      </m:sub>
                    </m:sSub>
                  </m:oMath>
                </a14:m>
                <a:r>
                  <a:rPr lang="ko-KR" altLang="en-US" sz="1400"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 descriptors of low-level features</a:t>
                </a:r>
              </a:p>
              <a:p>
                <a14:m>
                  <m:oMath xmlns:m="http://schemas.openxmlformats.org/officeDocument/2006/math">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𝑑</m:t>
                        </m:r>
                      </m:e>
                      <m:sub>
                        <m:r>
                          <a:rPr lang="en-US" altLang="ko-KR" sz="1400" i="1">
                            <a:latin typeface="Cambria Math" panose="02040503050406030204" pitchFamily="18" charset="0"/>
                            <a:ea typeface="Cambria Math" panose="02040503050406030204" pitchFamily="18" charset="0"/>
                          </a:rPr>
                          <m:t>𝑖</m:t>
                        </m:r>
                      </m:sub>
                    </m:sSub>
                  </m:oMath>
                </a14:m>
                <a:r>
                  <a:rPr lang="en-US" altLang="ko-KR" sz="1400" i="1"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a:t>
                </a:r>
                <a:r>
                  <a:rPr lang="en-US" altLang="ko-KR" sz="1400" i="1"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the </a:t>
                </a:r>
                <a:r>
                  <a:rPr lang="en-US" altLang="ko-KR" sz="1400" dirty="0" err="1">
                    <a:latin typeface="Arial Unicode MS" panose="020B0604020202020204" pitchFamily="50" charset="-127"/>
                    <a:ea typeface="Arial Unicode MS" panose="020B0604020202020204" pitchFamily="50" charset="-127"/>
                    <a:cs typeface="Arial Unicode MS" panose="020B0604020202020204" pitchFamily="50" charset="-127"/>
                  </a:rPr>
                  <a:t>i</a:t>
                </a:r>
                <a:r>
                  <a:rPr lang="en-US" altLang="ko-KR" sz="1400" i="1" dirty="0" err="1">
                    <a:latin typeface="Arial Unicode MS" panose="020B0604020202020204" pitchFamily="50" charset="-127"/>
                    <a:ea typeface="Arial Unicode MS" panose="020B0604020202020204" pitchFamily="50" charset="-127"/>
                    <a:cs typeface="Arial Unicode MS" panose="020B0604020202020204" pitchFamily="50" charset="-127"/>
                  </a:rPr>
                  <a:t>th</a:t>
                </a: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1400" dirty="0" smtClean="0">
                    <a:latin typeface="Arial Unicode MS" panose="020B0604020202020204" pitchFamily="50" charset="-127"/>
                    <a:ea typeface="Arial Unicode MS" panose="020B0604020202020204" pitchFamily="50" charset="-127"/>
                    <a:cs typeface="Arial Unicode MS" panose="020B0604020202020204" pitchFamily="50" charset="-127"/>
                  </a:rPr>
                  <a:t>high-level descriptor </a:t>
                </a: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of the query image. </a:t>
                </a:r>
                <a:endParaRPr lang="en-US" altLang="ko-KR" sz="1400" i="1" dirty="0">
                  <a:latin typeface="Arial Unicode MS" panose="020B0604020202020204" pitchFamily="50" charset="-127"/>
                  <a:ea typeface="Arial Unicode MS" panose="020B0604020202020204" pitchFamily="50" charset="-127"/>
                  <a:cs typeface="Arial Unicode MS" panose="020B0604020202020204" pitchFamily="50" charset="-127"/>
                </a:endParaRPr>
              </a:p>
              <a:p>
                <a14:m>
                  <m:oMath xmlns:m="http://schemas.openxmlformats.org/officeDocument/2006/math">
                    <m:acc>
                      <m:accPr>
                        <m:chr m:val="̂"/>
                        <m:ctrlPr>
                          <a:rPr lang="en-US" altLang="ko-KR" sz="1400" i="1">
                            <a:latin typeface="Cambria Math" panose="02040503050406030204" pitchFamily="18" charset="0"/>
                          </a:rPr>
                        </m:ctrlPr>
                      </m:accPr>
                      <m:e>
                        <m:r>
                          <a:rPr lang="en-US" altLang="ko-KR" sz="1400" i="1">
                            <a:latin typeface="Cambria Math" panose="02040503050406030204" pitchFamily="18" charset="0"/>
                          </a:rPr>
                          <m:t>𝐶</m:t>
                        </m:r>
                      </m:e>
                    </m:acc>
                  </m:oMath>
                </a14:m>
                <a:r>
                  <a:rPr lang="ko-KR" altLang="en-US" sz="1400"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 the classifier which is the classification score for the query image.</a:t>
                </a:r>
                <a:endParaRPr lang="ko-KR" altLang="en-US" sz="1400" dirty="0">
                  <a:latin typeface="Arial Unicode MS" panose="020B0604020202020204" pitchFamily="50" charset="-127"/>
                  <a:ea typeface="Arial Unicode MS" panose="020B0604020202020204" pitchFamily="50" charset="-127"/>
                  <a:cs typeface="Arial Unicode MS" panose="020B0604020202020204" pitchFamily="50" charset="-127"/>
                </a:endParaRPr>
              </a:p>
              <a:p>
                <a:endParaRPr lang="en-US" altLang="ko-KR" sz="1400" dirty="0"/>
              </a:p>
              <a:p>
                <a:endParaRPr lang="ko-KR" alt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65681" y="5134145"/>
                <a:ext cx="3346467" cy="1884747"/>
              </a:xfrm>
              <a:prstGeom prst="rect">
                <a:avLst/>
              </a:prstGeom>
              <a:blipFill rotWithShape="0">
                <a:blip r:embed="rId7"/>
                <a:stretch>
                  <a:fillRect l="-546" t="-97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29570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fade">
                                      <p:cBhvr>
                                        <p:cTn id="64" dur="500"/>
                                        <p:tgtEl>
                                          <p:spTgt spid="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fade">
                                      <p:cBhvr>
                                        <p:cTn id="70" dur="500"/>
                                        <p:tgtEl>
                                          <p:spTgt spid="9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fade">
                                      <p:cBhvr>
                                        <p:cTn id="73" dur="500"/>
                                        <p:tgtEl>
                                          <p:spTgt spid="9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500"/>
                                        <p:tgtEl>
                                          <p:spTgt spid="9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500"/>
                                        <p:tgtEl>
                                          <p:spTgt spid="9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fade">
                                      <p:cBhvr>
                                        <p:cTn id="82" dur="500"/>
                                        <p:tgtEl>
                                          <p:spTgt spid="9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animEffect transition="in" filter="fade">
                                      <p:cBhvr>
                                        <p:cTn id="85" dur="500"/>
                                        <p:tgtEl>
                                          <p:spTgt spid="9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fade">
                                      <p:cBhvr>
                                        <p:cTn id="88" dur="500"/>
                                        <p:tgtEl>
                                          <p:spTgt spid="9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fade">
                                      <p:cBhvr>
                                        <p:cTn id="91" dur="500"/>
                                        <p:tgtEl>
                                          <p:spTgt spid="10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fade">
                                      <p:cBhvr>
                                        <p:cTn id="94" dur="500"/>
                                        <p:tgtEl>
                                          <p:spTgt spid="10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fade">
                                      <p:cBhvr>
                                        <p:cTn id="97" dur="500"/>
                                        <p:tgtEl>
                                          <p:spTgt spid="10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3"/>
                                        </p:tgtEl>
                                        <p:attrNameLst>
                                          <p:attrName>style.visibility</p:attrName>
                                        </p:attrNameLst>
                                      </p:cBhvr>
                                      <p:to>
                                        <p:strVal val="visible"/>
                                      </p:to>
                                    </p:set>
                                    <p:animEffect transition="in" filter="fade">
                                      <p:cBhvr>
                                        <p:cTn id="100" dur="500"/>
                                        <p:tgtEl>
                                          <p:spTgt spid="10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4"/>
                                        </p:tgtEl>
                                        <p:attrNameLst>
                                          <p:attrName>style.visibility</p:attrName>
                                        </p:attrNameLst>
                                      </p:cBhvr>
                                      <p:to>
                                        <p:strVal val="visible"/>
                                      </p:to>
                                    </p:set>
                                    <p:animEffect transition="in" filter="fade">
                                      <p:cBhvr>
                                        <p:cTn id="103" dur="500"/>
                                        <p:tgtEl>
                                          <p:spTgt spid="10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fade">
                                      <p:cBhvr>
                                        <p:cTn id="106" dur="500"/>
                                        <p:tgtEl>
                                          <p:spTgt spid="10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6"/>
                                        </p:tgtEl>
                                        <p:attrNameLst>
                                          <p:attrName>style.visibility</p:attrName>
                                        </p:attrNameLst>
                                      </p:cBhvr>
                                      <p:to>
                                        <p:strVal val="visible"/>
                                      </p:to>
                                    </p:set>
                                    <p:animEffect transition="in" filter="fade">
                                      <p:cBhvr>
                                        <p:cTn id="109" dur="500"/>
                                        <p:tgtEl>
                                          <p:spTgt spid="10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7"/>
                                        </p:tgtEl>
                                        <p:attrNameLst>
                                          <p:attrName>style.visibility</p:attrName>
                                        </p:attrNameLst>
                                      </p:cBhvr>
                                      <p:to>
                                        <p:strVal val="visible"/>
                                      </p:to>
                                    </p:set>
                                    <p:animEffect transition="in" filter="fade">
                                      <p:cBhvr>
                                        <p:cTn id="112" dur="500"/>
                                        <p:tgtEl>
                                          <p:spTgt spid="10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fade">
                                      <p:cBhvr>
                                        <p:cTn id="115" dur="500"/>
                                        <p:tgtEl>
                                          <p:spTgt spid="10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09"/>
                                        </p:tgtEl>
                                        <p:attrNameLst>
                                          <p:attrName>style.visibility</p:attrName>
                                        </p:attrNameLst>
                                      </p:cBhvr>
                                      <p:to>
                                        <p:strVal val="visible"/>
                                      </p:to>
                                    </p:set>
                                    <p:animEffect transition="in" filter="fade">
                                      <p:cBhvr>
                                        <p:cTn id="118" dur="500"/>
                                        <p:tgtEl>
                                          <p:spTgt spid="10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0"/>
                                        </p:tgtEl>
                                        <p:attrNameLst>
                                          <p:attrName>style.visibility</p:attrName>
                                        </p:attrNameLst>
                                      </p:cBhvr>
                                      <p:to>
                                        <p:strVal val="visible"/>
                                      </p:to>
                                    </p:set>
                                    <p:animEffect transition="in" filter="fade">
                                      <p:cBhvr>
                                        <p:cTn id="121" dur="500"/>
                                        <p:tgtEl>
                                          <p:spTgt spid="11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11"/>
                                        </p:tgtEl>
                                        <p:attrNameLst>
                                          <p:attrName>style.visibility</p:attrName>
                                        </p:attrNameLst>
                                      </p:cBhvr>
                                      <p:to>
                                        <p:strVal val="visible"/>
                                      </p:to>
                                    </p:set>
                                    <p:animEffect transition="in" filter="fade">
                                      <p:cBhvr>
                                        <p:cTn id="124" dur="500"/>
                                        <p:tgtEl>
                                          <p:spTgt spid="11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12"/>
                                        </p:tgtEl>
                                        <p:attrNameLst>
                                          <p:attrName>style.visibility</p:attrName>
                                        </p:attrNameLst>
                                      </p:cBhvr>
                                      <p:to>
                                        <p:strVal val="visible"/>
                                      </p:to>
                                    </p:set>
                                    <p:animEffect transition="in" filter="fade">
                                      <p:cBhvr>
                                        <p:cTn id="127" dur="500"/>
                                        <p:tgtEl>
                                          <p:spTgt spid="11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500"/>
                                        <p:tgtEl>
                                          <p:spTgt spid="7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57"/>
                                        </p:tgtEl>
                                        <p:attrNameLst>
                                          <p:attrName>style.visibility</p:attrName>
                                        </p:attrNameLst>
                                      </p:cBhvr>
                                      <p:to>
                                        <p:strVal val="visible"/>
                                      </p:to>
                                    </p:set>
                                    <p:animEffect transition="in" filter="fade">
                                      <p:cBhvr>
                                        <p:cTn id="133" dur="500"/>
                                        <p:tgtEl>
                                          <p:spTgt spid="15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58"/>
                                        </p:tgtEl>
                                        <p:attrNameLst>
                                          <p:attrName>style.visibility</p:attrName>
                                        </p:attrNameLst>
                                      </p:cBhvr>
                                      <p:to>
                                        <p:strVal val="visible"/>
                                      </p:to>
                                    </p:set>
                                    <p:animEffect transition="in" filter="fade">
                                      <p:cBhvr>
                                        <p:cTn id="136" dur="500"/>
                                        <p:tgtEl>
                                          <p:spTgt spid="15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59"/>
                                        </p:tgtEl>
                                        <p:attrNameLst>
                                          <p:attrName>style.visibility</p:attrName>
                                        </p:attrNameLst>
                                      </p:cBhvr>
                                      <p:to>
                                        <p:strVal val="visible"/>
                                      </p:to>
                                    </p:set>
                                    <p:animEffect transition="in" filter="fade">
                                      <p:cBhvr>
                                        <p:cTn id="139" dur="500"/>
                                        <p:tgtEl>
                                          <p:spTgt spid="15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60"/>
                                        </p:tgtEl>
                                        <p:attrNameLst>
                                          <p:attrName>style.visibility</p:attrName>
                                        </p:attrNameLst>
                                      </p:cBhvr>
                                      <p:to>
                                        <p:strVal val="visible"/>
                                      </p:to>
                                    </p:set>
                                    <p:animEffect transition="in" filter="fade">
                                      <p:cBhvr>
                                        <p:cTn id="142" dur="500"/>
                                        <p:tgtEl>
                                          <p:spTgt spid="16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61"/>
                                        </p:tgtEl>
                                        <p:attrNameLst>
                                          <p:attrName>style.visibility</p:attrName>
                                        </p:attrNameLst>
                                      </p:cBhvr>
                                      <p:to>
                                        <p:strVal val="visible"/>
                                      </p:to>
                                    </p:set>
                                    <p:animEffect transition="in" filter="fade">
                                      <p:cBhvr>
                                        <p:cTn id="145" dur="500"/>
                                        <p:tgtEl>
                                          <p:spTgt spid="16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62"/>
                                        </p:tgtEl>
                                        <p:attrNameLst>
                                          <p:attrName>style.visibility</p:attrName>
                                        </p:attrNameLst>
                                      </p:cBhvr>
                                      <p:to>
                                        <p:strVal val="visible"/>
                                      </p:to>
                                    </p:set>
                                    <p:animEffect transition="in" filter="fade">
                                      <p:cBhvr>
                                        <p:cTn id="148" dur="500"/>
                                        <p:tgtEl>
                                          <p:spTgt spid="16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63"/>
                                        </p:tgtEl>
                                        <p:attrNameLst>
                                          <p:attrName>style.visibility</p:attrName>
                                        </p:attrNameLst>
                                      </p:cBhvr>
                                      <p:to>
                                        <p:strVal val="visible"/>
                                      </p:to>
                                    </p:set>
                                    <p:animEffect transition="in" filter="fade">
                                      <p:cBhvr>
                                        <p:cTn id="151" dur="500"/>
                                        <p:tgtEl>
                                          <p:spTgt spid="16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64"/>
                                        </p:tgtEl>
                                        <p:attrNameLst>
                                          <p:attrName>style.visibility</p:attrName>
                                        </p:attrNameLst>
                                      </p:cBhvr>
                                      <p:to>
                                        <p:strVal val="visible"/>
                                      </p:to>
                                    </p:set>
                                    <p:animEffect transition="in" filter="fade">
                                      <p:cBhvr>
                                        <p:cTn id="154" dur="500"/>
                                        <p:tgtEl>
                                          <p:spTgt spid="16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65"/>
                                        </p:tgtEl>
                                        <p:attrNameLst>
                                          <p:attrName>style.visibility</p:attrName>
                                        </p:attrNameLst>
                                      </p:cBhvr>
                                      <p:to>
                                        <p:strVal val="visible"/>
                                      </p:to>
                                    </p:set>
                                    <p:animEffect transition="in" filter="fade">
                                      <p:cBhvr>
                                        <p:cTn id="157" dur="500"/>
                                        <p:tgtEl>
                                          <p:spTgt spid="16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66"/>
                                        </p:tgtEl>
                                        <p:attrNameLst>
                                          <p:attrName>style.visibility</p:attrName>
                                        </p:attrNameLst>
                                      </p:cBhvr>
                                      <p:to>
                                        <p:strVal val="visible"/>
                                      </p:to>
                                    </p:set>
                                    <p:animEffect transition="in" filter="fade">
                                      <p:cBhvr>
                                        <p:cTn id="160" dur="500"/>
                                        <p:tgtEl>
                                          <p:spTgt spid="16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67"/>
                                        </p:tgtEl>
                                        <p:attrNameLst>
                                          <p:attrName>style.visibility</p:attrName>
                                        </p:attrNameLst>
                                      </p:cBhvr>
                                      <p:to>
                                        <p:strVal val="visible"/>
                                      </p:to>
                                    </p:set>
                                    <p:animEffect transition="in" filter="fade">
                                      <p:cBhvr>
                                        <p:cTn id="163" dur="500"/>
                                        <p:tgtEl>
                                          <p:spTgt spid="16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68"/>
                                        </p:tgtEl>
                                        <p:attrNameLst>
                                          <p:attrName>style.visibility</p:attrName>
                                        </p:attrNameLst>
                                      </p:cBhvr>
                                      <p:to>
                                        <p:strVal val="visible"/>
                                      </p:to>
                                    </p:set>
                                    <p:animEffect transition="in" filter="fade">
                                      <p:cBhvr>
                                        <p:cTn id="166" dur="500"/>
                                        <p:tgtEl>
                                          <p:spTgt spid="168"/>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69"/>
                                        </p:tgtEl>
                                        <p:attrNameLst>
                                          <p:attrName>style.visibility</p:attrName>
                                        </p:attrNameLst>
                                      </p:cBhvr>
                                      <p:to>
                                        <p:strVal val="visible"/>
                                      </p:to>
                                    </p:set>
                                    <p:animEffect transition="in" filter="fade">
                                      <p:cBhvr>
                                        <p:cTn id="169" dur="500"/>
                                        <p:tgtEl>
                                          <p:spTgt spid="16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70"/>
                                        </p:tgtEl>
                                        <p:attrNameLst>
                                          <p:attrName>style.visibility</p:attrName>
                                        </p:attrNameLst>
                                      </p:cBhvr>
                                      <p:to>
                                        <p:strVal val="visible"/>
                                      </p:to>
                                    </p:set>
                                    <p:animEffect transition="in" filter="fade">
                                      <p:cBhvr>
                                        <p:cTn id="172" dur="500"/>
                                        <p:tgtEl>
                                          <p:spTgt spid="17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71"/>
                                        </p:tgtEl>
                                        <p:attrNameLst>
                                          <p:attrName>style.visibility</p:attrName>
                                        </p:attrNameLst>
                                      </p:cBhvr>
                                      <p:to>
                                        <p:strVal val="visible"/>
                                      </p:to>
                                    </p:set>
                                    <p:animEffect transition="in" filter="fade">
                                      <p:cBhvr>
                                        <p:cTn id="175" dur="500"/>
                                        <p:tgtEl>
                                          <p:spTgt spid="171"/>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72"/>
                                        </p:tgtEl>
                                        <p:attrNameLst>
                                          <p:attrName>style.visibility</p:attrName>
                                        </p:attrNameLst>
                                      </p:cBhvr>
                                      <p:to>
                                        <p:strVal val="visible"/>
                                      </p:to>
                                    </p:set>
                                    <p:animEffect transition="in" filter="fade">
                                      <p:cBhvr>
                                        <p:cTn id="178" dur="500"/>
                                        <p:tgtEl>
                                          <p:spTgt spid="172"/>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73"/>
                                        </p:tgtEl>
                                        <p:attrNameLst>
                                          <p:attrName>style.visibility</p:attrName>
                                        </p:attrNameLst>
                                      </p:cBhvr>
                                      <p:to>
                                        <p:strVal val="visible"/>
                                      </p:to>
                                    </p:set>
                                    <p:animEffect transition="in" filter="fade">
                                      <p:cBhvr>
                                        <p:cTn id="181" dur="500"/>
                                        <p:tgtEl>
                                          <p:spTgt spid="173"/>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74"/>
                                        </p:tgtEl>
                                        <p:attrNameLst>
                                          <p:attrName>style.visibility</p:attrName>
                                        </p:attrNameLst>
                                      </p:cBhvr>
                                      <p:to>
                                        <p:strVal val="visible"/>
                                      </p:to>
                                    </p:set>
                                    <p:animEffect transition="in" filter="fade">
                                      <p:cBhvr>
                                        <p:cTn id="184" dur="500"/>
                                        <p:tgtEl>
                                          <p:spTgt spid="174"/>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75"/>
                                        </p:tgtEl>
                                        <p:attrNameLst>
                                          <p:attrName>style.visibility</p:attrName>
                                        </p:attrNameLst>
                                      </p:cBhvr>
                                      <p:to>
                                        <p:strVal val="visible"/>
                                      </p:to>
                                    </p:set>
                                    <p:animEffect transition="in" filter="fade">
                                      <p:cBhvr>
                                        <p:cTn id="187" dur="500"/>
                                        <p:tgtEl>
                                          <p:spTgt spid="175"/>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76"/>
                                        </p:tgtEl>
                                        <p:attrNameLst>
                                          <p:attrName>style.visibility</p:attrName>
                                        </p:attrNameLst>
                                      </p:cBhvr>
                                      <p:to>
                                        <p:strVal val="visible"/>
                                      </p:to>
                                    </p:set>
                                    <p:animEffect transition="in" filter="fade">
                                      <p:cBhvr>
                                        <p:cTn id="190" dur="500"/>
                                        <p:tgtEl>
                                          <p:spTgt spid="176"/>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77"/>
                                        </p:tgtEl>
                                        <p:attrNameLst>
                                          <p:attrName>style.visibility</p:attrName>
                                        </p:attrNameLst>
                                      </p:cBhvr>
                                      <p:to>
                                        <p:strVal val="visible"/>
                                      </p:to>
                                    </p:set>
                                    <p:animEffect transition="in" filter="fade">
                                      <p:cBhvr>
                                        <p:cTn id="193" dur="500"/>
                                        <p:tgtEl>
                                          <p:spTgt spid="177"/>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78"/>
                                        </p:tgtEl>
                                        <p:attrNameLst>
                                          <p:attrName>style.visibility</p:attrName>
                                        </p:attrNameLst>
                                      </p:cBhvr>
                                      <p:to>
                                        <p:strVal val="visible"/>
                                      </p:to>
                                    </p:set>
                                    <p:animEffect transition="in" filter="fade">
                                      <p:cBhvr>
                                        <p:cTn id="196" dur="500"/>
                                        <p:tgtEl>
                                          <p:spTgt spid="178"/>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79"/>
                                        </p:tgtEl>
                                        <p:attrNameLst>
                                          <p:attrName>style.visibility</p:attrName>
                                        </p:attrNameLst>
                                      </p:cBhvr>
                                      <p:to>
                                        <p:strVal val="visible"/>
                                      </p:to>
                                    </p:set>
                                    <p:animEffect transition="in" filter="fade">
                                      <p:cBhvr>
                                        <p:cTn id="199" dur="500"/>
                                        <p:tgtEl>
                                          <p:spTgt spid="179"/>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80"/>
                                        </p:tgtEl>
                                        <p:attrNameLst>
                                          <p:attrName>style.visibility</p:attrName>
                                        </p:attrNameLst>
                                      </p:cBhvr>
                                      <p:to>
                                        <p:strVal val="visible"/>
                                      </p:to>
                                    </p:set>
                                    <p:animEffect transition="in" filter="fade">
                                      <p:cBhvr>
                                        <p:cTn id="202" dur="500"/>
                                        <p:tgtEl>
                                          <p:spTgt spid="180"/>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81"/>
                                        </p:tgtEl>
                                        <p:attrNameLst>
                                          <p:attrName>style.visibility</p:attrName>
                                        </p:attrNameLst>
                                      </p:cBhvr>
                                      <p:to>
                                        <p:strVal val="visible"/>
                                      </p:to>
                                    </p:set>
                                    <p:animEffect transition="in" filter="fade">
                                      <p:cBhvr>
                                        <p:cTn id="205" dur="500"/>
                                        <p:tgtEl>
                                          <p:spTgt spid="18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82"/>
                                        </p:tgtEl>
                                        <p:attrNameLst>
                                          <p:attrName>style.visibility</p:attrName>
                                        </p:attrNameLst>
                                      </p:cBhvr>
                                      <p:to>
                                        <p:strVal val="visible"/>
                                      </p:to>
                                    </p:set>
                                    <p:animEffect transition="in" filter="fade">
                                      <p:cBhvr>
                                        <p:cTn id="208" dur="500"/>
                                        <p:tgtEl>
                                          <p:spTgt spid="18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83"/>
                                        </p:tgtEl>
                                        <p:attrNameLst>
                                          <p:attrName>style.visibility</p:attrName>
                                        </p:attrNameLst>
                                      </p:cBhvr>
                                      <p:to>
                                        <p:strVal val="visible"/>
                                      </p:to>
                                    </p:set>
                                    <p:animEffect transition="in" filter="fade">
                                      <p:cBhvr>
                                        <p:cTn id="211" dur="500"/>
                                        <p:tgtEl>
                                          <p:spTgt spid="183"/>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84"/>
                                        </p:tgtEl>
                                        <p:attrNameLst>
                                          <p:attrName>style.visibility</p:attrName>
                                        </p:attrNameLst>
                                      </p:cBhvr>
                                      <p:to>
                                        <p:strVal val="visible"/>
                                      </p:to>
                                    </p:set>
                                    <p:animEffect transition="in" filter="fade">
                                      <p:cBhvr>
                                        <p:cTn id="214" dur="500"/>
                                        <p:tgtEl>
                                          <p:spTgt spid="184"/>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85"/>
                                        </p:tgtEl>
                                        <p:attrNameLst>
                                          <p:attrName>style.visibility</p:attrName>
                                        </p:attrNameLst>
                                      </p:cBhvr>
                                      <p:to>
                                        <p:strVal val="visible"/>
                                      </p:to>
                                    </p:set>
                                    <p:animEffect transition="in" filter="fade">
                                      <p:cBhvr>
                                        <p:cTn id="217" dur="500"/>
                                        <p:tgtEl>
                                          <p:spTgt spid="185"/>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86"/>
                                        </p:tgtEl>
                                        <p:attrNameLst>
                                          <p:attrName>style.visibility</p:attrName>
                                        </p:attrNameLst>
                                      </p:cBhvr>
                                      <p:to>
                                        <p:strVal val="visible"/>
                                      </p:to>
                                    </p:set>
                                    <p:animEffect transition="in" filter="fade">
                                      <p:cBhvr>
                                        <p:cTn id="220" dur="500"/>
                                        <p:tgtEl>
                                          <p:spTgt spid="186"/>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87"/>
                                        </p:tgtEl>
                                        <p:attrNameLst>
                                          <p:attrName>style.visibility</p:attrName>
                                        </p:attrNameLst>
                                      </p:cBhvr>
                                      <p:to>
                                        <p:strVal val="visible"/>
                                      </p:to>
                                    </p:set>
                                    <p:animEffect transition="in" filter="fade">
                                      <p:cBhvr>
                                        <p:cTn id="223" dur="500"/>
                                        <p:tgtEl>
                                          <p:spTgt spid="187"/>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88"/>
                                        </p:tgtEl>
                                        <p:attrNameLst>
                                          <p:attrName>style.visibility</p:attrName>
                                        </p:attrNameLst>
                                      </p:cBhvr>
                                      <p:to>
                                        <p:strVal val="visible"/>
                                      </p:to>
                                    </p:set>
                                    <p:animEffect transition="in" filter="fade">
                                      <p:cBhvr>
                                        <p:cTn id="226" dur="500"/>
                                        <p:tgtEl>
                                          <p:spTgt spid="188"/>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89"/>
                                        </p:tgtEl>
                                        <p:attrNameLst>
                                          <p:attrName>style.visibility</p:attrName>
                                        </p:attrNameLst>
                                      </p:cBhvr>
                                      <p:to>
                                        <p:strVal val="visible"/>
                                      </p:to>
                                    </p:set>
                                    <p:animEffect transition="in" filter="fade">
                                      <p:cBhvr>
                                        <p:cTn id="229" dur="500"/>
                                        <p:tgtEl>
                                          <p:spTgt spid="189"/>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90"/>
                                        </p:tgtEl>
                                        <p:attrNameLst>
                                          <p:attrName>style.visibility</p:attrName>
                                        </p:attrNameLst>
                                      </p:cBhvr>
                                      <p:to>
                                        <p:strVal val="visible"/>
                                      </p:to>
                                    </p:set>
                                    <p:animEffect transition="in" filter="fade">
                                      <p:cBhvr>
                                        <p:cTn id="232" dur="500"/>
                                        <p:tgtEl>
                                          <p:spTgt spid="190"/>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91"/>
                                        </p:tgtEl>
                                        <p:attrNameLst>
                                          <p:attrName>style.visibility</p:attrName>
                                        </p:attrNameLst>
                                      </p:cBhvr>
                                      <p:to>
                                        <p:strVal val="visible"/>
                                      </p:to>
                                    </p:set>
                                    <p:animEffect transition="in" filter="fade">
                                      <p:cBhvr>
                                        <p:cTn id="235" dur="500"/>
                                        <p:tgtEl>
                                          <p:spTgt spid="191"/>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92"/>
                                        </p:tgtEl>
                                        <p:attrNameLst>
                                          <p:attrName>style.visibility</p:attrName>
                                        </p:attrNameLst>
                                      </p:cBhvr>
                                      <p:to>
                                        <p:strVal val="visible"/>
                                      </p:to>
                                    </p:set>
                                    <p:animEffect transition="in" filter="fade">
                                      <p:cBhvr>
                                        <p:cTn id="238" dur="500"/>
                                        <p:tgtEl>
                                          <p:spTgt spid="192"/>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93"/>
                                        </p:tgtEl>
                                        <p:attrNameLst>
                                          <p:attrName>style.visibility</p:attrName>
                                        </p:attrNameLst>
                                      </p:cBhvr>
                                      <p:to>
                                        <p:strVal val="visible"/>
                                      </p:to>
                                    </p:set>
                                    <p:animEffect transition="in" filter="fade">
                                      <p:cBhvr>
                                        <p:cTn id="241" dur="500"/>
                                        <p:tgtEl>
                                          <p:spTgt spid="193"/>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94"/>
                                        </p:tgtEl>
                                        <p:attrNameLst>
                                          <p:attrName>style.visibility</p:attrName>
                                        </p:attrNameLst>
                                      </p:cBhvr>
                                      <p:to>
                                        <p:strVal val="visible"/>
                                      </p:to>
                                    </p:set>
                                    <p:animEffect transition="in" filter="fade">
                                      <p:cBhvr>
                                        <p:cTn id="244" dur="500"/>
                                        <p:tgtEl>
                                          <p:spTgt spid="194"/>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95"/>
                                        </p:tgtEl>
                                        <p:attrNameLst>
                                          <p:attrName>style.visibility</p:attrName>
                                        </p:attrNameLst>
                                      </p:cBhvr>
                                      <p:to>
                                        <p:strVal val="visible"/>
                                      </p:to>
                                    </p:set>
                                    <p:animEffect transition="in" filter="fade">
                                      <p:cBhvr>
                                        <p:cTn id="247" dur="500"/>
                                        <p:tgtEl>
                                          <p:spTgt spid="195"/>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196"/>
                                        </p:tgtEl>
                                        <p:attrNameLst>
                                          <p:attrName>style.visibility</p:attrName>
                                        </p:attrNameLst>
                                      </p:cBhvr>
                                      <p:to>
                                        <p:strVal val="visible"/>
                                      </p:to>
                                    </p:set>
                                    <p:animEffect transition="in" filter="fade">
                                      <p:cBhvr>
                                        <p:cTn id="250" dur="500"/>
                                        <p:tgtEl>
                                          <p:spTgt spid="196"/>
                                        </p:tgtEl>
                                      </p:cBhvr>
                                    </p:animEffect>
                                  </p:childTnLst>
                                </p:cTn>
                              </p:par>
                              <p:par>
                                <p:cTn id="251" presetID="10" presetClass="entr" presetSubtype="0" fill="hold" nodeType="withEffect">
                                  <p:stCondLst>
                                    <p:cond delay="0"/>
                                  </p:stCondLst>
                                  <p:childTnLst>
                                    <p:set>
                                      <p:cBhvr>
                                        <p:cTn id="252" dur="1" fill="hold">
                                          <p:stCondLst>
                                            <p:cond delay="0"/>
                                          </p:stCondLst>
                                        </p:cTn>
                                        <p:tgtEl>
                                          <p:spTgt spid="216"/>
                                        </p:tgtEl>
                                        <p:attrNameLst>
                                          <p:attrName>style.visibility</p:attrName>
                                        </p:attrNameLst>
                                      </p:cBhvr>
                                      <p:to>
                                        <p:strVal val="visible"/>
                                      </p:to>
                                    </p:set>
                                    <p:animEffect transition="in" filter="fade">
                                      <p:cBhvr>
                                        <p:cTn id="253" dur="500"/>
                                        <p:tgtEl>
                                          <p:spTgt spid="216"/>
                                        </p:tgtEl>
                                      </p:cBhvr>
                                    </p:animEffect>
                                  </p:childTnLst>
                                </p:cTn>
                              </p:par>
                              <p:par>
                                <p:cTn id="254" presetID="10" presetClass="entr" presetSubtype="0" fill="hold" nodeType="withEffect">
                                  <p:stCondLst>
                                    <p:cond delay="0"/>
                                  </p:stCondLst>
                                  <p:childTnLst>
                                    <p:set>
                                      <p:cBhvr>
                                        <p:cTn id="255" dur="1" fill="hold">
                                          <p:stCondLst>
                                            <p:cond delay="0"/>
                                          </p:stCondLst>
                                        </p:cTn>
                                        <p:tgtEl>
                                          <p:spTgt spid="198"/>
                                        </p:tgtEl>
                                        <p:attrNameLst>
                                          <p:attrName>style.visibility</p:attrName>
                                        </p:attrNameLst>
                                      </p:cBhvr>
                                      <p:to>
                                        <p:strVal val="visible"/>
                                      </p:to>
                                    </p:set>
                                    <p:animEffect transition="in" filter="fade">
                                      <p:cBhvr>
                                        <p:cTn id="256" dur="500"/>
                                        <p:tgtEl>
                                          <p:spTgt spid="198"/>
                                        </p:tgtEl>
                                      </p:cBhvr>
                                    </p:animEffect>
                                  </p:childTnLst>
                                </p:cTn>
                              </p:par>
                              <p:par>
                                <p:cTn id="257" presetID="10" presetClass="entr" presetSubtype="0" fill="hold" nodeType="withEffect">
                                  <p:stCondLst>
                                    <p:cond delay="0"/>
                                  </p:stCondLst>
                                  <p:childTnLst>
                                    <p:set>
                                      <p:cBhvr>
                                        <p:cTn id="258" dur="1" fill="hold">
                                          <p:stCondLst>
                                            <p:cond delay="0"/>
                                          </p:stCondLst>
                                        </p:cTn>
                                        <p:tgtEl>
                                          <p:spTgt spid="207"/>
                                        </p:tgtEl>
                                        <p:attrNameLst>
                                          <p:attrName>style.visibility</p:attrName>
                                        </p:attrNameLst>
                                      </p:cBhvr>
                                      <p:to>
                                        <p:strVal val="visible"/>
                                      </p:to>
                                    </p:set>
                                    <p:animEffect transition="in" filter="fade">
                                      <p:cBhvr>
                                        <p:cTn id="259" dur="500"/>
                                        <p:tgtEl>
                                          <p:spTgt spid="207"/>
                                        </p:tgtEl>
                                      </p:cBhvr>
                                    </p:animEffect>
                                  </p:childTnLst>
                                </p:cTn>
                              </p:par>
                              <p:par>
                                <p:cTn id="260" presetID="10" presetClass="entr" presetSubtype="0" fill="hold" nodeType="withEffect">
                                  <p:stCondLst>
                                    <p:cond delay="0"/>
                                  </p:stCondLst>
                                  <p:childTnLst>
                                    <p:set>
                                      <p:cBhvr>
                                        <p:cTn id="261" dur="1" fill="hold">
                                          <p:stCondLst>
                                            <p:cond delay="0"/>
                                          </p:stCondLst>
                                        </p:cTn>
                                        <p:tgtEl>
                                          <p:spTgt spid="199"/>
                                        </p:tgtEl>
                                        <p:attrNameLst>
                                          <p:attrName>style.visibility</p:attrName>
                                        </p:attrNameLst>
                                      </p:cBhvr>
                                      <p:to>
                                        <p:strVal val="visible"/>
                                      </p:to>
                                    </p:set>
                                    <p:animEffect transition="in" filter="fade">
                                      <p:cBhvr>
                                        <p:cTn id="262" dur="500"/>
                                        <p:tgtEl>
                                          <p:spTgt spid="199"/>
                                        </p:tgtEl>
                                      </p:cBhvr>
                                    </p:animEffect>
                                  </p:childTnLst>
                                </p:cTn>
                              </p:par>
                              <p:par>
                                <p:cTn id="263" presetID="10" presetClass="entr" presetSubtype="0" fill="hold" nodeType="withEffect">
                                  <p:stCondLst>
                                    <p:cond delay="0"/>
                                  </p:stCondLst>
                                  <p:childTnLst>
                                    <p:set>
                                      <p:cBhvr>
                                        <p:cTn id="264" dur="1" fill="hold">
                                          <p:stCondLst>
                                            <p:cond delay="0"/>
                                          </p:stCondLst>
                                        </p:cTn>
                                        <p:tgtEl>
                                          <p:spTgt spid="202"/>
                                        </p:tgtEl>
                                        <p:attrNameLst>
                                          <p:attrName>style.visibility</p:attrName>
                                        </p:attrNameLst>
                                      </p:cBhvr>
                                      <p:to>
                                        <p:strVal val="visible"/>
                                      </p:to>
                                    </p:set>
                                    <p:animEffect transition="in" filter="fade">
                                      <p:cBhvr>
                                        <p:cTn id="265" dur="500"/>
                                        <p:tgtEl>
                                          <p:spTgt spid="202"/>
                                        </p:tgtEl>
                                      </p:cBhvr>
                                    </p:animEffect>
                                  </p:childTnLst>
                                </p:cTn>
                              </p:par>
                              <p:par>
                                <p:cTn id="266" presetID="10" presetClass="entr" presetSubtype="0" fill="hold" nodeType="withEffect">
                                  <p:stCondLst>
                                    <p:cond delay="0"/>
                                  </p:stCondLst>
                                  <p:childTnLst>
                                    <p:set>
                                      <p:cBhvr>
                                        <p:cTn id="267" dur="1" fill="hold">
                                          <p:stCondLst>
                                            <p:cond delay="0"/>
                                          </p:stCondLst>
                                        </p:cTn>
                                        <p:tgtEl>
                                          <p:spTgt spid="209"/>
                                        </p:tgtEl>
                                        <p:attrNameLst>
                                          <p:attrName>style.visibility</p:attrName>
                                        </p:attrNameLst>
                                      </p:cBhvr>
                                      <p:to>
                                        <p:strVal val="visible"/>
                                      </p:to>
                                    </p:set>
                                    <p:animEffect transition="in" filter="fade">
                                      <p:cBhvr>
                                        <p:cTn id="268" dur="500"/>
                                        <p:tgtEl>
                                          <p:spTgt spid="209"/>
                                        </p:tgtEl>
                                      </p:cBhvr>
                                    </p:animEffect>
                                  </p:childTnLst>
                                </p:cTn>
                              </p:par>
                              <p:par>
                                <p:cTn id="269" presetID="10" presetClass="entr" presetSubtype="0" fill="hold" nodeType="withEffect">
                                  <p:stCondLst>
                                    <p:cond delay="0"/>
                                  </p:stCondLst>
                                  <p:childTnLst>
                                    <p:set>
                                      <p:cBhvr>
                                        <p:cTn id="270" dur="1" fill="hold">
                                          <p:stCondLst>
                                            <p:cond delay="0"/>
                                          </p:stCondLst>
                                        </p:cTn>
                                        <p:tgtEl>
                                          <p:spTgt spid="213"/>
                                        </p:tgtEl>
                                        <p:attrNameLst>
                                          <p:attrName>style.visibility</p:attrName>
                                        </p:attrNameLst>
                                      </p:cBhvr>
                                      <p:to>
                                        <p:strVal val="visible"/>
                                      </p:to>
                                    </p:set>
                                    <p:animEffect transition="in" filter="fade">
                                      <p:cBhvr>
                                        <p:cTn id="271" dur="500"/>
                                        <p:tgtEl>
                                          <p:spTgt spid="213"/>
                                        </p:tgtEl>
                                      </p:cBhvr>
                                    </p:animEffect>
                                  </p:childTnLst>
                                </p:cTn>
                              </p:par>
                              <p:par>
                                <p:cTn id="272" presetID="10" presetClass="entr" presetSubtype="0" fill="hold" nodeType="withEffect">
                                  <p:stCondLst>
                                    <p:cond delay="0"/>
                                  </p:stCondLst>
                                  <p:childTnLst>
                                    <p:set>
                                      <p:cBhvr>
                                        <p:cTn id="273" dur="1" fill="hold">
                                          <p:stCondLst>
                                            <p:cond delay="0"/>
                                          </p:stCondLst>
                                        </p:cTn>
                                        <p:tgtEl>
                                          <p:spTgt spid="217"/>
                                        </p:tgtEl>
                                        <p:attrNameLst>
                                          <p:attrName>style.visibility</p:attrName>
                                        </p:attrNameLst>
                                      </p:cBhvr>
                                      <p:to>
                                        <p:strVal val="visible"/>
                                      </p:to>
                                    </p:set>
                                    <p:animEffect transition="in" filter="fade">
                                      <p:cBhvr>
                                        <p:cTn id="274" dur="500"/>
                                        <p:tgtEl>
                                          <p:spTgt spid="217"/>
                                        </p:tgtEl>
                                      </p:cBhvr>
                                    </p:animEffect>
                                  </p:childTnLst>
                                </p:cTn>
                              </p:par>
                              <p:par>
                                <p:cTn id="275" presetID="10" presetClass="entr" presetSubtype="0" fill="hold" nodeType="withEffect">
                                  <p:stCondLst>
                                    <p:cond delay="0"/>
                                  </p:stCondLst>
                                  <p:childTnLst>
                                    <p:set>
                                      <p:cBhvr>
                                        <p:cTn id="276" dur="1" fill="hold">
                                          <p:stCondLst>
                                            <p:cond delay="0"/>
                                          </p:stCondLst>
                                        </p:cTn>
                                        <p:tgtEl>
                                          <p:spTgt spid="220"/>
                                        </p:tgtEl>
                                        <p:attrNameLst>
                                          <p:attrName>style.visibility</p:attrName>
                                        </p:attrNameLst>
                                      </p:cBhvr>
                                      <p:to>
                                        <p:strVal val="visible"/>
                                      </p:to>
                                    </p:set>
                                    <p:animEffect transition="in" filter="fade">
                                      <p:cBhvr>
                                        <p:cTn id="277" dur="500"/>
                                        <p:tgtEl>
                                          <p:spTgt spid="220"/>
                                        </p:tgtEl>
                                      </p:cBhvr>
                                    </p:animEffect>
                                  </p:childTnLst>
                                </p:cTn>
                              </p:par>
                              <p:par>
                                <p:cTn id="278" presetID="10" presetClass="entr" presetSubtype="0" fill="hold" nodeType="withEffect">
                                  <p:stCondLst>
                                    <p:cond delay="0"/>
                                  </p:stCondLst>
                                  <p:childTnLst>
                                    <p:set>
                                      <p:cBhvr>
                                        <p:cTn id="279" dur="1" fill="hold">
                                          <p:stCondLst>
                                            <p:cond delay="0"/>
                                          </p:stCondLst>
                                        </p:cTn>
                                        <p:tgtEl>
                                          <p:spTgt spid="224"/>
                                        </p:tgtEl>
                                        <p:attrNameLst>
                                          <p:attrName>style.visibility</p:attrName>
                                        </p:attrNameLst>
                                      </p:cBhvr>
                                      <p:to>
                                        <p:strVal val="visible"/>
                                      </p:to>
                                    </p:set>
                                    <p:animEffect transition="in" filter="fade">
                                      <p:cBhvr>
                                        <p:cTn id="280" dur="500"/>
                                        <p:tgtEl>
                                          <p:spTgt spid="224"/>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4" fill="hold" nodeType="clickEffect">
                                  <p:stCondLst>
                                    <p:cond delay="0"/>
                                  </p:stCondLst>
                                  <p:childTnLst>
                                    <p:set>
                                      <p:cBhvr>
                                        <p:cTn id="284" dur="1" fill="hold">
                                          <p:stCondLst>
                                            <p:cond delay="0"/>
                                          </p:stCondLst>
                                        </p:cTn>
                                        <p:tgtEl>
                                          <p:spTgt spid="228"/>
                                        </p:tgtEl>
                                        <p:attrNameLst>
                                          <p:attrName>style.visibility</p:attrName>
                                        </p:attrNameLst>
                                      </p:cBhvr>
                                      <p:to>
                                        <p:strVal val="visible"/>
                                      </p:to>
                                    </p:set>
                                    <p:animEffect transition="in" filter="wipe(down)">
                                      <p:cBhvr>
                                        <p:cTn id="285" dur="500"/>
                                        <p:tgtEl>
                                          <p:spTgt spid="228"/>
                                        </p:tgtEl>
                                      </p:cBhvr>
                                    </p:animEffect>
                                  </p:childTnLst>
                                </p:cTn>
                              </p:par>
                              <p:par>
                                <p:cTn id="286" presetID="22" presetClass="entr" presetSubtype="4" fill="hold" nodeType="withEffect">
                                  <p:stCondLst>
                                    <p:cond delay="1000"/>
                                  </p:stCondLst>
                                  <p:childTnLst>
                                    <p:set>
                                      <p:cBhvr>
                                        <p:cTn id="287" dur="1" fill="hold">
                                          <p:stCondLst>
                                            <p:cond delay="0"/>
                                          </p:stCondLst>
                                        </p:cTn>
                                        <p:tgtEl>
                                          <p:spTgt spid="229"/>
                                        </p:tgtEl>
                                        <p:attrNameLst>
                                          <p:attrName>style.visibility</p:attrName>
                                        </p:attrNameLst>
                                      </p:cBhvr>
                                      <p:to>
                                        <p:strVal val="visible"/>
                                      </p:to>
                                    </p:set>
                                    <p:animEffect transition="in" filter="wipe(down)">
                                      <p:cBhvr>
                                        <p:cTn id="288" dur="1000"/>
                                        <p:tgtEl>
                                          <p:spTgt spid="229"/>
                                        </p:tgtEl>
                                      </p:cBhvr>
                                    </p:animEffect>
                                  </p:childTnLst>
                                </p:cTn>
                              </p:par>
                              <p:par>
                                <p:cTn id="289" presetID="22" presetClass="entr" presetSubtype="4" fill="hold" nodeType="withEffect">
                                  <p:stCondLst>
                                    <p:cond delay="1500"/>
                                  </p:stCondLst>
                                  <p:childTnLst>
                                    <p:set>
                                      <p:cBhvr>
                                        <p:cTn id="290" dur="1" fill="hold">
                                          <p:stCondLst>
                                            <p:cond delay="0"/>
                                          </p:stCondLst>
                                        </p:cTn>
                                        <p:tgtEl>
                                          <p:spTgt spid="232"/>
                                        </p:tgtEl>
                                        <p:attrNameLst>
                                          <p:attrName>style.visibility</p:attrName>
                                        </p:attrNameLst>
                                      </p:cBhvr>
                                      <p:to>
                                        <p:strVal val="visible"/>
                                      </p:to>
                                    </p:set>
                                    <p:animEffect transition="in" filter="wipe(down)">
                                      <p:cBhvr>
                                        <p:cTn id="291" dur="1000"/>
                                        <p:tgtEl>
                                          <p:spTgt spid="232"/>
                                        </p:tgtEl>
                                      </p:cBhvr>
                                    </p:animEffect>
                                  </p:childTnLst>
                                </p:cTn>
                              </p:par>
                              <p:par>
                                <p:cTn id="292" presetID="22" presetClass="entr" presetSubtype="4" fill="hold" nodeType="withEffect">
                                  <p:stCondLst>
                                    <p:cond delay="2000"/>
                                  </p:stCondLst>
                                  <p:childTnLst>
                                    <p:set>
                                      <p:cBhvr>
                                        <p:cTn id="293" dur="1" fill="hold">
                                          <p:stCondLst>
                                            <p:cond delay="0"/>
                                          </p:stCondLst>
                                        </p:cTn>
                                        <p:tgtEl>
                                          <p:spTgt spid="237"/>
                                        </p:tgtEl>
                                        <p:attrNameLst>
                                          <p:attrName>style.visibility</p:attrName>
                                        </p:attrNameLst>
                                      </p:cBhvr>
                                      <p:to>
                                        <p:strVal val="visible"/>
                                      </p:to>
                                    </p:set>
                                    <p:animEffect transition="in" filter="wipe(down)">
                                      <p:cBhvr>
                                        <p:cTn id="294" dur="1000"/>
                                        <p:tgtEl>
                                          <p:spTgt spid="237"/>
                                        </p:tgtEl>
                                      </p:cBhvr>
                                    </p:animEffect>
                                  </p:childTnLst>
                                </p:cTn>
                              </p:par>
                            </p:childTnLst>
                          </p:cTn>
                        </p:par>
                      </p:childTnLst>
                    </p:cTn>
                  </p:par>
                  <p:par>
                    <p:cTn id="295" fill="hold">
                      <p:stCondLst>
                        <p:cond delay="indefinite"/>
                      </p:stCondLst>
                      <p:childTnLst>
                        <p:par>
                          <p:cTn id="296" fill="hold">
                            <p:stCondLst>
                              <p:cond delay="0"/>
                            </p:stCondLst>
                            <p:childTnLst>
                              <p:par>
                                <p:cTn id="297" presetID="10" presetClass="entr" presetSubtype="0" fill="hold" nodeType="clickEffect">
                                  <p:stCondLst>
                                    <p:cond delay="0"/>
                                  </p:stCondLst>
                                  <p:childTnLst>
                                    <p:set>
                                      <p:cBhvr>
                                        <p:cTn id="298" dur="1" fill="hold">
                                          <p:stCondLst>
                                            <p:cond delay="0"/>
                                          </p:stCondLst>
                                        </p:cTn>
                                        <p:tgtEl>
                                          <p:spTgt spid="266"/>
                                        </p:tgtEl>
                                        <p:attrNameLst>
                                          <p:attrName>style.visibility</p:attrName>
                                        </p:attrNameLst>
                                      </p:cBhvr>
                                      <p:to>
                                        <p:strVal val="visible"/>
                                      </p:to>
                                    </p:set>
                                    <p:animEffect transition="in" filter="fade">
                                      <p:cBhvr>
                                        <p:cTn id="299" dur="500"/>
                                        <p:tgtEl>
                                          <p:spTgt spid="266"/>
                                        </p:tgtEl>
                                      </p:cBhvr>
                                    </p:animEffect>
                                  </p:childTnLst>
                                </p:cTn>
                              </p:par>
                              <p:par>
                                <p:cTn id="300" presetID="10" presetClass="entr" presetSubtype="0" fill="hold" nodeType="withEffect">
                                  <p:stCondLst>
                                    <p:cond delay="0"/>
                                  </p:stCondLst>
                                  <p:childTnLst>
                                    <p:set>
                                      <p:cBhvr>
                                        <p:cTn id="301" dur="1" fill="hold">
                                          <p:stCondLst>
                                            <p:cond delay="0"/>
                                          </p:stCondLst>
                                        </p:cTn>
                                        <p:tgtEl>
                                          <p:spTgt spid="270"/>
                                        </p:tgtEl>
                                        <p:attrNameLst>
                                          <p:attrName>style.visibility</p:attrName>
                                        </p:attrNameLst>
                                      </p:cBhvr>
                                      <p:to>
                                        <p:strVal val="visible"/>
                                      </p:to>
                                    </p:set>
                                    <p:animEffect transition="in" filter="fade">
                                      <p:cBhvr>
                                        <p:cTn id="302" dur="500"/>
                                        <p:tgtEl>
                                          <p:spTgt spid="270"/>
                                        </p:tgtEl>
                                      </p:cBhvr>
                                    </p:animEffect>
                                  </p:childTnLst>
                                </p:cTn>
                              </p:par>
                              <p:par>
                                <p:cTn id="303" presetID="10" presetClass="entr" presetSubtype="0" fill="hold" grpId="0" nodeType="withEffect">
                                  <p:stCondLst>
                                    <p:cond delay="0"/>
                                  </p:stCondLst>
                                  <p:childTnLst>
                                    <p:set>
                                      <p:cBhvr>
                                        <p:cTn id="304" dur="1" fill="hold">
                                          <p:stCondLst>
                                            <p:cond delay="0"/>
                                          </p:stCondLst>
                                        </p:cTn>
                                        <p:tgtEl>
                                          <p:spTgt spid="283"/>
                                        </p:tgtEl>
                                        <p:attrNameLst>
                                          <p:attrName>style.visibility</p:attrName>
                                        </p:attrNameLst>
                                      </p:cBhvr>
                                      <p:to>
                                        <p:strVal val="visible"/>
                                      </p:to>
                                    </p:set>
                                    <p:animEffect transition="in" filter="fade">
                                      <p:cBhvr>
                                        <p:cTn id="305" dur="500"/>
                                        <p:tgtEl>
                                          <p:spTgt spid="283"/>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284"/>
                                        </p:tgtEl>
                                        <p:attrNameLst>
                                          <p:attrName>style.visibility</p:attrName>
                                        </p:attrNameLst>
                                      </p:cBhvr>
                                      <p:to>
                                        <p:strVal val="visible"/>
                                      </p:to>
                                    </p:set>
                                    <p:animEffect transition="in" filter="fade">
                                      <p:cBhvr>
                                        <p:cTn id="308" dur="500"/>
                                        <p:tgtEl>
                                          <p:spTgt spid="284"/>
                                        </p:tgtEl>
                                      </p:cBhvr>
                                    </p:animEffect>
                                  </p:childTnLst>
                                </p:cTn>
                              </p:par>
                              <p:par>
                                <p:cTn id="309" presetID="10" presetClass="entr" presetSubtype="0" fill="hold" grpId="0" nodeType="withEffect">
                                  <p:stCondLst>
                                    <p:cond delay="0"/>
                                  </p:stCondLst>
                                  <p:childTnLst>
                                    <p:set>
                                      <p:cBhvr>
                                        <p:cTn id="310" dur="1" fill="hold">
                                          <p:stCondLst>
                                            <p:cond delay="0"/>
                                          </p:stCondLst>
                                        </p:cTn>
                                        <p:tgtEl>
                                          <p:spTgt spid="285"/>
                                        </p:tgtEl>
                                        <p:attrNameLst>
                                          <p:attrName>style.visibility</p:attrName>
                                        </p:attrNameLst>
                                      </p:cBhvr>
                                      <p:to>
                                        <p:strVal val="visible"/>
                                      </p:to>
                                    </p:set>
                                    <p:animEffect transition="in" filter="fade">
                                      <p:cBhvr>
                                        <p:cTn id="311" dur="500"/>
                                        <p:tgtEl>
                                          <p:spTgt spid="285"/>
                                        </p:tgtEl>
                                      </p:cBhvr>
                                    </p:animEffect>
                                  </p:childTnLst>
                                </p:cTn>
                              </p:par>
                              <p:par>
                                <p:cTn id="312" presetID="10" presetClass="entr" presetSubtype="0" fill="hold" grpId="0" nodeType="withEffect">
                                  <p:stCondLst>
                                    <p:cond delay="0"/>
                                  </p:stCondLst>
                                  <p:childTnLst>
                                    <p:set>
                                      <p:cBhvr>
                                        <p:cTn id="313" dur="1" fill="hold">
                                          <p:stCondLst>
                                            <p:cond delay="0"/>
                                          </p:stCondLst>
                                        </p:cTn>
                                        <p:tgtEl>
                                          <p:spTgt spid="286"/>
                                        </p:tgtEl>
                                        <p:attrNameLst>
                                          <p:attrName>style.visibility</p:attrName>
                                        </p:attrNameLst>
                                      </p:cBhvr>
                                      <p:to>
                                        <p:strVal val="visible"/>
                                      </p:to>
                                    </p:set>
                                    <p:animEffect transition="in" filter="fade">
                                      <p:cBhvr>
                                        <p:cTn id="314" dur="500"/>
                                        <p:tgtEl>
                                          <p:spTgt spid="286"/>
                                        </p:tgtEl>
                                      </p:cBhvr>
                                    </p:animEffect>
                                  </p:childTnLst>
                                </p:cTn>
                              </p:par>
                              <p:par>
                                <p:cTn id="315" presetID="10" presetClass="entr" presetSubtype="0" fill="hold" grpId="0" nodeType="withEffect">
                                  <p:stCondLst>
                                    <p:cond delay="0"/>
                                  </p:stCondLst>
                                  <p:childTnLst>
                                    <p:set>
                                      <p:cBhvr>
                                        <p:cTn id="316" dur="1" fill="hold">
                                          <p:stCondLst>
                                            <p:cond delay="0"/>
                                          </p:stCondLst>
                                        </p:cTn>
                                        <p:tgtEl>
                                          <p:spTgt spid="287"/>
                                        </p:tgtEl>
                                        <p:attrNameLst>
                                          <p:attrName>style.visibility</p:attrName>
                                        </p:attrNameLst>
                                      </p:cBhvr>
                                      <p:to>
                                        <p:strVal val="visible"/>
                                      </p:to>
                                    </p:set>
                                    <p:animEffect transition="in" filter="fade">
                                      <p:cBhvr>
                                        <p:cTn id="317" dur="500"/>
                                        <p:tgtEl>
                                          <p:spTgt spid="287"/>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288"/>
                                        </p:tgtEl>
                                        <p:attrNameLst>
                                          <p:attrName>style.visibility</p:attrName>
                                        </p:attrNameLst>
                                      </p:cBhvr>
                                      <p:to>
                                        <p:strVal val="visible"/>
                                      </p:to>
                                    </p:set>
                                    <p:animEffect transition="in" filter="fade">
                                      <p:cBhvr>
                                        <p:cTn id="320" dur="500"/>
                                        <p:tgtEl>
                                          <p:spTgt spid="288"/>
                                        </p:tgtEl>
                                      </p:cBhvr>
                                    </p:animEffect>
                                  </p:childTnLst>
                                </p:cTn>
                              </p:par>
                              <p:par>
                                <p:cTn id="321" presetID="10" presetClass="entr" presetSubtype="0" fill="hold" grpId="0" nodeType="withEffect">
                                  <p:stCondLst>
                                    <p:cond delay="0"/>
                                  </p:stCondLst>
                                  <p:childTnLst>
                                    <p:set>
                                      <p:cBhvr>
                                        <p:cTn id="322" dur="1" fill="hold">
                                          <p:stCondLst>
                                            <p:cond delay="0"/>
                                          </p:stCondLst>
                                        </p:cTn>
                                        <p:tgtEl>
                                          <p:spTgt spid="290"/>
                                        </p:tgtEl>
                                        <p:attrNameLst>
                                          <p:attrName>style.visibility</p:attrName>
                                        </p:attrNameLst>
                                      </p:cBhvr>
                                      <p:to>
                                        <p:strVal val="visible"/>
                                      </p:to>
                                    </p:set>
                                    <p:animEffect transition="in" filter="fade">
                                      <p:cBhvr>
                                        <p:cTn id="323"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71" grpId="0" animBg="1"/>
      <p:bldP spid="72" grpId="0" animBg="1"/>
      <p:bldP spid="73" grpId="0"/>
      <p:bldP spid="74" grpId="0"/>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283" grpId="0"/>
      <p:bldP spid="284" grpId="0"/>
      <p:bldP spid="285" grpId="0"/>
      <p:bldP spid="286" grpId="0"/>
      <p:bldP spid="287" grpId="0" animBg="1"/>
      <p:bldP spid="288" grpId="0"/>
      <p:bldP spid="2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Problem</a:t>
            </a:r>
            <a:endParaRPr lang="ko-KR" altLang="en-US" dirty="0"/>
          </a:p>
        </p:txBody>
      </p:sp>
      <p:cxnSp>
        <p:nvCxnSpPr>
          <p:cNvPr id="28" name="Straight Arrow Connector 27"/>
          <p:cNvCxnSpPr>
            <a:stCxn id="94" idx="6"/>
            <a:endCxn id="124" idx="0"/>
          </p:cNvCxnSpPr>
          <p:nvPr/>
        </p:nvCxnSpPr>
        <p:spPr>
          <a:xfrm>
            <a:off x="4852590" y="4549321"/>
            <a:ext cx="100159" cy="49802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9" name="Straight Arrow Connector 28"/>
          <p:cNvCxnSpPr>
            <a:stCxn id="74" idx="5"/>
            <a:endCxn id="112" idx="4"/>
          </p:cNvCxnSpPr>
          <p:nvPr/>
        </p:nvCxnSpPr>
        <p:spPr>
          <a:xfrm>
            <a:off x="4557746" y="2759961"/>
            <a:ext cx="890343" cy="9389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0" name="Straight Arrow Connector 29"/>
          <p:cNvCxnSpPr>
            <a:stCxn id="70" idx="5"/>
            <a:endCxn id="107" idx="5"/>
          </p:cNvCxnSpPr>
          <p:nvPr/>
        </p:nvCxnSpPr>
        <p:spPr>
          <a:xfrm>
            <a:off x="5054705" y="2403795"/>
            <a:ext cx="402632" cy="7328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a:stCxn id="73" idx="4"/>
            <a:endCxn id="111" idx="0"/>
          </p:cNvCxnSpPr>
          <p:nvPr/>
        </p:nvCxnSpPr>
        <p:spPr>
          <a:xfrm>
            <a:off x="4637259" y="2586468"/>
            <a:ext cx="952436" cy="40919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2" name="Straight Arrow Connector 31"/>
          <p:cNvCxnSpPr>
            <a:stCxn id="74" idx="4"/>
            <a:endCxn id="110" idx="0"/>
          </p:cNvCxnSpPr>
          <p:nvPr/>
        </p:nvCxnSpPr>
        <p:spPr>
          <a:xfrm>
            <a:off x="4572106" y="2726868"/>
            <a:ext cx="1118993" cy="11151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3" name="Straight Arrow Connector 32"/>
          <p:cNvCxnSpPr>
            <a:stCxn id="70" idx="5"/>
          </p:cNvCxnSpPr>
          <p:nvPr/>
        </p:nvCxnSpPr>
        <p:spPr>
          <a:xfrm>
            <a:off x="5054705" y="2403795"/>
            <a:ext cx="220917" cy="9536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a:stCxn id="70" idx="5"/>
          </p:cNvCxnSpPr>
          <p:nvPr/>
        </p:nvCxnSpPr>
        <p:spPr>
          <a:xfrm>
            <a:off x="5054705" y="2403795"/>
            <a:ext cx="555032" cy="8852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Oval 34"/>
          <p:cNvSpPr/>
          <p:nvPr/>
        </p:nvSpPr>
        <p:spPr>
          <a:xfrm>
            <a:off x="4305406" y="2701241"/>
            <a:ext cx="2296390" cy="104948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Oval 35"/>
          <p:cNvSpPr/>
          <p:nvPr/>
        </p:nvSpPr>
        <p:spPr>
          <a:xfrm rot="18883036">
            <a:off x="867265" y="3630207"/>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37" name="Oval 36"/>
          <p:cNvSpPr/>
          <p:nvPr/>
        </p:nvSpPr>
        <p:spPr>
          <a:xfrm rot="18883036">
            <a:off x="707009" y="3630206"/>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38" name="Oval 37"/>
          <p:cNvSpPr/>
          <p:nvPr/>
        </p:nvSpPr>
        <p:spPr>
          <a:xfrm rot="18883036">
            <a:off x="1019665" y="3744898"/>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39" name="Oval 38"/>
          <p:cNvSpPr/>
          <p:nvPr/>
        </p:nvSpPr>
        <p:spPr>
          <a:xfrm rot="18883036">
            <a:off x="859409" y="3744897"/>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0" name="Oval 39"/>
          <p:cNvSpPr/>
          <p:nvPr/>
        </p:nvSpPr>
        <p:spPr>
          <a:xfrm rot="18883036">
            <a:off x="1198775" y="3810887"/>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1" name="Oval 40"/>
          <p:cNvSpPr/>
          <p:nvPr/>
        </p:nvSpPr>
        <p:spPr>
          <a:xfrm rot="18883036">
            <a:off x="1038519" y="3810886"/>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2" name="Oval 41"/>
          <p:cNvSpPr/>
          <p:nvPr/>
        </p:nvSpPr>
        <p:spPr>
          <a:xfrm rot="18883036">
            <a:off x="1351175" y="3906726"/>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3" name="Oval 42"/>
          <p:cNvSpPr/>
          <p:nvPr/>
        </p:nvSpPr>
        <p:spPr>
          <a:xfrm rot="18883036">
            <a:off x="1190919" y="3906725"/>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4" name="Oval 43"/>
          <p:cNvSpPr/>
          <p:nvPr/>
        </p:nvSpPr>
        <p:spPr>
          <a:xfrm rot="18883036">
            <a:off x="1179156" y="2736967"/>
            <a:ext cx="320511" cy="339365"/>
          </a:xfrm>
          <a:prstGeom prst="ellipse">
            <a:avLst/>
          </a:prstGeom>
          <a:ln>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a:p>
        </p:txBody>
      </p:sp>
      <p:sp>
        <p:nvSpPr>
          <p:cNvPr id="45" name="Oval 44"/>
          <p:cNvSpPr/>
          <p:nvPr/>
        </p:nvSpPr>
        <p:spPr>
          <a:xfrm rot="18883036">
            <a:off x="1351174" y="2779114"/>
            <a:ext cx="320511" cy="339365"/>
          </a:xfrm>
          <a:prstGeom prst="ellipse">
            <a:avLst/>
          </a:prstGeom>
          <a:ln>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a:p>
        </p:txBody>
      </p:sp>
      <p:cxnSp>
        <p:nvCxnSpPr>
          <p:cNvPr id="46" name="Straight Arrow Connector 45"/>
          <p:cNvCxnSpPr>
            <a:stCxn id="44" idx="2"/>
            <a:endCxn id="36" idx="7"/>
          </p:cNvCxnSpPr>
          <p:nvPr/>
        </p:nvCxnSpPr>
        <p:spPr>
          <a:xfrm flipH="1">
            <a:off x="1021993" y="3020525"/>
            <a:ext cx="204662" cy="614421"/>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47" name="Straight Arrow Connector 46"/>
          <p:cNvCxnSpPr>
            <a:stCxn id="44" idx="3"/>
            <a:endCxn id="38" idx="7"/>
          </p:cNvCxnSpPr>
          <p:nvPr/>
        </p:nvCxnSpPr>
        <p:spPr>
          <a:xfrm flipH="1">
            <a:off x="1174393" y="3071593"/>
            <a:ext cx="170546" cy="678044"/>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48" name="Straight Arrow Connector 47"/>
          <p:cNvCxnSpPr>
            <a:stCxn id="44" idx="2"/>
            <a:endCxn id="37" idx="7"/>
          </p:cNvCxnSpPr>
          <p:nvPr/>
        </p:nvCxnSpPr>
        <p:spPr>
          <a:xfrm flipH="1">
            <a:off x="861737" y="3020525"/>
            <a:ext cx="364918" cy="614420"/>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49" name="Straight Arrow Connector 48"/>
          <p:cNvCxnSpPr>
            <a:endCxn id="39" idx="7"/>
          </p:cNvCxnSpPr>
          <p:nvPr/>
        </p:nvCxnSpPr>
        <p:spPr>
          <a:xfrm flipH="1">
            <a:off x="1014137" y="3076316"/>
            <a:ext cx="321297" cy="673320"/>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50" name="Straight Arrow Connector 49"/>
          <p:cNvCxnSpPr>
            <a:stCxn id="45" idx="2"/>
            <a:endCxn id="41" idx="7"/>
          </p:cNvCxnSpPr>
          <p:nvPr/>
        </p:nvCxnSpPr>
        <p:spPr>
          <a:xfrm flipH="1">
            <a:off x="1193247" y="3062672"/>
            <a:ext cx="205426" cy="752953"/>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51" name="Straight Arrow Connector 50"/>
          <p:cNvCxnSpPr>
            <a:stCxn id="45" idx="2"/>
            <a:endCxn id="40" idx="7"/>
          </p:cNvCxnSpPr>
          <p:nvPr/>
        </p:nvCxnSpPr>
        <p:spPr>
          <a:xfrm flipH="1">
            <a:off x="1353503" y="3062672"/>
            <a:ext cx="45170" cy="752954"/>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52" name="Straight Arrow Connector 51"/>
          <p:cNvCxnSpPr>
            <a:stCxn id="45" idx="3"/>
            <a:endCxn id="43" idx="7"/>
          </p:cNvCxnSpPr>
          <p:nvPr/>
        </p:nvCxnSpPr>
        <p:spPr>
          <a:xfrm flipH="1">
            <a:off x="1345647" y="3113740"/>
            <a:ext cx="171310" cy="797724"/>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53" name="Straight Arrow Connector 52"/>
          <p:cNvCxnSpPr>
            <a:endCxn id="42" idx="7"/>
          </p:cNvCxnSpPr>
          <p:nvPr/>
        </p:nvCxnSpPr>
        <p:spPr>
          <a:xfrm flipH="1">
            <a:off x="1505903" y="3113739"/>
            <a:ext cx="8305" cy="797726"/>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
        <p:nvSpPr>
          <p:cNvPr id="54" name="TextBox 53"/>
          <p:cNvSpPr txBox="1"/>
          <p:nvPr/>
        </p:nvSpPr>
        <p:spPr>
          <a:xfrm>
            <a:off x="2253005" y="2673383"/>
            <a:ext cx="1253765" cy="369332"/>
          </a:xfrm>
          <a:prstGeom prst="rect">
            <a:avLst/>
          </a:prstGeom>
          <a:noFill/>
        </p:spPr>
        <p:txBody>
          <a:bodyPr wrap="square" rtlCol="0">
            <a:spAutoFit/>
          </a:bodyPr>
          <a:lstStyle/>
          <a:p>
            <a:r>
              <a:rPr lang="en-US" altLang="ko-KR" dirty="0" smtClean="0"/>
              <a:t>High-level</a:t>
            </a:r>
            <a:endParaRPr lang="ko-KR" altLang="en-US" dirty="0"/>
          </a:p>
        </p:txBody>
      </p:sp>
      <p:sp>
        <p:nvSpPr>
          <p:cNvPr id="55" name="TextBox 54"/>
          <p:cNvSpPr txBox="1"/>
          <p:nvPr/>
        </p:nvSpPr>
        <p:spPr>
          <a:xfrm>
            <a:off x="2234151" y="3685654"/>
            <a:ext cx="1253765" cy="369332"/>
          </a:xfrm>
          <a:prstGeom prst="rect">
            <a:avLst/>
          </a:prstGeom>
          <a:noFill/>
        </p:spPr>
        <p:txBody>
          <a:bodyPr wrap="square" rtlCol="0">
            <a:spAutoFit/>
          </a:bodyPr>
          <a:lstStyle/>
          <a:p>
            <a:r>
              <a:rPr lang="en-US" altLang="ko-KR" dirty="0" smtClean="0"/>
              <a:t>Low-level</a:t>
            </a:r>
            <a:endParaRPr lang="ko-KR" altLang="en-US" dirty="0"/>
          </a:p>
        </p:txBody>
      </p:sp>
      <p:sp>
        <p:nvSpPr>
          <p:cNvPr id="56" name="Oval 55"/>
          <p:cNvSpPr/>
          <p:nvPr/>
        </p:nvSpPr>
        <p:spPr>
          <a:xfrm rot="18883036">
            <a:off x="1506749" y="2041721"/>
            <a:ext cx="320511" cy="33936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cxnSp>
        <p:nvCxnSpPr>
          <p:cNvPr id="57" name="Straight Arrow Connector 56"/>
          <p:cNvCxnSpPr>
            <a:stCxn id="56" idx="2"/>
            <a:endCxn id="44" idx="7"/>
          </p:cNvCxnSpPr>
          <p:nvPr/>
        </p:nvCxnSpPr>
        <p:spPr>
          <a:xfrm flipH="1">
            <a:off x="1333884" y="2325279"/>
            <a:ext cx="220364" cy="4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3"/>
            <a:endCxn id="45" idx="6"/>
          </p:cNvCxnSpPr>
          <p:nvPr/>
        </p:nvCxnSpPr>
        <p:spPr>
          <a:xfrm flipH="1">
            <a:off x="1624187" y="2376347"/>
            <a:ext cx="48345" cy="458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98481" y="1886248"/>
            <a:ext cx="1016345" cy="369332"/>
          </a:xfrm>
          <a:prstGeom prst="rect">
            <a:avLst/>
          </a:prstGeom>
          <a:noFill/>
        </p:spPr>
        <p:txBody>
          <a:bodyPr wrap="square" rtlCol="0">
            <a:spAutoFit/>
          </a:bodyPr>
          <a:lstStyle/>
          <a:p>
            <a:r>
              <a:rPr lang="en-US" altLang="ko-KR" dirty="0" smtClean="0"/>
              <a:t>Class C</a:t>
            </a:r>
            <a:endParaRPr lang="ko-KR" altLang="en-US" dirty="0"/>
          </a:p>
        </p:txBody>
      </p:sp>
      <p:sp>
        <p:nvSpPr>
          <p:cNvPr id="60" name="Rectangle 59"/>
          <p:cNvSpPr/>
          <p:nvPr/>
        </p:nvSpPr>
        <p:spPr>
          <a:xfrm>
            <a:off x="461912" y="2602721"/>
            <a:ext cx="2988866" cy="1751525"/>
          </a:xfrm>
          <a:prstGeom prst="rect">
            <a:avLst/>
          </a:pr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Oval 60"/>
          <p:cNvSpPr/>
          <p:nvPr/>
        </p:nvSpPr>
        <p:spPr>
          <a:xfrm>
            <a:off x="4323919" y="2061727"/>
            <a:ext cx="2296390" cy="104948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61"/>
          <p:cNvSpPr/>
          <p:nvPr/>
        </p:nvSpPr>
        <p:spPr>
          <a:xfrm>
            <a:off x="4314470" y="4212321"/>
            <a:ext cx="2296390" cy="104948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63" name="TextBox 62"/>
              <p:cNvSpPr txBox="1"/>
              <p:nvPr/>
            </p:nvSpPr>
            <p:spPr>
              <a:xfrm>
                <a:off x="5238236" y="3370980"/>
                <a:ext cx="467755"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4000" i="1" smtClean="0">
                          <a:solidFill>
                            <a:srgbClr val="00B050"/>
                          </a:solidFill>
                          <a:latin typeface="Cambria Math" panose="02040503050406030204" pitchFamily="18" charset="0"/>
                          <a:ea typeface="Cambria Math" panose="02040503050406030204" pitchFamily="18" charset="0"/>
                        </a:rPr>
                        <m:t>⋮</m:t>
                      </m:r>
                    </m:oMath>
                  </m:oMathPara>
                </a14:m>
                <a:endParaRPr lang="ko-KR" altLang="en-US" sz="4000" dirty="0">
                  <a:solidFill>
                    <a:srgbClr val="00B05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238236" y="3370980"/>
                <a:ext cx="467755" cy="615553"/>
              </a:xfrm>
              <a:prstGeom prst="rect">
                <a:avLst/>
              </a:prstGeom>
              <a:blipFill rotWithShape="0">
                <a:blip r:embed="rId3"/>
                <a:stretch>
                  <a:fillRect/>
                </a:stretch>
              </a:blipFill>
            </p:spPr>
            <p:txBody>
              <a:bodyPr/>
              <a:lstStyle/>
              <a:p>
                <a:r>
                  <a:rPr lang="ko-KR" altLang="en-US">
                    <a:noFill/>
                  </a:rPr>
                  <a:t> </a:t>
                </a:r>
              </a:p>
            </p:txBody>
          </p:sp>
        </mc:Fallback>
      </mc:AlternateContent>
      <p:sp>
        <p:nvSpPr>
          <p:cNvPr id="65" name="Oval 64"/>
          <p:cNvSpPr/>
          <p:nvPr/>
        </p:nvSpPr>
        <p:spPr>
          <a:xfrm rot="16200000" flipH="1">
            <a:off x="5160307" y="2157630"/>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66" name="Oval 65"/>
          <p:cNvSpPr/>
          <p:nvPr/>
        </p:nvSpPr>
        <p:spPr>
          <a:xfrm rot="16200000" flipH="1">
            <a:off x="5284959" y="2472996"/>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67" name="Oval 66"/>
          <p:cNvSpPr/>
          <p:nvPr/>
        </p:nvSpPr>
        <p:spPr>
          <a:xfrm rot="16200000" flipH="1">
            <a:off x="4827777" y="2616646"/>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68" name="Oval 67"/>
          <p:cNvSpPr/>
          <p:nvPr/>
        </p:nvSpPr>
        <p:spPr>
          <a:xfrm rot="16200000" flipH="1">
            <a:off x="4973234" y="2758657"/>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69" name="Oval 68"/>
          <p:cNvSpPr/>
          <p:nvPr/>
        </p:nvSpPr>
        <p:spPr>
          <a:xfrm rot="16200000" flipH="1">
            <a:off x="5391831" y="2264472"/>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0" name="Oval 69"/>
          <p:cNvSpPr/>
          <p:nvPr/>
        </p:nvSpPr>
        <p:spPr>
          <a:xfrm rot="16200000" flipH="1">
            <a:off x="4973235" y="2321673"/>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1" name="Oval 70"/>
          <p:cNvSpPr/>
          <p:nvPr/>
        </p:nvSpPr>
        <p:spPr>
          <a:xfrm rot="16200000" flipH="1">
            <a:off x="5549407" y="2675443"/>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72" name="Oval 71"/>
          <p:cNvSpPr/>
          <p:nvPr/>
        </p:nvSpPr>
        <p:spPr>
          <a:xfrm rot="16200000" flipH="1">
            <a:off x="4476276" y="2391647"/>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73" name="Oval 72"/>
          <p:cNvSpPr/>
          <p:nvPr/>
        </p:nvSpPr>
        <p:spPr>
          <a:xfrm rot="16200000" flipH="1">
            <a:off x="4541429" y="2537439"/>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4" name="Oval 73"/>
          <p:cNvSpPr/>
          <p:nvPr/>
        </p:nvSpPr>
        <p:spPr>
          <a:xfrm rot="16200000" flipH="1">
            <a:off x="4476276" y="2677839"/>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5" name="Oval 74"/>
          <p:cNvSpPr/>
          <p:nvPr/>
        </p:nvSpPr>
        <p:spPr>
          <a:xfrm rot="16200000" flipH="1">
            <a:off x="5484117" y="2415670"/>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76" name="Oval 75"/>
          <p:cNvSpPr/>
          <p:nvPr/>
        </p:nvSpPr>
        <p:spPr>
          <a:xfrm rot="16200000" flipH="1">
            <a:off x="5819511" y="2391647"/>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77" name="Oval 76"/>
          <p:cNvSpPr/>
          <p:nvPr/>
        </p:nvSpPr>
        <p:spPr>
          <a:xfrm rot="16200000" flipH="1">
            <a:off x="4792869" y="2889560"/>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78" name="Oval 77"/>
          <p:cNvSpPr/>
          <p:nvPr/>
        </p:nvSpPr>
        <p:spPr>
          <a:xfrm rot="16200000" flipH="1">
            <a:off x="5180011" y="2873006"/>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79" name="Oval 78"/>
          <p:cNvSpPr/>
          <p:nvPr/>
        </p:nvSpPr>
        <p:spPr>
          <a:xfrm rot="16200000" flipH="1">
            <a:off x="5953479" y="2499016"/>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80" name="Oval 79"/>
          <p:cNvSpPr/>
          <p:nvPr/>
        </p:nvSpPr>
        <p:spPr>
          <a:xfrm rot="16200000" flipH="1">
            <a:off x="5922108" y="2210530"/>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1" name="Oval 80"/>
          <p:cNvSpPr/>
          <p:nvPr/>
        </p:nvSpPr>
        <p:spPr>
          <a:xfrm rot="16200000" flipH="1">
            <a:off x="5970796" y="2796890"/>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82" name="Oval 81"/>
          <p:cNvSpPr/>
          <p:nvPr/>
        </p:nvSpPr>
        <p:spPr>
          <a:xfrm rot="16200000" flipH="1">
            <a:off x="6137052" y="2350079"/>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83" name="Oval 82"/>
          <p:cNvSpPr/>
          <p:nvPr/>
        </p:nvSpPr>
        <p:spPr>
          <a:xfrm rot="16200000" flipH="1">
            <a:off x="6154369" y="2647953"/>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84" name="Oval 83"/>
          <p:cNvSpPr/>
          <p:nvPr/>
        </p:nvSpPr>
        <p:spPr>
          <a:xfrm rot="16200000" flipH="1">
            <a:off x="5704464" y="4803376"/>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85" name="Oval 84"/>
          <p:cNvSpPr/>
          <p:nvPr/>
        </p:nvSpPr>
        <p:spPr>
          <a:xfrm rot="16200000" flipH="1">
            <a:off x="5071292" y="4393450"/>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86" name="Oval 85"/>
          <p:cNvSpPr/>
          <p:nvPr/>
        </p:nvSpPr>
        <p:spPr>
          <a:xfrm rot="16200000" flipH="1">
            <a:off x="4980177" y="4805664"/>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87" name="Oval 86"/>
          <p:cNvSpPr/>
          <p:nvPr/>
        </p:nvSpPr>
        <p:spPr>
          <a:xfrm rot="16200000" flipH="1">
            <a:off x="5685411" y="5031778"/>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88" name="Oval 87"/>
          <p:cNvSpPr/>
          <p:nvPr/>
        </p:nvSpPr>
        <p:spPr>
          <a:xfrm rot="16200000" flipH="1">
            <a:off x="5549408" y="4626516"/>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9" name="Oval 88"/>
          <p:cNvSpPr/>
          <p:nvPr/>
        </p:nvSpPr>
        <p:spPr>
          <a:xfrm rot="16200000" flipH="1">
            <a:off x="5366835" y="4837683"/>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90" name="Oval 89"/>
          <p:cNvSpPr/>
          <p:nvPr/>
        </p:nvSpPr>
        <p:spPr>
          <a:xfrm rot="16200000" flipH="1">
            <a:off x="5209336" y="4446685"/>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91" name="Oval 90"/>
          <p:cNvSpPr/>
          <p:nvPr/>
        </p:nvSpPr>
        <p:spPr>
          <a:xfrm rot="16200000" flipH="1">
            <a:off x="5824051" y="4344419"/>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92" name="Oval 91"/>
          <p:cNvSpPr/>
          <p:nvPr/>
        </p:nvSpPr>
        <p:spPr>
          <a:xfrm rot="16200000" flipH="1">
            <a:off x="5722647" y="4501700"/>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93" name="Oval 92"/>
          <p:cNvSpPr/>
          <p:nvPr/>
        </p:nvSpPr>
        <p:spPr>
          <a:xfrm rot="16200000" flipH="1">
            <a:off x="5533146" y="4359889"/>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94" name="Oval 93"/>
          <p:cNvSpPr/>
          <p:nvPr/>
        </p:nvSpPr>
        <p:spPr>
          <a:xfrm rot="16200000" flipH="1">
            <a:off x="4805788" y="4453491"/>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95" name="Oval 94"/>
          <p:cNvSpPr/>
          <p:nvPr/>
        </p:nvSpPr>
        <p:spPr>
          <a:xfrm rot="16200000" flipH="1">
            <a:off x="5212783" y="4714363"/>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96" name="Oval 95"/>
          <p:cNvSpPr/>
          <p:nvPr/>
        </p:nvSpPr>
        <p:spPr>
          <a:xfrm rot="16200000" flipH="1">
            <a:off x="4945269" y="5078578"/>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97" name="Oval 96"/>
          <p:cNvSpPr/>
          <p:nvPr/>
        </p:nvSpPr>
        <p:spPr>
          <a:xfrm rot="16200000" flipH="1">
            <a:off x="5332411" y="5062024"/>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98" name="Oval 97"/>
          <p:cNvSpPr/>
          <p:nvPr/>
        </p:nvSpPr>
        <p:spPr>
          <a:xfrm rot="16200000" flipH="1">
            <a:off x="6105879" y="4688034"/>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99" name="Oval 98"/>
          <p:cNvSpPr/>
          <p:nvPr/>
        </p:nvSpPr>
        <p:spPr>
          <a:xfrm rot="16200000" flipH="1">
            <a:off x="6074508" y="4399548"/>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0" name="Oval 99"/>
          <p:cNvSpPr/>
          <p:nvPr/>
        </p:nvSpPr>
        <p:spPr>
          <a:xfrm rot="16200000" flipH="1">
            <a:off x="6123196" y="4985908"/>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01" name="Oval 100"/>
          <p:cNvSpPr/>
          <p:nvPr/>
        </p:nvSpPr>
        <p:spPr>
          <a:xfrm rot="16200000" flipH="1">
            <a:off x="6289452" y="4539097"/>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02" name="Oval 101"/>
          <p:cNvSpPr/>
          <p:nvPr/>
        </p:nvSpPr>
        <p:spPr>
          <a:xfrm rot="16200000" flipH="1">
            <a:off x="6306769" y="4836971"/>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03" name="Oval 102"/>
          <p:cNvSpPr/>
          <p:nvPr/>
        </p:nvSpPr>
        <p:spPr>
          <a:xfrm rot="16200000" flipH="1">
            <a:off x="5572600" y="3273393"/>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04" name="Oval 103"/>
          <p:cNvSpPr/>
          <p:nvPr/>
        </p:nvSpPr>
        <p:spPr>
          <a:xfrm rot="16200000" flipH="1">
            <a:off x="4939428" y="2863467"/>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05" name="Oval 104"/>
          <p:cNvSpPr/>
          <p:nvPr/>
        </p:nvSpPr>
        <p:spPr>
          <a:xfrm rot="16200000" flipH="1">
            <a:off x="4848313" y="3275681"/>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06" name="Oval 105"/>
          <p:cNvSpPr/>
          <p:nvPr/>
        </p:nvSpPr>
        <p:spPr>
          <a:xfrm rot="16200000" flipH="1">
            <a:off x="5553547" y="3501795"/>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07" name="Oval 106"/>
          <p:cNvSpPr/>
          <p:nvPr/>
        </p:nvSpPr>
        <p:spPr>
          <a:xfrm rot="16200000" flipH="1">
            <a:off x="5417544" y="3096533"/>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8" name="Oval 107"/>
          <p:cNvSpPr/>
          <p:nvPr/>
        </p:nvSpPr>
        <p:spPr>
          <a:xfrm rot="16200000" flipH="1">
            <a:off x="5234971" y="3307700"/>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9" name="Oval 108"/>
          <p:cNvSpPr/>
          <p:nvPr/>
        </p:nvSpPr>
        <p:spPr>
          <a:xfrm rot="16200000" flipH="1">
            <a:off x="5077472" y="2916702"/>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10" name="Oval 109"/>
          <p:cNvSpPr/>
          <p:nvPr/>
        </p:nvSpPr>
        <p:spPr>
          <a:xfrm rot="16200000" flipH="1">
            <a:off x="5692187" y="2814436"/>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11" name="Oval 110"/>
          <p:cNvSpPr/>
          <p:nvPr/>
        </p:nvSpPr>
        <p:spPr>
          <a:xfrm rot="16200000" flipH="1">
            <a:off x="5590783" y="2971717"/>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12" name="Oval 111"/>
          <p:cNvSpPr/>
          <p:nvPr/>
        </p:nvSpPr>
        <p:spPr>
          <a:xfrm rot="16200000" flipH="1">
            <a:off x="5401282" y="2829906"/>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13" name="Oval 112"/>
          <p:cNvSpPr/>
          <p:nvPr/>
        </p:nvSpPr>
        <p:spPr>
          <a:xfrm rot="16200000" flipH="1">
            <a:off x="4673924" y="2923508"/>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14" name="Oval 113"/>
          <p:cNvSpPr/>
          <p:nvPr/>
        </p:nvSpPr>
        <p:spPr>
          <a:xfrm rot="16200000" flipH="1">
            <a:off x="5080919" y="3184380"/>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15" name="Oval 114"/>
          <p:cNvSpPr/>
          <p:nvPr/>
        </p:nvSpPr>
        <p:spPr>
          <a:xfrm rot="16200000" flipH="1">
            <a:off x="4813405" y="3548595"/>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16" name="Oval 115"/>
          <p:cNvSpPr/>
          <p:nvPr/>
        </p:nvSpPr>
        <p:spPr>
          <a:xfrm rot="16200000" flipH="1">
            <a:off x="5200547" y="3532041"/>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17" name="Oval 116"/>
          <p:cNvSpPr/>
          <p:nvPr/>
        </p:nvSpPr>
        <p:spPr>
          <a:xfrm rot="16200000" flipH="1">
            <a:off x="5974015" y="3158051"/>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18" name="Oval 117"/>
          <p:cNvSpPr/>
          <p:nvPr/>
        </p:nvSpPr>
        <p:spPr>
          <a:xfrm rot="16200000" flipH="1">
            <a:off x="5942644" y="2869565"/>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19" name="Oval 118"/>
          <p:cNvSpPr/>
          <p:nvPr/>
        </p:nvSpPr>
        <p:spPr>
          <a:xfrm rot="16200000" flipH="1">
            <a:off x="5991332" y="3455925"/>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20" name="Oval 119"/>
          <p:cNvSpPr/>
          <p:nvPr/>
        </p:nvSpPr>
        <p:spPr>
          <a:xfrm rot="16200000" flipH="1">
            <a:off x="6157588" y="3009114"/>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21" name="Oval 120"/>
          <p:cNvSpPr/>
          <p:nvPr/>
        </p:nvSpPr>
        <p:spPr>
          <a:xfrm rot="16200000" flipH="1">
            <a:off x="6174905" y="3306988"/>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22" name="Oval 121"/>
          <p:cNvSpPr/>
          <p:nvPr/>
        </p:nvSpPr>
        <p:spPr>
          <a:xfrm>
            <a:off x="4319815" y="4861176"/>
            <a:ext cx="2296390" cy="104948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3" name="Oval 122"/>
          <p:cNvSpPr/>
          <p:nvPr/>
        </p:nvSpPr>
        <p:spPr>
          <a:xfrm rot="16200000" flipH="1">
            <a:off x="5587009" y="5433328"/>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24" name="Oval 123"/>
          <p:cNvSpPr/>
          <p:nvPr/>
        </p:nvSpPr>
        <p:spPr>
          <a:xfrm rot="16200000" flipH="1">
            <a:off x="4953837" y="5023402"/>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25" name="Oval 124"/>
          <p:cNvSpPr/>
          <p:nvPr/>
        </p:nvSpPr>
        <p:spPr>
          <a:xfrm rot="16200000" flipH="1">
            <a:off x="4862722" y="5435616"/>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26" name="Oval 125"/>
          <p:cNvSpPr/>
          <p:nvPr/>
        </p:nvSpPr>
        <p:spPr>
          <a:xfrm rot="16200000" flipH="1">
            <a:off x="5567956" y="5661730"/>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27" name="Oval 126"/>
          <p:cNvSpPr/>
          <p:nvPr/>
        </p:nvSpPr>
        <p:spPr>
          <a:xfrm rot="16200000" flipH="1">
            <a:off x="5431953" y="5256468"/>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8" name="Oval 127"/>
          <p:cNvSpPr/>
          <p:nvPr/>
        </p:nvSpPr>
        <p:spPr>
          <a:xfrm rot="16200000" flipH="1">
            <a:off x="5249380" y="5467635"/>
            <a:ext cx="45719" cy="47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9" name="Oval 128"/>
          <p:cNvSpPr/>
          <p:nvPr/>
        </p:nvSpPr>
        <p:spPr>
          <a:xfrm rot="16200000" flipH="1">
            <a:off x="5091881" y="5076637"/>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30" name="Oval 129"/>
          <p:cNvSpPr/>
          <p:nvPr/>
        </p:nvSpPr>
        <p:spPr>
          <a:xfrm rot="16200000" flipH="1">
            <a:off x="5706596" y="4974371"/>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31" name="Oval 130"/>
          <p:cNvSpPr/>
          <p:nvPr/>
        </p:nvSpPr>
        <p:spPr>
          <a:xfrm rot="16200000" flipH="1">
            <a:off x="5605192" y="5131652"/>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32" name="Oval 131"/>
          <p:cNvSpPr/>
          <p:nvPr/>
        </p:nvSpPr>
        <p:spPr>
          <a:xfrm rot="16200000" flipH="1">
            <a:off x="5415691" y="4989841"/>
            <a:ext cx="45719" cy="47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33" name="Oval 132"/>
          <p:cNvSpPr/>
          <p:nvPr/>
        </p:nvSpPr>
        <p:spPr>
          <a:xfrm rot="16200000" flipH="1">
            <a:off x="4688333" y="5083443"/>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34" name="Oval 133"/>
          <p:cNvSpPr/>
          <p:nvPr/>
        </p:nvSpPr>
        <p:spPr>
          <a:xfrm rot="16200000" flipH="1">
            <a:off x="5095328" y="5344315"/>
            <a:ext cx="45719" cy="4789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35" name="Oval 134"/>
          <p:cNvSpPr/>
          <p:nvPr/>
        </p:nvSpPr>
        <p:spPr>
          <a:xfrm rot="16200000" flipH="1">
            <a:off x="4827814" y="5708530"/>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36" name="Oval 135"/>
          <p:cNvSpPr/>
          <p:nvPr/>
        </p:nvSpPr>
        <p:spPr>
          <a:xfrm rot="16200000" flipH="1">
            <a:off x="5214956" y="5691976"/>
            <a:ext cx="45719" cy="47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37" name="Oval 136"/>
          <p:cNvSpPr/>
          <p:nvPr/>
        </p:nvSpPr>
        <p:spPr>
          <a:xfrm rot="16200000" flipH="1">
            <a:off x="5988424" y="5317986"/>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38" name="Oval 137"/>
          <p:cNvSpPr/>
          <p:nvPr/>
        </p:nvSpPr>
        <p:spPr>
          <a:xfrm rot="16200000" flipH="1">
            <a:off x="5957053" y="5029500"/>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39" name="Oval 138"/>
          <p:cNvSpPr/>
          <p:nvPr/>
        </p:nvSpPr>
        <p:spPr>
          <a:xfrm rot="16200000" flipH="1">
            <a:off x="6005741" y="5615860"/>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40" name="Oval 139"/>
          <p:cNvSpPr/>
          <p:nvPr/>
        </p:nvSpPr>
        <p:spPr>
          <a:xfrm rot="16200000" flipH="1">
            <a:off x="6171997" y="5169049"/>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141" name="Oval 140"/>
          <p:cNvSpPr/>
          <p:nvPr/>
        </p:nvSpPr>
        <p:spPr>
          <a:xfrm rot="16200000" flipH="1">
            <a:off x="6189314" y="5466923"/>
            <a:ext cx="45719" cy="47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cxnSp>
        <p:nvCxnSpPr>
          <p:cNvPr id="142" name="Straight Arrow Connector 141"/>
          <p:cNvCxnSpPr>
            <a:stCxn id="94" idx="5"/>
            <a:endCxn id="129" idx="3"/>
          </p:cNvCxnSpPr>
          <p:nvPr/>
        </p:nvCxnSpPr>
        <p:spPr>
          <a:xfrm>
            <a:off x="4887258" y="4535613"/>
            <a:ext cx="244416" cy="54880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3" name="Straight Arrow Connector 142"/>
          <p:cNvCxnSpPr>
            <a:stCxn id="94" idx="5"/>
            <a:endCxn id="133" idx="3"/>
          </p:cNvCxnSpPr>
          <p:nvPr/>
        </p:nvCxnSpPr>
        <p:spPr>
          <a:xfrm flipH="1">
            <a:off x="4728126" y="4535613"/>
            <a:ext cx="159132" cy="55561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4" name="Straight Arrow Connector 143"/>
          <p:cNvCxnSpPr>
            <a:stCxn id="94" idx="5"/>
            <a:endCxn id="134" idx="2"/>
          </p:cNvCxnSpPr>
          <p:nvPr/>
        </p:nvCxnSpPr>
        <p:spPr>
          <a:xfrm>
            <a:off x="4887258" y="4535613"/>
            <a:ext cx="230930" cy="80979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5" name="Curved Connector 144"/>
          <p:cNvCxnSpPr>
            <a:stCxn id="45" idx="6"/>
            <a:endCxn id="70" idx="7"/>
          </p:cNvCxnSpPr>
          <p:nvPr/>
        </p:nvCxnSpPr>
        <p:spPr>
          <a:xfrm rot="5400000" flipH="1" flipV="1">
            <a:off x="3089214" y="938768"/>
            <a:ext cx="431126" cy="3361181"/>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6" name="Curved Connector 145"/>
          <p:cNvCxnSpPr>
            <a:stCxn id="42" idx="6"/>
            <a:endCxn id="108" idx="2"/>
          </p:cNvCxnSpPr>
          <p:nvPr/>
        </p:nvCxnSpPr>
        <p:spPr>
          <a:xfrm rot="5400000" flipH="1" flipV="1">
            <a:off x="3114137" y="1818840"/>
            <a:ext cx="653745" cy="3633643"/>
          </a:xfrm>
          <a:prstGeom prst="curvedConnector3">
            <a:avLst>
              <a:gd name="adj1" fmla="val 135134"/>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7" name="Curved Connector 146"/>
          <p:cNvCxnSpPr>
            <a:stCxn id="43" idx="6"/>
            <a:endCxn id="103" idx="1"/>
          </p:cNvCxnSpPr>
          <p:nvPr/>
        </p:nvCxnSpPr>
        <p:spPr>
          <a:xfrm rot="5400000" flipH="1" flipV="1">
            <a:off x="3180551" y="1564557"/>
            <a:ext cx="681356" cy="4114594"/>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8" name="Curved Connector 147"/>
          <p:cNvCxnSpPr>
            <a:stCxn id="41" idx="6"/>
            <a:endCxn id="107" idx="7"/>
          </p:cNvCxnSpPr>
          <p:nvPr/>
        </p:nvCxnSpPr>
        <p:spPr>
          <a:xfrm rot="5400000" flipH="1" flipV="1">
            <a:off x="3002477" y="1445700"/>
            <a:ext cx="730048" cy="4111938"/>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149" name="Right Arrow 148"/>
          <p:cNvSpPr/>
          <p:nvPr/>
        </p:nvSpPr>
        <p:spPr>
          <a:xfrm>
            <a:off x="7063410" y="3354375"/>
            <a:ext cx="768096" cy="363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TextBox 150"/>
          <p:cNvSpPr txBox="1"/>
          <p:nvPr/>
        </p:nvSpPr>
        <p:spPr>
          <a:xfrm>
            <a:off x="7886415" y="1663340"/>
            <a:ext cx="3338786" cy="424731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altLang="ko-KR" sz="2000" b="1" dirty="0" smtClean="0"/>
              <a:t>Time Complexity: </a:t>
            </a:r>
          </a:p>
          <a:p>
            <a:pPr marL="742950" lvl="1" indent="-285750">
              <a:buFont typeface="맑은 고딕" panose="020B0503020000020004" pitchFamily="50" charset="-127"/>
              <a:buChar char="–"/>
            </a:pPr>
            <a:r>
              <a:rPr lang="en-US" altLang="ko-KR" dirty="0" smtClean="0"/>
              <a:t>Layered Structure</a:t>
            </a:r>
          </a:p>
          <a:p>
            <a:pPr marL="742950" lvl="1" indent="-285750">
              <a:buFont typeface="맑은 고딕" panose="020B0503020000020004" pitchFamily="50" charset="-127"/>
              <a:buChar char="–"/>
            </a:pPr>
            <a:r>
              <a:rPr lang="en-US" altLang="ko-KR" dirty="0" smtClean="0"/>
              <a:t>Multiple </a:t>
            </a:r>
            <a:r>
              <a:rPr lang="en-US" altLang="ko-KR" dirty="0" err="1" smtClean="0"/>
              <a:t>Kd</a:t>
            </a:r>
            <a:r>
              <a:rPr lang="en-US" altLang="ko-KR" dirty="0" smtClean="0"/>
              <a:t>-trees</a:t>
            </a:r>
          </a:p>
          <a:p>
            <a:pPr marL="742950" lvl="1" indent="-285750">
              <a:buFont typeface="맑은 고딕" panose="020B0503020000020004" pitchFamily="50" charset="-127"/>
              <a:buChar char="–"/>
            </a:pPr>
            <a:r>
              <a:rPr lang="en-US" altLang="ko-KR" dirty="0" smtClean="0"/>
              <a:t>More complex datasets</a:t>
            </a:r>
          </a:p>
          <a:p>
            <a:pPr marL="742950" lvl="1" indent="-285750">
              <a:buFont typeface="맑은 고딕" panose="020B0503020000020004" pitchFamily="50" charset="-127"/>
              <a:buChar char="–"/>
            </a:pPr>
            <a:endParaRPr lang="en-US" altLang="ko-KR" dirty="0" smtClean="0"/>
          </a:p>
          <a:p>
            <a:pPr marL="285750" indent="-285750">
              <a:buFont typeface="Arial" panose="020B0604020202020204" pitchFamily="34" charset="0"/>
              <a:buChar char="•"/>
            </a:pPr>
            <a:r>
              <a:rPr lang="en-US" altLang="ko-KR" sz="2000" b="1" dirty="0" smtClean="0"/>
              <a:t>Cannot compute the </a:t>
            </a:r>
            <a:r>
              <a:rPr lang="en-US" altLang="ko-KR" sz="2000" b="1" smtClean="0"/>
              <a:t>correlation between </a:t>
            </a:r>
            <a:r>
              <a:rPr lang="en-US" altLang="ko-KR" sz="2000" b="1" dirty="0" smtClean="0"/>
              <a:t>High-level and Low-level features.</a:t>
            </a:r>
          </a:p>
          <a:p>
            <a:pPr marL="285750" indent="-285750">
              <a:buFont typeface="Arial" panose="020B0604020202020204" pitchFamily="34" charset="0"/>
              <a:buChar char="•"/>
            </a:pPr>
            <a:endParaRPr lang="en-US" altLang="ko-KR" sz="2000" b="1" dirty="0" smtClean="0"/>
          </a:p>
          <a:p>
            <a:pPr marL="285750" indent="-285750">
              <a:buFont typeface="Arial" panose="020B0604020202020204" pitchFamily="34" charset="0"/>
              <a:buChar char="•"/>
            </a:pPr>
            <a:r>
              <a:rPr lang="en-US" altLang="ko-KR" sz="2000" b="1" dirty="0" smtClean="0"/>
              <a:t>Cannot consider the locations of Low-level features.</a:t>
            </a:r>
            <a:endParaRPr lang="ko-KR" altLang="en-US" sz="2000" b="1" dirty="0"/>
          </a:p>
        </p:txBody>
      </p:sp>
      <p:sp>
        <p:nvSpPr>
          <p:cNvPr id="150" name="TextBox 149"/>
          <p:cNvSpPr txBox="1"/>
          <p:nvPr/>
        </p:nvSpPr>
        <p:spPr>
          <a:xfrm>
            <a:off x="4415480" y="1610643"/>
            <a:ext cx="2679797" cy="369332"/>
          </a:xfrm>
          <a:prstGeom prst="rect">
            <a:avLst/>
          </a:prstGeom>
          <a:noFill/>
        </p:spPr>
        <p:txBody>
          <a:bodyPr wrap="square" rtlCol="0">
            <a:spAutoFit/>
          </a:bodyPr>
          <a:lstStyle/>
          <a:p>
            <a:r>
              <a:rPr lang="en-US" altLang="ko-KR" dirty="0" smtClean="0"/>
              <a:t>Training Set of Images</a:t>
            </a:r>
            <a:endParaRPr lang="ko-KR" altLang="en-US" dirty="0"/>
          </a:p>
        </p:txBody>
      </p:sp>
      <p:sp>
        <p:nvSpPr>
          <p:cNvPr id="3" name="Date Placeholder 2"/>
          <p:cNvSpPr>
            <a:spLocks noGrp="1"/>
          </p:cNvSpPr>
          <p:nvPr>
            <p:ph type="dt" sz="half" idx="10"/>
          </p:nvPr>
        </p:nvSpPr>
        <p:spPr/>
        <p:txBody>
          <a:bodyPr/>
          <a:lstStyle/>
          <a:p>
            <a:fld id="{FBA84EA5-7C54-4F5C-8D16-C930AB3402A4}" type="datetime1">
              <a:rPr lang="ko-KR" altLang="en-US" smtClean="0"/>
              <a:t>2014-12-15</a:t>
            </a:fld>
            <a:endParaRPr lang="ko-KR" altLang="en-US"/>
          </a:p>
        </p:txBody>
      </p:sp>
      <p:sp>
        <p:nvSpPr>
          <p:cNvPr id="4" name="Slide Number Placeholder 3"/>
          <p:cNvSpPr>
            <a:spLocks noGrp="1"/>
          </p:cNvSpPr>
          <p:nvPr>
            <p:ph type="sldNum" sz="quarter" idx="12"/>
          </p:nvPr>
        </p:nvSpPr>
        <p:spPr/>
        <p:txBody>
          <a:bodyPr/>
          <a:lstStyle/>
          <a:p>
            <a:fld id="{D63C5E94-666F-4E1D-83FC-F0743E998C4B}" type="slidenum">
              <a:rPr lang="ko-KR" altLang="en-US" smtClean="0"/>
              <a:t>14</a:t>
            </a:fld>
            <a:endParaRPr lang="ko-KR" altLang="en-US"/>
          </a:p>
        </p:txBody>
      </p:sp>
    </p:spTree>
    <p:extLst>
      <p:ext uri="{BB962C8B-B14F-4D97-AF65-F5344CB8AC3E}">
        <p14:creationId xmlns:p14="http://schemas.microsoft.com/office/powerpoint/2010/main" val="313945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Optimization</a:t>
            </a:r>
            <a:endParaRPr lang="ko-KR" altLang="en-US" dirty="0"/>
          </a:p>
        </p:txBody>
      </p:sp>
      <p:sp>
        <p:nvSpPr>
          <p:cNvPr id="4" name="Rectangle 3"/>
          <p:cNvSpPr/>
          <p:nvPr/>
        </p:nvSpPr>
        <p:spPr>
          <a:xfrm>
            <a:off x="1457437" y="2251138"/>
            <a:ext cx="1011556" cy="10115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Group 4"/>
          <p:cNvGrpSpPr/>
          <p:nvPr/>
        </p:nvGrpSpPr>
        <p:grpSpPr>
          <a:xfrm>
            <a:off x="3725149" y="2251138"/>
            <a:ext cx="1011556" cy="1011556"/>
            <a:chOff x="5571241" y="1790817"/>
            <a:chExt cx="919415" cy="919415"/>
          </a:xfrm>
        </p:grpSpPr>
        <p:sp>
          <p:nvSpPr>
            <p:cNvPr id="6" name="Rectangle 5"/>
            <p:cNvSpPr/>
            <p:nvPr/>
          </p:nvSpPr>
          <p:spPr>
            <a:xfrm>
              <a:off x="5571241" y="1790817"/>
              <a:ext cx="919415" cy="9194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Straight Connector 6"/>
            <p:cNvCxnSpPr>
              <a:stCxn id="6" idx="1"/>
              <a:endCxn id="6" idx="3"/>
            </p:cNvCxnSpPr>
            <p:nvPr/>
          </p:nvCxnSpPr>
          <p:spPr>
            <a:xfrm>
              <a:off x="5571241" y="2250525"/>
              <a:ext cx="91941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0"/>
              <a:endCxn id="6" idx="2"/>
            </p:cNvCxnSpPr>
            <p:nvPr/>
          </p:nvCxnSpPr>
          <p:spPr>
            <a:xfrm>
              <a:off x="6030949" y="1790817"/>
              <a:ext cx="0" cy="9194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938784" y="3396714"/>
            <a:ext cx="2304288" cy="369332"/>
          </a:xfrm>
          <a:prstGeom prst="rect">
            <a:avLst/>
          </a:prstGeom>
          <a:noFill/>
        </p:spPr>
        <p:txBody>
          <a:bodyPr wrap="square" rtlCol="0">
            <a:spAutoFit/>
          </a:bodyPr>
          <a:lstStyle/>
          <a:p>
            <a:r>
              <a:rPr lang="en-US" altLang="ko-KR" dirty="0" smtClean="0"/>
              <a:t>High-Level Feature</a:t>
            </a:r>
            <a:endParaRPr lang="ko-KR" altLang="en-US" dirty="0"/>
          </a:p>
        </p:txBody>
      </p:sp>
      <mc:AlternateContent xmlns:mc="http://schemas.openxmlformats.org/markup-compatibility/2006" xmlns:a14="http://schemas.microsoft.com/office/drawing/2010/main">
        <mc:Choice Requires="a14">
          <p:sp>
            <p:nvSpPr>
              <p:cNvPr id="10" name="TextBox 9"/>
              <p:cNvSpPr txBox="1"/>
              <p:nvPr/>
            </p:nvSpPr>
            <p:spPr>
              <a:xfrm>
                <a:off x="938784" y="3872202"/>
                <a:ext cx="2240280" cy="369332"/>
              </a:xfrm>
              <a:prstGeom prst="rect">
                <a:avLst/>
              </a:prstGeom>
              <a:noFill/>
            </p:spPr>
            <p:txBody>
              <a:bodyPr wrap="square" rtlCol="0">
                <a:spAutoFit/>
              </a:bodyPr>
              <a:lstStyle/>
              <a:p>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𝑖</m:t>
                        </m:r>
                      </m:sub>
                    </m:sSub>
                  </m:oMath>
                </a14:m>
                <a:r>
                  <a:rPr lang="ko-KR" altLang="en-US" dirty="0" smtClean="0"/>
                  <a:t> </a:t>
                </a:r>
                <a:r>
                  <a:rPr lang="en-US" altLang="ko-KR" dirty="0" smtClean="0"/>
                  <a:t>is a </a:t>
                </a:r>
                <a14:m>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ea typeface="Cambria Math" panose="02040503050406030204" pitchFamily="18" charset="0"/>
                      </a:rPr>
                      <m:t>×1</m:t>
                    </m:r>
                  </m:oMath>
                </a14:m>
                <a:r>
                  <a:rPr lang="ko-KR" altLang="en-US" dirty="0" smtClean="0"/>
                  <a:t> </a:t>
                </a:r>
                <a:r>
                  <a:rPr lang="en-US" altLang="ko-KR" dirty="0" smtClean="0"/>
                  <a:t>vector.</a:t>
                </a:r>
                <a:r>
                  <a:rPr lang="ko-KR" altLang="en-US" dirty="0" smtClean="0"/>
                  <a:t> </a:t>
                </a:r>
                <a:endParaRPr lang="ko-KR"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38784" y="3872202"/>
                <a:ext cx="2240280" cy="369332"/>
              </a:xfrm>
              <a:prstGeom prst="rect">
                <a:avLst/>
              </a:prstGeom>
              <a:blipFill rotWithShape="0">
                <a:blip r:embed="rId3"/>
                <a:stretch>
                  <a:fillRect t="-8197" b="-24590"/>
                </a:stretch>
              </a:blipFill>
            </p:spPr>
            <p:txBody>
              <a:bodyPr/>
              <a:lstStyle/>
              <a:p>
                <a:r>
                  <a:rPr lang="ko-KR" altLang="en-US">
                    <a:noFill/>
                  </a:rPr>
                  <a:t> </a:t>
                </a:r>
              </a:p>
            </p:txBody>
          </p:sp>
        </mc:Fallback>
      </mc:AlternateContent>
      <p:sp>
        <p:nvSpPr>
          <p:cNvPr id="11" name="TextBox 10"/>
          <p:cNvSpPr txBox="1"/>
          <p:nvPr/>
        </p:nvSpPr>
        <p:spPr>
          <a:xfrm>
            <a:off x="3188208" y="3391860"/>
            <a:ext cx="2304288" cy="369332"/>
          </a:xfrm>
          <a:prstGeom prst="rect">
            <a:avLst/>
          </a:prstGeom>
          <a:noFill/>
        </p:spPr>
        <p:txBody>
          <a:bodyPr wrap="square" rtlCol="0">
            <a:spAutoFit/>
          </a:bodyPr>
          <a:lstStyle/>
          <a:p>
            <a:r>
              <a:rPr lang="en-US" altLang="ko-KR" dirty="0" smtClean="0"/>
              <a:t>Low-Level Feature</a:t>
            </a:r>
            <a:endParaRPr lang="ko-KR" altLang="en-US" dirty="0"/>
          </a:p>
        </p:txBody>
      </p:sp>
      <mc:AlternateContent xmlns:mc="http://schemas.openxmlformats.org/markup-compatibility/2006" xmlns:a14="http://schemas.microsoft.com/office/drawing/2010/main">
        <mc:Choice Requires="a14">
          <p:sp>
            <p:nvSpPr>
              <p:cNvPr id="12" name="TextBox 11"/>
              <p:cNvSpPr txBox="1"/>
              <p:nvPr/>
            </p:nvSpPr>
            <p:spPr>
              <a:xfrm>
                <a:off x="3188208" y="3867348"/>
                <a:ext cx="3112008" cy="680892"/>
              </a:xfrm>
              <a:prstGeom prst="rect">
                <a:avLst/>
              </a:prstGeom>
              <a:noFill/>
            </p:spPr>
            <p:txBody>
              <a:bodyPr wrap="square" rtlCol="0">
                <a:spAutoFit/>
              </a:bodyPr>
              <a:lstStyle/>
              <a:p>
                <a14:m>
                  <m:oMath xmlns:m="http://schemas.openxmlformats.org/officeDocument/2006/math">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𝑖</m:t>
                        </m:r>
                      </m:sub>
                      <m:sup>
                        <m:r>
                          <a:rPr lang="en-US" altLang="ko-KR" b="0" i="1" smtClean="0">
                            <a:latin typeface="Cambria Math" panose="02040503050406030204" pitchFamily="18" charset="0"/>
                          </a:rPr>
                          <m:t>′</m:t>
                        </m:r>
                      </m:sup>
                    </m:sSubSup>
                  </m:oMath>
                </a14:m>
                <a:r>
                  <a:rPr lang="en-US" altLang="ko-KR" dirty="0" smtClean="0"/>
                  <a:t> is a </a:t>
                </a:r>
                <a14:m>
                  <m:oMath xmlns:m="http://schemas.openxmlformats.org/officeDocument/2006/math">
                    <m:r>
                      <a:rPr lang="en-US" altLang="ko-KR" b="0" i="1" smtClean="0">
                        <a:latin typeface="Cambria Math" panose="02040503050406030204" pitchFamily="18" charset="0"/>
                      </a:rPr>
                      <m:t>𝑛</m:t>
                    </m:r>
                    <m:r>
                      <a:rPr lang="en-US" altLang="ko-KR" b="0" i="1" smtClean="0">
                        <a:latin typeface="Cambria Math" panose="02040503050406030204" pitchFamily="18" charset="0"/>
                        <a:ea typeface="Cambria Math" panose="02040503050406030204" pitchFamily="18" charset="0"/>
                      </a:rPr>
                      <m:t>×4</m:t>
                    </m:r>
                  </m:oMath>
                </a14:m>
                <a:r>
                  <a:rPr lang="ko-KR" altLang="en-US" dirty="0" smtClean="0"/>
                  <a:t> </a:t>
                </a:r>
                <a:r>
                  <a:rPr lang="en-US" altLang="ko-KR" dirty="0" smtClean="0"/>
                  <a:t>matrix where </a:t>
                </a:r>
                <a14:m>
                  <m:oMath xmlns:m="http://schemas.openxmlformats.org/officeDocument/2006/math">
                    <m:sSubSup>
                      <m:sSubSupPr>
                        <m:ctrlPr>
                          <a:rPr lang="en-US" altLang="ko-KR" i="1">
                            <a:latin typeface="Cambria Math" panose="02040503050406030204" pitchFamily="18" charset="0"/>
                          </a:rPr>
                        </m:ctrlPr>
                      </m:sSubSupPr>
                      <m:e>
                        <m:r>
                          <a:rPr lang="en-US" altLang="ko-KR" i="1">
                            <a:latin typeface="Cambria Math" panose="02040503050406030204" pitchFamily="18" charset="0"/>
                          </a:rPr>
                          <m:t>𝑑</m:t>
                        </m:r>
                      </m:e>
                      <m:sub>
                        <m:r>
                          <a:rPr lang="en-US" altLang="ko-KR" i="1">
                            <a:latin typeface="Cambria Math" panose="02040503050406030204" pitchFamily="18" charset="0"/>
                          </a:rPr>
                          <m:t>𝑖</m:t>
                        </m:r>
                      </m:sub>
                      <m:sup>
                        <m:r>
                          <a:rPr lang="en-US" altLang="ko-KR" b="0" i="1" smtClean="0">
                            <a:latin typeface="Cambria Math" panose="02040503050406030204" pitchFamily="18" charset="0"/>
                          </a:rPr>
                          <m:t>′</m:t>
                        </m:r>
                      </m:sup>
                    </m:sSubSup>
                    <m:r>
                      <a:rPr lang="en-US" altLang="ko-KR" b="0" i="1" smtClean="0">
                        <a:latin typeface="Cambria Math" panose="02040503050406030204" pitchFamily="18" charset="0"/>
                      </a:rPr>
                      <m:t>=</m:t>
                    </m:r>
                    <m:d>
                      <m:dPr>
                        <m:begChr m:val="{"/>
                        <m:endChr m:val="}"/>
                        <m:ctrlPr>
                          <a:rPr lang="en-US" altLang="ko-KR" b="0" i="1" smtClean="0">
                            <a:latin typeface="Cambria Math" panose="02040503050406030204" pitchFamily="18" charset="0"/>
                            <a:ea typeface="Cambria Math" panose="02040503050406030204" pitchFamily="18" charset="0"/>
                          </a:rPr>
                        </m:ctrlPr>
                      </m:dPr>
                      <m:e>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𝑑</m:t>
                            </m:r>
                          </m:e>
                          <m:sub>
                            <m:r>
                              <a:rPr lang="en-US" altLang="ko-KR" b="0" i="1" smtClean="0">
                                <a:latin typeface="Cambria Math" panose="02040503050406030204" pitchFamily="18" charset="0"/>
                                <a:ea typeface="Cambria Math" panose="02040503050406030204" pitchFamily="18" charset="0"/>
                              </a:rPr>
                              <m:t>𝑖</m:t>
                            </m:r>
                            <m:r>
                              <a:rPr lang="en-US" altLang="ko-KR" b="0" i="1" smtClean="0">
                                <a:latin typeface="Cambria Math" panose="02040503050406030204" pitchFamily="18" charset="0"/>
                                <a:ea typeface="Cambria Math" panose="02040503050406030204" pitchFamily="18" charset="0"/>
                              </a:rPr>
                              <m:t>,1</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𝑑</m:t>
                            </m:r>
                          </m:e>
                          <m:sub>
                            <m:r>
                              <a:rPr lang="en-US" altLang="ko-KR" b="0" i="1" smtClean="0">
                                <a:latin typeface="Cambria Math" panose="02040503050406030204" pitchFamily="18" charset="0"/>
                                <a:ea typeface="Cambria Math" panose="02040503050406030204" pitchFamily="18" charset="0"/>
                              </a:rPr>
                              <m:t>𝑖</m:t>
                            </m:r>
                            <m:r>
                              <a:rPr lang="en-US" altLang="ko-KR" b="0" i="1" smtClean="0">
                                <a:latin typeface="Cambria Math" panose="02040503050406030204" pitchFamily="18" charset="0"/>
                                <a:ea typeface="Cambria Math" panose="02040503050406030204" pitchFamily="18" charset="0"/>
                              </a:rPr>
                              <m:t>,2</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𝑑</m:t>
                            </m:r>
                          </m:e>
                          <m:sub>
                            <m:r>
                              <a:rPr lang="en-US" altLang="ko-KR" b="0" i="1" smtClean="0">
                                <a:latin typeface="Cambria Math" panose="02040503050406030204" pitchFamily="18" charset="0"/>
                                <a:ea typeface="Cambria Math" panose="02040503050406030204" pitchFamily="18" charset="0"/>
                              </a:rPr>
                              <m:t>𝑖</m:t>
                            </m:r>
                            <m:r>
                              <a:rPr lang="en-US" altLang="ko-KR" b="0" i="1" smtClean="0">
                                <a:latin typeface="Cambria Math" panose="02040503050406030204" pitchFamily="18" charset="0"/>
                                <a:ea typeface="Cambria Math" panose="02040503050406030204" pitchFamily="18" charset="0"/>
                              </a:rPr>
                              <m:t>,3</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𝑑</m:t>
                            </m:r>
                          </m:e>
                          <m:sub>
                            <m:r>
                              <a:rPr lang="en-US" altLang="ko-KR" b="0" i="1" smtClean="0">
                                <a:latin typeface="Cambria Math" panose="02040503050406030204" pitchFamily="18" charset="0"/>
                                <a:ea typeface="Cambria Math" panose="02040503050406030204" pitchFamily="18" charset="0"/>
                              </a:rPr>
                              <m:t>𝑖</m:t>
                            </m:r>
                            <m:r>
                              <a:rPr lang="en-US" altLang="ko-KR" b="0" i="1" smtClean="0">
                                <a:latin typeface="Cambria Math" panose="02040503050406030204" pitchFamily="18" charset="0"/>
                                <a:ea typeface="Cambria Math" panose="02040503050406030204" pitchFamily="18" charset="0"/>
                              </a:rPr>
                              <m:t>,4</m:t>
                            </m:r>
                          </m:sub>
                        </m:sSub>
                      </m:e>
                    </m:d>
                  </m:oMath>
                </a14:m>
                <a:r>
                  <a:rPr lang="en-US" altLang="ko-KR" dirty="0" smtClean="0"/>
                  <a:t>.</a:t>
                </a:r>
                <a:r>
                  <a:rPr lang="ko-KR" altLang="en-US" dirty="0" smtClean="0"/>
                  <a:t> </a:t>
                </a:r>
                <a:endParaRPr lang="ko-KR"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188208" y="3867348"/>
                <a:ext cx="3112008" cy="680892"/>
              </a:xfrm>
              <a:prstGeom prst="rect">
                <a:avLst/>
              </a:prstGeom>
              <a:blipFill rotWithShape="0">
                <a:blip r:embed="rId4"/>
                <a:stretch>
                  <a:fillRect t="-5357" b="-9821"/>
                </a:stretch>
              </a:blipFill>
            </p:spPr>
            <p:txBody>
              <a:bodyPr/>
              <a:lstStyle/>
              <a:p>
                <a:r>
                  <a:rPr lang="ko-KR" altLang="en-US">
                    <a:noFill/>
                  </a:rPr>
                  <a:t> </a:t>
                </a:r>
              </a:p>
            </p:txBody>
          </p:sp>
        </mc:Fallback>
      </mc:AlternateContent>
      <p:sp>
        <p:nvSpPr>
          <p:cNvPr id="13" name="Right Arrow 12"/>
          <p:cNvSpPr/>
          <p:nvPr/>
        </p:nvSpPr>
        <p:spPr>
          <a:xfrm>
            <a:off x="2635299" y="2600710"/>
            <a:ext cx="923544" cy="356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ight Arrow 15"/>
          <p:cNvSpPr/>
          <p:nvPr/>
        </p:nvSpPr>
        <p:spPr>
          <a:xfrm>
            <a:off x="5492496" y="2600710"/>
            <a:ext cx="990600" cy="3566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7" name="TextBox 16"/>
              <p:cNvSpPr txBox="1"/>
              <p:nvPr/>
            </p:nvSpPr>
            <p:spPr>
              <a:xfrm>
                <a:off x="1133856" y="4709160"/>
                <a:ext cx="5102352" cy="369332"/>
              </a:xfrm>
              <a:prstGeom prst="rect">
                <a:avLst/>
              </a:prstGeom>
              <a:noFill/>
            </p:spPr>
            <p:txBody>
              <a:bodyPr wrap="square" rtlCol="0">
                <a:spAutoFit/>
              </a:bodyPr>
              <a:lstStyle/>
              <a:p>
                <a14:m>
                  <m:oMath xmlns:m="http://schemas.openxmlformats.org/officeDocument/2006/math">
                    <m:sSub>
                      <m:sSubPr>
                        <m:ctrlPr>
                          <a:rPr lang="en-US" altLang="ko-KR" i="1" smtClean="0">
                            <a:solidFill>
                              <a:schemeClr val="accent1"/>
                            </a:solidFill>
                            <a:latin typeface="Cambria Math" panose="02040503050406030204" pitchFamily="18" charset="0"/>
                          </a:rPr>
                        </m:ctrlPr>
                      </m:sSubPr>
                      <m:e>
                        <m:r>
                          <a:rPr lang="en-US" altLang="ko-KR" i="1">
                            <a:solidFill>
                              <a:schemeClr val="accent1"/>
                            </a:solidFill>
                            <a:latin typeface="Cambria Math" panose="02040503050406030204" pitchFamily="18" charset="0"/>
                          </a:rPr>
                          <m:t>𝑑</m:t>
                        </m:r>
                      </m:e>
                      <m:sub>
                        <m:r>
                          <a:rPr lang="en-US" altLang="ko-KR" i="1">
                            <a:solidFill>
                              <a:schemeClr val="accent1"/>
                            </a:solidFill>
                            <a:latin typeface="Cambria Math" panose="02040503050406030204" pitchFamily="18" charset="0"/>
                          </a:rPr>
                          <m:t>𝑖</m:t>
                        </m:r>
                      </m:sub>
                    </m:sSub>
                  </m:oMath>
                </a14:m>
                <a:r>
                  <a:rPr lang="en-US" altLang="ko-KR" dirty="0" smtClean="0">
                    <a:solidFill>
                      <a:schemeClr val="accent1"/>
                    </a:solidFill>
                  </a:rPr>
                  <a:t> and </a:t>
                </a:r>
                <a14:m>
                  <m:oMath xmlns:m="http://schemas.openxmlformats.org/officeDocument/2006/math">
                    <m:sSubSup>
                      <m:sSubSupPr>
                        <m:ctrlPr>
                          <a:rPr lang="en-US" altLang="ko-KR" i="1">
                            <a:solidFill>
                              <a:schemeClr val="accent1"/>
                            </a:solidFill>
                            <a:latin typeface="Cambria Math" panose="02040503050406030204" pitchFamily="18" charset="0"/>
                          </a:rPr>
                        </m:ctrlPr>
                      </m:sSubSupPr>
                      <m:e>
                        <m:r>
                          <a:rPr lang="en-US" altLang="ko-KR" i="1">
                            <a:solidFill>
                              <a:schemeClr val="accent1"/>
                            </a:solidFill>
                            <a:latin typeface="Cambria Math" panose="02040503050406030204" pitchFamily="18" charset="0"/>
                          </a:rPr>
                          <m:t>𝑑</m:t>
                        </m:r>
                      </m:e>
                      <m:sub>
                        <m:r>
                          <a:rPr lang="en-US" altLang="ko-KR" i="1">
                            <a:solidFill>
                              <a:schemeClr val="accent1"/>
                            </a:solidFill>
                            <a:latin typeface="Cambria Math" panose="02040503050406030204" pitchFamily="18" charset="0"/>
                          </a:rPr>
                          <m:t>𝑖</m:t>
                        </m:r>
                      </m:sub>
                      <m:sup>
                        <m:r>
                          <a:rPr lang="en-US" altLang="ko-KR" i="1">
                            <a:solidFill>
                              <a:schemeClr val="accent1"/>
                            </a:solidFill>
                            <a:latin typeface="Cambria Math" panose="02040503050406030204" pitchFamily="18" charset="0"/>
                          </a:rPr>
                          <m:t>′</m:t>
                        </m:r>
                      </m:sup>
                    </m:sSubSup>
                  </m:oMath>
                </a14:m>
                <a:r>
                  <a:rPr lang="en-US" altLang="ko-KR" dirty="0" smtClean="0">
                    <a:solidFill>
                      <a:schemeClr val="accent1"/>
                    </a:solidFill>
                  </a:rPr>
                  <a:t> represent the same feature patch.</a:t>
                </a:r>
                <a:endParaRPr lang="ko-KR" altLang="en-US" dirty="0">
                  <a:solidFill>
                    <a:schemeClr val="accent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33856" y="4709160"/>
                <a:ext cx="5102352" cy="369332"/>
              </a:xfrm>
              <a:prstGeom prst="rect">
                <a:avLst/>
              </a:prstGeom>
              <a:blipFill rotWithShape="0">
                <a:blip r:embed="rId5"/>
                <a:stretch>
                  <a:fillRect t="-11667" b="-2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238887" y="2423417"/>
                <a:ext cx="4153701" cy="696794"/>
              </a:xfrm>
              <a:prstGeom prst="rect">
                <a:avLst/>
              </a:prstGeom>
            </p:spPr>
            <p:txBody>
              <a:bodyPr wrap="none">
                <a:spAutoFit/>
              </a:bodyPr>
              <a:lstStyle/>
              <a:p>
                <a:r>
                  <a:rPr lang="en-US" altLang="ko-KR" b="0" dirty="0" smtClean="0"/>
                  <a:t>There must be a </a:t>
                </a:r>
                <a14:m>
                  <m:oMath xmlns:m="http://schemas.openxmlformats.org/officeDocument/2006/math">
                    <m:r>
                      <a:rPr lang="en-US" altLang="ko-KR" b="0" i="1" smtClean="0">
                        <a:latin typeface="Cambria Math" panose="02040503050406030204" pitchFamily="18" charset="0"/>
                      </a:rPr>
                      <m:t>4</m:t>
                    </m:r>
                    <m:r>
                      <a:rPr lang="en-US" altLang="ko-KR" b="0" i="1" smtClean="0">
                        <a:latin typeface="Cambria Math" panose="02040503050406030204" pitchFamily="18" charset="0"/>
                        <a:ea typeface="Cambria Math" panose="02040503050406030204" pitchFamily="18" charset="0"/>
                      </a:rPr>
                      <m:t>×1</m:t>
                    </m:r>
                    <m:r>
                      <a:rPr lang="en-US" altLang="ko-KR" b="0" i="1" smtClean="0">
                        <a:latin typeface="Cambria Math" panose="02040503050406030204" pitchFamily="18" charset="0"/>
                      </a:rPr>
                      <m:t> </m:t>
                    </m:r>
                  </m:oMath>
                </a14:m>
                <a:r>
                  <a:rPr lang="en-US" altLang="ko-KR" b="0" dirty="0" smtClean="0"/>
                  <a:t>vector </a:t>
                </a:r>
                <a14:m>
                  <m:oMath xmlns:m="http://schemas.openxmlformats.org/officeDocument/2006/math">
                    <m:r>
                      <a:rPr lang="en-US" altLang="ko-KR" b="0" i="1" smtClean="0">
                        <a:latin typeface="Cambria Math" panose="02040503050406030204" pitchFamily="18" charset="0"/>
                      </a:rPr>
                      <m:t>𝑅</m:t>
                    </m:r>
                  </m:oMath>
                </a14:m>
                <a:r>
                  <a:rPr lang="ko-KR" altLang="en-US" dirty="0" smtClean="0"/>
                  <a:t> </a:t>
                </a:r>
                <a:r>
                  <a:rPr lang="en-US" altLang="ko-KR" dirty="0" smtClean="0"/>
                  <a:t>where</a:t>
                </a:r>
              </a:p>
              <a:p>
                <a14:m>
                  <m:oMath xmlns:m="http://schemas.openxmlformats.org/officeDocument/2006/math">
                    <m:r>
                      <a:rPr lang="en-US" altLang="ko-KR" b="0" i="1" smtClean="0">
                        <a:latin typeface="Cambria Math" panose="02040503050406030204" pitchFamily="18" charset="0"/>
                      </a:rPr>
                      <m:t>𝑅</m:t>
                    </m:r>
                    <m:r>
                      <a:rPr lang="en-US" altLang="ko-KR" b="0" i="1" smtClean="0">
                        <a:latin typeface="Cambria Math" panose="02040503050406030204" pitchFamily="18" charset="0"/>
                      </a:rPr>
                      <m:t>=</m:t>
                    </m:r>
                    <m:sSup>
                      <m:sSupPr>
                        <m:ctrlPr>
                          <a:rPr lang="en-US" altLang="ko-KR" b="0" i="1" smtClean="0">
                            <a:latin typeface="Cambria Math" panose="02040503050406030204" pitchFamily="18" charset="0"/>
                          </a:rPr>
                        </m:ctrlPr>
                      </m:sSupPr>
                      <m:e>
                        <m:sSubSup>
                          <m:sSubSupPr>
                            <m:ctrlPr>
                              <a:rPr lang="en-US" altLang="ko-KR" i="1">
                                <a:latin typeface="Cambria Math" panose="02040503050406030204" pitchFamily="18" charset="0"/>
                              </a:rPr>
                            </m:ctrlPr>
                          </m:sSubSupPr>
                          <m:e>
                            <m:r>
                              <a:rPr lang="en-US" altLang="ko-KR" i="1">
                                <a:latin typeface="Cambria Math" panose="02040503050406030204" pitchFamily="18" charset="0"/>
                              </a:rPr>
                              <m:t>𝑑</m:t>
                            </m:r>
                          </m:e>
                          <m:sub>
                            <m:r>
                              <a:rPr lang="en-US" altLang="ko-KR" i="1">
                                <a:latin typeface="Cambria Math" panose="02040503050406030204" pitchFamily="18" charset="0"/>
                              </a:rPr>
                              <m:t>𝑖</m:t>
                            </m:r>
                          </m:sub>
                          <m:sup>
                            <m:r>
                              <a:rPr lang="en-US" altLang="ko-KR" i="1">
                                <a:latin typeface="Cambria Math" panose="02040503050406030204" pitchFamily="18" charset="0"/>
                              </a:rPr>
                              <m:t>′</m:t>
                            </m:r>
                          </m:sup>
                        </m:sSubSup>
                      </m:e>
                      <m:sup>
                        <m:r>
                          <a:rPr lang="en-US" altLang="ko-KR" b="0" i="1" smtClean="0">
                            <a:latin typeface="Cambria Math" panose="02040503050406030204" pitchFamily="18" charset="0"/>
                          </a:rPr>
                          <m:t>𝑇</m:t>
                        </m:r>
                      </m:sup>
                    </m:sSup>
                    <m:r>
                      <a:rPr lang="en-US" altLang="ko-KR" b="0" i="1" smtClean="0">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𝑑</m:t>
                        </m:r>
                      </m:e>
                      <m:sub>
                        <m:r>
                          <a:rPr lang="en-US" altLang="ko-KR" i="1">
                            <a:latin typeface="Cambria Math" panose="02040503050406030204" pitchFamily="18" charset="0"/>
                          </a:rPr>
                          <m:t>𝑖</m:t>
                        </m:r>
                      </m:sub>
                    </m:sSub>
                  </m:oMath>
                </a14:m>
                <a:r>
                  <a:rPr lang="en-US" altLang="ko-KR" dirty="0" smtClean="0"/>
                  <a:t>.</a:t>
                </a:r>
                <a:r>
                  <a:rPr lang="ko-KR" altLang="en-US" dirty="0" smtClean="0"/>
                  <a:t> </a:t>
                </a:r>
                <a:endParaRPr lang="ko-KR" alt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7238887" y="2423417"/>
                <a:ext cx="4153701" cy="696794"/>
              </a:xfrm>
              <a:prstGeom prst="rect">
                <a:avLst/>
              </a:prstGeom>
              <a:blipFill rotWithShape="0">
                <a:blip r:embed="rId6"/>
                <a:stretch>
                  <a:fillRect l="-1173" t="-5263" r="-147" b="-12281"/>
                </a:stretch>
              </a:blipFill>
            </p:spPr>
            <p:txBody>
              <a:bodyPr/>
              <a:lstStyle/>
              <a:p>
                <a:r>
                  <a:rPr lang="ko-KR" altLang="en-US">
                    <a:noFill/>
                  </a:rPr>
                  <a:t> </a:t>
                </a:r>
              </a:p>
            </p:txBody>
          </p:sp>
        </mc:Fallback>
      </mc:AlternateContent>
      <p:sp>
        <p:nvSpPr>
          <p:cNvPr id="3" name="Date Placeholder 2"/>
          <p:cNvSpPr>
            <a:spLocks noGrp="1"/>
          </p:cNvSpPr>
          <p:nvPr>
            <p:ph type="dt" sz="half" idx="10"/>
          </p:nvPr>
        </p:nvSpPr>
        <p:spPr/>
        <p:txBody>
          <a:bodyPr/>
          <a:lstStyle/>
          <a:p>
            <a:fld id="{F717AFB1-BB26-4FEC-969B-6C732EB0AFD1}" type="datetime1">
              <a:rPr lang="ko-KR" altLang="en-US" smtClean="0"/>
              <a:t>2014-12-15</a:t>
            </a:fld>
            <a:endParaRPr lang="ko-KR" altLang="en-US"/>
          </a:p>
        </p:txBody>
      </p:sp>
      <p:sp>
        <p:nvSpPr>
          <p:cNvPr id="14" name="Slide Number Placeholder 13"/>
          <p:cNvSpPr>
            <a:spLocks noGrp="1"/>
          </p:cNvSpPr>
          <p:nvPr>
            <p:ph type="sldNum" sz="quarter" idx="12"/>
          </p:nvPr>
        </p:nvSpPr>
        <p:spPr/>
        <p:txBody>
          <a:bodyPr/>
          <a:lstStyle/>
          <a:p>
            <a:fld id="{D63C5E94-666F-4E1D-83FC-F0743E998C4B}" type="slidenum">
              <a:rPr lang="ko-KR" altLang="en-US" smtClean="0"/>
              <a:t>15</a:t>
            </a:fld>
            <a:endParaRPr lang="ko-KR" altLang="en-US"/>
          </a:p>
        </p:txBody>
      </p:sp>
      <mc:AlternateContent xmlns:mc="http://schemas.openxmlformats.org/markup-compatibility/2006" xmlns:a14="http://schemas.microsoft.com/office/drawing/2010/main">
        <mc:Choice Requires="a14">
          <p:sp>
            <p:nvSpPr>
              <p:cNvPr id="15" name="TextBox 14"/>
              <p:cNvSpPr txBox="1"/>
              <p:nvPr/>
            </p:nvSpPr>
            <p:spPr>
              <a:xfrm>
                <a:off x="6483096" y="3262694"/>
                <a:ext cx="5507665" cy="1754326"/>
              </a:xfrm>
              <a:prstGeom prst="rect">
                <a:avLst/>
              </a:prstGeom>
              <a:noFill/>
            </p:spPr>
            <p:txBody>
              <a:bodyPr wrap="square" rtlCol="0">
                <a:spAutoFit/>
              </a:bodyPr>
              <a:lstStyle/>
              <a:p>
                <a:r>
                  <a:rPr lang="en-US" altLang="ko-KR" dirty="0" smtClean="0">
                    <a:solidFill>
                      <a:schemeClr val="accent2"/>
                    </a:solidFill>
                  </a:rPr>
                  <a:t>Relation </a:t>
                </a:r>
                <a14:m>
                  <m:oMath xmlns:m="http://schemas.openxmlformats.org/officeDocument/2006/math">
                    <m:r>
                      <a:rPr lang="en-US" altLang="ko-KR" i="1">
                        <a:solidFill>
                          <a:schemeClr val="accent2"/>
                        </a:solidFill>
                        <a:latin typeface="Cambria Math" panose="02040503050406030204" pitchFamily="18" charset="0"/>
                      </a:rPr>
                      <m:t>𝑅</m:t>
                    </m:r>
                  </m:oMath>
                </a14:m>
                <a:r>
                  <a:rPr lang="en-US" altLang="ko-KR" dirty="0" smtClean="0">
                    <a:solidFill>
                      <a:schemeClr val="accent2"/>
                    </a:solidFill>
                  </a:rPr>
                  <a:t>: </a:t>
                </a:r>
              </a:p>
              <a:p>
                <a:r>
                  <a:rPr lang="en-US" altLang="ko-KR" dirty="0" smtClean="0">
                    <a:solidFill>
                      <a:schemeClr val="accent2"/>
                    </a:solidFill>
                  </a:rPr>
                  <a:t>For </a:t>
                </a:r>
                <a:r>
                  <a:rPr lang="en-US" altLang="ko-KR" dirty="0">
                    <a:solidFill>
                      <a:schemeClr val="accent2"/>
                    </a:solidFill>
                  </a:rPr>
                  <a:t>one patch of features, </a:t>
                </a:r>
                <a:r>
                  <a:rPr lang="en-US" altLang="ko-KR" dirty="0" smtClean="0">
                    <a:solidFill>
                      <a:schemeClr val="accent2"/>
                    </a:solidFill>
                  </a:rPr>
                  <a:t>descriptor </a:t>
                </a:r>
                <a:r>
                  <a:rPr lang="en-US" altLang="ko-KR" dirty="0">
                    <a:solidFill>
                      <a:schemeClr val="accent2"/>
                    </a:solidFill>
                  </a:rPr>
                  <a:t>of high-level </a:t>
                </a:r>
                <a:r>
                  <a:rPr lang="en-US" altLang="ko-KR" dirty="0" smtClean="0">
                    <a:solidFill>
                      <a:schemeClr val="accent2"/>
                    </a:solidFill>
                  </a:rPr>
                  <a:t>feature </a:t>
                </a:r>
                <a14:m>
                  <m:oMath xmlns:m="http://schemas.openxmlformats.org/officeDocument/2006/math">
                    <m:r>
                      <a:rPr lang="en-US" altLang="ko-KR" b="0" i="1" smtClean="0">
                        <a:solidFill>
                          <a:schemeClr val="accent2"/>
                        </a:solidFill>
                        <a:latin typeface="Cambria Math" panose="02040503050406030204" pitchFamily="18" charset="0"/>
                      </a:rPr>
                      <m:t>𝐷</m:t>
                    </m:r>
                  </m:oMath>
                </a14:m>
                <a:r>
                  <a:rPr lang="en-US" altLang="ko-KR" dirty="0" smtClean="0">
                    <a:solidFill>
                      <a:schemeClr val="accent2"/>
                    </a:solidFill>
                  </a:rPr>
                  <a:t> </a:t>
                </a:r>
                <a:r>
                  <a:rPr lang="en-US" altLang="ko-KR" dirty="0">
                    <a:solidFill>
                      <a:schemeClr val="accent2"/>
                    </a:solidFill>
                  </a:rPr>
                  <a:t>is a </a:t>
                </a:r>
                <a14:m>
                  <m:oMath xmlns:m="http://schemas.openxmlformats.org/officeDocument/2006/math">
                    <m:r>
                      <a:rPr lang="en-US" altLang="ko-KR" b="0" i="1" smtClean="0">
                        <a:solidFill>
                          <a:schemeClr val="accent2"/>
                        </a:solidFill>
                        <a:latin typeface="Cambria Math" panose="02040503050406030204" pitchFamily="18" charset="0"/>
                      </a:rPr>
                      <m:t>𝑛</m:t>
                    </m:r>
                    <m:r>
                      <a:rPr lang="en-US" altLang="ko-KR" b="0" i="1" smtClean="0">
                        <a:solidFill>
                          <a:schemeClr val="accent2"/>
                        </a:solidFill>
                        <a:latin typeface="Cambria Math" panose="02040503050406030204" pitchFamily="18" charset="0"/>
                        <a:ea typeface="Cambria Math" panose="02040503050406030204" pitchFamily="18" charset="0"/>
                      </a:rPr>
                      <m:t>×1</m:t>
                    </m:r>
                  </m:oMath>
                </a14:m>
                <a:r>
                  <a:rPr lang="en-US" altLang="ko-KR" dirty="0">
                    <a:solidFill>
                      <a:schemeClr val="accent2"/>
                    </a:solidFill>
                  </a:rPr>
                  <a:t> </a:t>
                </a:r>
                <a:r>
                  <a:rPr lang="en-US" altLang="ko-KR" dirty="0" smtClean="0">
                    <a:solidFill>
                      <a:schemeClr val="accent2"/>
                    </a:solidFill>
                  </a:rPr>
                  <a:t>vector, </a:t>
                </a:r>
                <a14:m>
                  <m:oMath xmlns:m="http://schemas.openxmlformats.org/officeDocument/2006/math">
                    <m:r>
                      <a:rPr lang="en-US" altLang="ko-KR" b="0" i="1" smtClean="0">
                        <a:solidFill>
                          <a:schemeClr val="accent2"/>
                        </a:solidFill>
                        <a:latin typeface="Cambria Math" panose="02040503050406030204" pitchFamily="18" charset="0"/>
                      </a:rPr>
                      <m:t>𝑚</m:t>
                    </m:r>
                  </m:oMath>
                </a14:m>
                <a:r>
                  <a:rPr lang="en-US" altLang="ko-KR" dirty="0" smtClean="0">
                    <a:solidFill>
                      <a:schemeClr val="accent2"/>
                    </a:solidFill>
                  </a:rPr>
                  <a:t> </a:t>
                </a:r>
                <a:r>
                  <a:rPr lang="en-US" altLang="ko-KR" dirty="0">
                    <a:solidFill>
                      <a:schemeClr val="accent2"/>
                    </a:solidFill>
                  </a:rPr>
                  <a:t>descriptors of low-level features </a:t>
                </a:r>
                <a14:m>
                  <m:oMath xmlns:m="http://schemas.openxmlformats.org/officeDocument/2006/math">
                    <m:sSup>
                      <m:sSupPr>
                        <m:ctrlPr>
                          <a:rPr lang="en-US" altLang="ko-KR" i="1" smtClean="0">
                            <a:solidFill>
                              <a:schemeClr val="accent2"/>
                            </a:solidFill>
                            <a:latin typeface="Cambria Math" panose="02040503050406030204" pitchFamily="18" charset="0"/>
                          </a:rPr>
                        </m:ctrlPr>
                      </m:sSupPr>
                      <m:e>
                        <m:r>
                          <a:rPr lang="en-US" altLang="ko-KR" b="0" i="1" smtClean="0">
                            <a:solidFill>
                              <a:schemeClr val="accent2"/>
                            </a:solidFill>
                            <a:latin typeface="Cambria Math" panose="02040503050406030204" pitchFamily="18" charset="0"/>
                          </a:rPr>
                          <m:t>𝐷</m:t>
                        </m:r>
                      </m:e>
                      <m:sup>
                        <m:r>
                          <a:rPr lang="en-US" altLang="ko-KR" b="0" i="1" smtClean="0">
                            <a:solidFill>
                              <a:schemeClr val="accent2"/>
                            </a:solidFill>
                            <a:latin typeface="Cambria Math" panose="02040503050406030204" pitchFamily="18" charset="0"/>
                          </a:rPr>
                          <m:t>′</m:t>
                        </m:r>
                      </m:sup>
                    </m:sSup>
                    <m:r>
                      <a:rPr lang="en-US" altLang="ko-KR" b="0" i="1" smtClean="0">
                        <a:solidFill>
                          <a:schemeClr val="accent2"/>
                        </a:solidFill>
                        <a:latin typeface="Cambria Math" panose="02040503050406030204" pitchFamily="18" charset="0"/>
                      </a:rPr>
                      <m:t>=</m:t>
                    </m:r>
                    <m:d>
                      <m:dPr>
                        <m:begChr m:val="{"/>
                        <m:endChr m:val="}"/>
                        <m:ctrlPr>
                          <a:rPr lang="en-US" altLang="ko-KR" b="0" i="1" smtClean="0">
                            <a:solidFill>
                              <a:schemeClr val="accent2"/>
                            </a:solidFill>
                            <a:latin typeface="Cambria Math" panose="02040503050406030204" pitchFamily="18" charset="0"/>
                          </a:rPr>
                        </m:ctrlPr>
                      </m:dPr>
                      <m:e>
                        <m:sSub>
                          <m:sSubPr>
                            <m:ctrlPr>
                              <a:rPr lang="en-US" altLang="ko-KR" b="0" i="1" smtClean="0">
                                <a:solidFill>
                                  <a:schemeClr val="accent2"/>
                                </a:solidFill>
                                <a:latin typeface="Cambria Math" panose="02040503050406030204" pitchFamily="18" charset="0"/>
                              </a:rPr>
                            </m:ctrlPr>
                          </m:sSubPr>
                          <m:e>
                            <m:r>
                              <a:rPr lang="en-US" altLang="ko-KR" b="0" i="1" smtClean="0">
                                <a:solidFill>
                                  <a:schemeClr val="accent2"/>
                                </a:solidFill>
                                <a:latin typeface="Cambria Math" panose="02040503050406030204" pitchFamily="18" charset="0"/>
                              </a:rPr>
                              <m:t>𝑑</m:t>
                            </m:r>
                          </m:e>
                          <m:sub>
                            <m:r>
                              <a:rPr lang="en-US" altLang="ko-KR" b="0" i="1" smtClean="0">
                                <a:solidFill>
                                  <a:schemeClr val="accent2"/>
                                </a:solidFill>
                                <a:latin typeface="Cambria Math" panose="02040503050406030204" pitchFamily="18" charset="0"/>
                              </a:rPr>
                              <m:t>1</m:t>
                            </m:r>
                          </m:sub>
                        </m:sSub>
                        <m:r>
                          <a:rPr lang="en-US" altLang="ko-KR" b="0" i="1" smtClean="0">
                            <a:solidFill>
                              <a:schemeClr val="accent2"/>
                            </a:solidFill>
                            <a:latin typeface="Cambria Math" panose="02040503050406030204" pitchFamily="18" charset="0"/>
                          </a:rPr>
                          <m:t>,</m:t>
                        </m:r>
                        <m:r>
                          <a:rPr lang="en-US" altLang="ko-KR" b="0" i="1" smtClean="0">
                            <a:solidFill>
                              <a:schemeClr val="accent2"/>
                            </a:solidFill>
                            <a:latin typeface="Cambria Math" panose="02040503050406030204" pitchFamily="18" charset="0"/>
                            <a:ea typeface="Cambria Math" panose="02040503050406030204" pitchFamily="18" charset="0"/>
                          </a:rPr>
                          <m:t>⋯, </m:t>
                        </m:r>
                        <m:sSub>
                          <m:sSubPr>
                            <m:ctrlPr>
                              <a:rPr lang="en-US" altLang="ko-KR" b="0" i="1" smtClean="0">
                                <a:solidFill>
                                  <a:schemeClr val="accent2"/>
                                </a:solidFill>
                                <a:latin typeface="Cambria Math" panose="02040503050406030204" pitchFamily="18" charset="0"/>
                                <a:ea typeface="Cambria Math" panose="02040503050406030204" pitchFamily="18" charset="0"/>
                              </a:rPr>
                            </m:ctrlPr>
                          </m:sSubPr>
                          <m:e>
                            <m:r>
                              <a:rPr lang="en-US" altLang="ko-KR" b="0" i="1" smtClean="0">
                                <a:solidFill>
                                  <a:schemeClr val="accent2"/>
                                </a:solidFill>
                                <a:latin typeface="Cambria Math" panose="02040503050406030204" pitchFamily="18" charset="0"/>
                                <a:ea typeface="Cambria Math" panose="02040503050406030204" pitchFamily="18" charset="0"/>
                              </a:rPr>
                              <m:t>𝑑</m:t>
                            </m:r>
                          </m:e>
                          <m:sub>
                            <m:r>
                              <a:rPr lang="en-US" altLang="ko-KR" b="0" i="1" smtClean="0">
                                <a:solidFill>
                                  <a:schemeClr val="accent2"/>
                                </a:solidFill>
                                <a:latin typeface="Cambria Math" panose="02040503050406030204" pitchFamily="18" charset="0"/>
                                <a:ea typeface="Cambria Math" panose="02040503050406030204" pitchFamily="18" charset="0"/>
                              </a:rPr>
                              <m:t>𝑚</m:t>
                            </m:r>
                          </m:sub>
                        </m:sSub>
                      </m:e>
                    </m:d>
                    <m:r>
                      <a:rPr lang="en-US" altLang="ko-KR" i="1">
                        <a:solidFill>
                          <a:schemeClr val="accent2"/>
                        </a:solidFill>
                        <a:latin typeface="Cambria Math" panose="02040503050406030204" pitchFamily="18" charset="0"/>
                      </a:rPr>
                      <m:t> </m:t>
                    </m:r>
                  </m:oMath>
                </a14:m>
                <a:r>
                  <a:rPr lang="en-US" altLang="ko-KR" dirty="0">
                    <a:solidFill>
                      <a:schemeClr val="accent2"/>
                    </a:solidFill>
                  </a:rPr>
                  <a:t>is a </a:t>
                </a:r>
                <a14:m>
                  <m:oMath xmlns:m="http://schemas.openxmlformats.org/officeDocument/2006/math">
                    <m:r>
                      <a:rPr lang="en-US" altLang="ko-KR" i="1">
                        <a:solidFill>
                          <a:schemeClr val="accent2"/>
                        </a:solidFill>
                        <a:latin typeface="Cambria Math" panose="02040503050406030204" pitchFamily="18" charset="0"/>
                      </a:rPr>
                      <m:t>𝑛</m:t>
                    </m:r>
                    <m:r>
                      <a:rPr lang="en-US" altLang="ko-KR" i="1">
                        <a:solidFill>
                          <a:schemeClr val="accent2"/>
                        </a:solidFill>
                        <a:latin typeface="Cambria Math" panose="02040503050406030204" pitchFamily="18" charset="0"/>
                        <a:ea typeface="Cambria Math" panose="02040503050406030204" pitchFamily="18" charset="0"/>
                      </a:rPr>
                      <m:t>×</m:t>
                    </m:r>
                    <m:r>
                      <a:rPr lang="en-US" altLang="ko-KR" b="0" i="1" smtClean="0">
                        <a:solidFill>
                          <a:schemeClr val="accent2"/>
                        </a:solidFill>
                        <a:latin typeface="Cambria Math" panose="02040503050406030204" pitchFamily="18" charset="0"/>
                        <a:ea typeface="Cambria Math" panose="02040503050406030204" pitchFamily="18" charset="0"/>
                      </a:rPr>
                      <m:t>𝑚</m:t>
                    </m:r>
                  </m:oMath>
                </a14:m>
                <a:r>
                  <a:rPr lang="en-US" altLang="ko-KR" dirty="0">
                    <a:solidFill>
                      <a:schemeClr val="accent2"/>
                    </a:solidFill>
                  </a:rPr>
                  <a:t> matrix. The relation between</a:t>
                </a:r>
                <a14:m>
                  <m:oMath xmlns:m="http://schemas.openxmlformats.org/officeDocument/2006/math">
                    <m:r>
                      <a:rPr lang="en-US" altLang="ko-KR" b="0" i="0" smtClean="0">
                        <a:solidFill>
                          <a:schemeClr val="accent2"/>
                        </a:solidFill>
                        <a:latin typeface="Cambria Math" panose="02040503050406030204" pitchFamily="18" charset="0"/>
                      </a:rPr>
                      <m:t> </m:t>
                    </m:r>
                    <m:r>
                      <a:rPr lang="en-US" altLang="ko-KR" i="1">
                        <a:solidFill>
                          <a:schemeClr val="accent2"/>
                        </a:solidFill>
                        <a:latin typeface="Cambria Math" panose="02040503050406030204" pitchFamily="18" charset="0"/>
                      </a:rPr>
                      <m:t>𝐷</m:t>
                    </m:r>
                  </m:oMath>
                </a14:m>
                <a:r>
                  <a:rPr lang="en-US" altLang="ko-KR" dirty="0">
                    <a:solidFill>
                      <a:schemeClr val="accent2"/>
                    </a:solidFill>
                  </a:rPr>
                  <a:t> and </a:t>
                </a:r>
                <a14:m>
                  <m:oMath xmlns:m="http://schemas.openxmlformats.org/officeDocument/2006/math">
                    <m:sSup>
                      <m:sSupPr>
                        <m:ctrlPr>
                          <a:rPr lang="en-US" altLang="ko-KR" i="1" smtClean="0">
                            <a:solidFill>
                              <a:schemeClr val="accent2"/>
                            </a:solidFill>
                            <a:latin typeface="Cambria Math" panose="02040503050406030204" pitchFamily="18" charset="0"/>
                          </a:rPr>
                        </m:ctrlPr>
                      </m:sSupPr>
                      <m:e>
                        <m:r>
                          <a:rPr lang="en-US" altLang="ko-KR" b="0" i="1" smtClean="0">
                            <a:solidFill>
                              <a:schemeClr val="accent2"/>
                            </a:solidFill>
                            <a:latin typeface="Cambria Math" panose="02040503050406030204" pitchFamily="18" charset="0"/>
                          </a:rPr>
                          <m:t>𝐷</m:t>
                        </m:r>
                      </m:e>
                      <m:sup>
                        <m:r>
                          <a:rPr lang="en-US" altLang="ko-KR" b="0" i="1" smtClean="0">
                            <a:solidFill>
                              <a:schemeClr val="accent2"/>
                            </a:solidFill>
                            <a:latin typeface="Cambria Math" panose="02040503050406030204" pitchFamily="18" charset="0"/>
                          </a:rPr>
                          <m:t>′</m:t>
                        </m:r>
                      </m:sup>
                    </m:sSup>
                    <m:r>
                      <a:rPr lang="en-US" altLang="ko-KR" i="1">
                        <a:solidFill>
                          <a:schemeClr val="accent2"/>
                        </a:solidFill>
                        <a:latin typeface="Cambria Math" panose="02040503050406030204" pitchFamily="18" charset="0"/>
                      </a:rPr>
                      <m:t> </m:t>
                    </m:r>
                  </m:oMath>
                </a14:m>
                <a:r>
                  <a:rPr lang="en-US" altLang="ko-KR" dirty="0" smtClean="0">
                    <a:solidFill>
                      <a:schemeClr val="accent2"/>
                    </a:solidFill>
                  </a:rPr>
                  <a:t> is</a:t>
                </a:r>
                <a:r>
                  <a:rPr lang="en-US" altLang="ko-KR" dirty="0">
                    <a:solidFill>
                      <a:schemeClr val="accent2"/>
                    </a:solidFill>
                  </a:rPr>
                  <a:t> </a:t>
                </a:r>
                <a14:m>
                  <m:oMath xmlns:m="http://schemas.openxmlformats.org/officeDocument/2006/math">
                    <m:r>
                      <a:rPr lang="en-US" altLang="ko-KR" b="0" i="1" smtClean="0">
                        <a:solidFill>
                          <a:schemeClr val="accent2"/>
                        </a:solidFill>
                        <a:latin typeface="Cambria Math" panose="02040503050406030204" pitchFamily="18" charset="0"/>
                      </a:rPr>
                      <m:t>𝑅</m:t>
                    </m:r>
                  </m:oMath>
                </a14:m>
                <a:r>
                  <a:rPr lang="en-US" altLang="ko-KR" dirty="0" smtClean="0">
                    <a:solidFill>
                      <a:schemeClr val="accent2"/>
                    </a:solidFill>
                  </a:rPr>
                  <a:t>, </a:t>
                </a:r>
                <a:r>
                  <a:rPr lang="en-US" altLang="ko-KR" dirty="0">
                    <a:solidFill>
                      <a:schemeClr val="accent2"/>
                    </a:solidFill>
                  </a:rPr>
                  <a:t>where </a:t>
                </a:r>
                <a14:m>
                  <m:oMath xmlns:m="http://schemas.openxmlformats.org/officeDocument/2006/math">
                    <m:r>
                      <a:rPr lang="en-US" altLang="zh-CN" b="0" i="1" smtClean="0">
                        <a:solidFill>
                          <a:schemeClr val="accent2"/>
                        </a:solidFill>
                        <a:latin typeface="Cambria Math" panose="02040503050406030204" pitchFamily="18" charset="0"/>
                      </a:rPr>
                      <m:t>𝑅</m:t>
                    </m:r>
                    <m:r>
                      <a:rPr lang="en-US" altLang="zh-CN" b="0" i="1" smtClean="0">
                        <a:solidFill>
                          <a:schemeClr val="accent2"/>
                        </a:solidFill>
                        <a:latin typeface="Cambria Math" panose="02040503050406030204" pitchFamily="18" charset="0"/>
                      </a:rPr>
                      <m:t>=</m:t>
                    </m:r>
                    <m:sSup>
                      <m:sSupPr>
                        <m:ctrlPr>
                          <a:rPr lang="en-US" altLang="zh-CN" b="0" i="1" smtClean="0">
                            <a:solidFill>
                              <a:schemeClr val="accent2"/>
                            </a:solidFill>
                            <a:latin typeface="Cambria Math" panose="02040503050406030204" pitchFamily="18" charset="0"/>
                          </a:rPr>
                        </m:ctrlPr>
                      </m:sSupPr>
                      <m:e>
                        <m:r>
                          <a:rPr lang="en-US" altLang="zh-CN" b="0" i="1" smtClean="0">
                            <a:solidFill>
                              <a:schemeClr val="accent2"/>
                            </a:solidFill>
                            <a:latin typeface="Cambria Math" panose="02040503050406030204" pitchFamily="18" charset="0"/>
                          </a:rPr>
                          <m:t>𝐷</m:t>
                        </m:r>
                      </m:e>
                      <m:sup>
                        <m:r>
                          <a:rPr lang="en-US" altLang="zh-CN" b="0" i="1" smtClean="0">
                            <a:solidFill>
                              <a:schemeClr val="accent2"/>
                            </a:solidFill>
                            <a:latin typeface="Cambria Math" panose="02040503050406030204" pitchFamily="18" charset="0"/>
                          </a:rPr>
                          <m:t>′</m:t>
                        </m:r>
                        <m:r>
                          <a:rPr lang="en-US" altLang="zh-CN" b="0" i="1" smtClean="0">
                            <a:solidFill>
                              <a:schemeClr val="accent2"/>
                            </a:solidFill>
                            <a:latin typeface="Cambria Math" panose="02040503050406030204" pitchFamily="18" charset="0"/>
                          </a:rPr>
                          <m:t>𝑇</m:t>
                        </m:r>
                      </m:sup>
                    </m:sSup>
                    <m:r>
                      <a:rPr lang="en-US" altLang="zh-CN" b="0" i="1" smtClean="0">
                        <a:solidFill>
                          <a:schemeClr val="accent2"/>
                        </a:solidFill>
                        <a:latin typeface="Cambria Math" panose="02040503050406030204" pitchFamily="18" charset="0"/>
                        <a:ea typeface="Cambria Math" panose="02040503050406030204" pitchFamily="18" charset="0"/>
                      </a:rPr>
                      <m:t>×</m:t>
                    </m:r>
                    <m:r>
                      <a:rPr lang="en-US" altLang="ko-KR" i="1">
                        <a:solidFill>
                          <a:schemeClr val="accent2"/>
                        </a:solidFill>
                        <a:latin typeface="Cambria Math" panose="02040503050406030204" pitchFamily="18" charset="0"/>
                      </a:rPr>
                      <m:t>𝐷</m:t>
                    </m:r>
                  </m:oMath>
                </a14:m>
                <a:r>
                  <a:rPr lang="en-US" altLang="ko-KR" dirty="0">
                    <a:solidFill>
                      <a:schemeClr val="accent2"/>
                    </a:solidFill>
                  </a:rPr>
                  <a:t> which is a </a:t>
                </a:r>
                <a14:m>
                  <m:oMath xmlns:m="http://schemas.openxmlformats.org/officeDocument/2006/math">
                    <m:r>
                      <a:rPr lang="en-US" altLang="ko-KR" b="0" i="1" smtClean="0">
                        <a:solidFill>
                          <a:schemeClr val="accent2"/>
                        </a:solidFill>
                        <a:latin typeface="Cambria Math" panose="02040503050406030204" pitchFamily="18" charset="0"/>
                      </a:rPr>
                      <m:t>𝑚</m:t>
                    </m:r>
                    <m:r>
                      <a:rPr lang="en-US" altLang="ko-KR" i="1">
                        <a:solidFill>
                          <a:schemeClr val="accent2"/>
                        </a:solidFill>
                        <a:latin typeface="Cambria Math" panose="02040503050406030204" pitchFamily="18" charset="0"/>
                        <a:ea typeface="Cambria Math" panose="02040503050406030204" pitchFamily="18" charset="0"/>
                      </a:rPr>
                      <m:t>×1</m:t>
                    </m:r>
                  </m:oMath>
                </a14:m>
                <a:r>
                  <a:rPr lang="en-US" altLang="ko-KR" dirty="0">
                    <a:solidFill>
                      <a:schemeClr val="accent2"/>
                    </a:solidFill>
                  </a:rPr>
                  <a:t> vector.</a:t>
                </a:r>
                <a:r>
                  <a:rPr lang="en-US" altLang="ko-KR" dirty="0" smtClean="0">
                    <a:solidFill>
                      <a:schemeClr val="accent2"/>
                    </a:solidFill>
                  </a:rPr>
                  <a:t> </a:t>
                </a:r>
                <a:endParaRPr lang="ko-KR" altLang="en-US" dirty="0">
                  <a:solidFill>
                    <a:schemeClr val="accent2"/>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483096" y="3262694"/>
                <a:ext cx="5507665" cy="1754326"/>
              </a:xfrm>
              <a:prstGeom prst="rect">
                <a:avLst/>
              </a:prstGeom>
              <a:blipFill rotWithShape="0">
                <a:blip r:embed="rId7"/>
                <a:stretch>
                  <a:fillRect l="-997" t="-1736" b="-4514"/>
                </a:stretch>
              </a:blipFill>
            </p:spPr>
            <p:txBody>
              <a:bodyPr/>
              <a:lstStyle/>
              <a:p>
                <a:r>
                  <a:rPr lang="ko-KR" altLang="en-US">
                    <a:noFill/>
                  </a:rPr>
                  <a:t> </a:t>
                </a:r>
              </a:p>
            </p:txBody>
          </p:sp>
        </mc:Fallback>
      </mc:AlternateContent>
      <p:sp>
        <p:nvSpPr>
          <p:cNvPr id="19" name="TextBox 18"/>
          <p:cNvSpPr txBox="1"/>
          <p:nvPr/>
        </p:nvSpPr>
        <p:spPr>
          <a:xfrm>
            <a:off x="3841967" y="2354984"/>
            <a:ext cx="272143" cy="369332"/>
          </a:xfrm>
          <a:prstGeom prst="rect">
            <a:avLst/>
          </a:prstGeom>
          <a:noFill/>
        </p:spPr>
        <p:txBody>
          <a:bodyPr wrap="square" rtlCol="0">
            <a:spAutoFit/>
          </a:bodyPr>
          <a:lstStyle/>
          <a:p>
            <a:r>
              <a:rPr lang="en-US" altLang="ko-KR" dirty="0" smtClean="0"/>
              <a:t>1</a:t>
            </a:r>
            <a:endParaRPr lang="ko-KR" altLang="en-US" dirty="0"/>
          </a:p>
        </p:txBody>
      </p:sp>
      <p:sp>
        <p:nvSpPr>
          <p:cNvPr id="20" name="TextBox 19"/>
          <p:cNvSpPr txBox="1"/>
          <p:nvPr/>
        </p:nvSpPr>
        <p:spPr>
          <a:xfrm>
            <a:off x="4340352" y="2354984"/>
            <a:ext cx="272143" cy="369332"/>
          </a:xfrm>
          <a:prstGeom prst="rect">
            <a:avLst/>
          </a:prstGeom>
          <a:noFill/>
        </p:spPr>
        <p:txBody>
          <a:bodyPr wrap="square" rtlCol="0">
            <a:spAutoFit/>
          </a:bodyPr>
          <a:lstStyle/>
          <a:p>
            <a:r>
              <a:rPr lang="en-US" altLang="ko-KR" dirty="0" smtClean="0"/>
              <a:t>2</a:t>
            </a:r>
            <a:endParaRPr lang="ko-KR" altLang="en-US" dirty="0"/>
          </a:p>
        </p:txBody>
      </p:sp>
      <p:sp>
        <p:nvSpPr>
          <p:cNvPr id="21" name="TextBox 20"/>
          <p:cNvSpPr txBox="1"/>
          <p:nvPr/>
        </p:nvSpPr>
        <p:spPr>
          <a:xfrm>
            <a:off x="3841967" y="2855212"/>
            <a:ext cx="272143" cy="369332"/>
          </a:xfrm>
          <a:prstGeom prst="rect">
            <a:avLst/>
          </a:prstGeom>
          <a:noFill/>
        </p:spPr>
        <p:txBody>
          <a:bodyPr wrap="square" rtlCol="0">
            <a:spAutoFit/>
          </a:bodyPr>
          <a:lstStyle/>
          <a:p>
            <a:r>
              <a:rPr lang="en-US" altLang="ko-KR" dirty="0" smtClean="0"/>
              <a:t>3</a:t>
            </a:r>
            <a:endParaRPr lang="ko-KR" altLang="en-US" dirty="0"/>
          </a:p>
        </p:txBody>
      </p:sp>
      <p:sp>
        <p:nvSpPr>
          <p:cNvPr id="22" name="TextBox 21"/>
          <p:cNvSpPr txBox="1"/>
          <p:nvPr/>
        </p:nvSpPr>
        <p:spPr>
          <a:xfrm>
            <a:off x="4340352" y="2855212"/>
            <a:ext cx="272143" cy="369332"/>
          </a:xfrm>
          <a:prstGeom prst="rect">
            <a:avLst/>
          </a:prstGeom>
          <a:noFill/>
        </p:spPr>
        <p:txBody>
          <a:bodyPr wrap="square" rtlCol="0">
            <a:spAutoFit/>
          </a:bodyPr>
          <a:lstStyle/>
          <a:p>
            <a:r>
              <a:rPr lang="en-US" altLang="ko-KR" dirty="0" smtClean="0"/>
              <a:t>4</a:t>
            </a:r>
            <a:endParaRPr lang="ko-KR" altLang="en-US" dirty="0"/>
          </a:p>
        </p:txBody>
      </p:sp>
    </p:spTree>
    <p:extLst>
      <p:ext uri="{BB962C8B-B14F-4D97-AF65-F5344CB8AC3E}">
        <p14:creationId xmlns:p14="http://schemas.microsoft.com/office/powerpoint/2010/main" val="241333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10" presetClass="entr" presetSubtype="0" fill="hold" nodeType="withEffect">
                                  <p:stCondLst>
                                    <p:cond delay="50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737" y="365344"/>
            <a:ext cx="10515600" cy="1325563"/>
          </a:xfrm>
        </p:spPr>
        <p:txBody>
          <a:bodyPr/>
          <a:lstStyle/>
          <a:p>
            <a:r>
              <a:rPr lang="en-US" altLang="ko-KR" dirty="0" smtClean="0"/>
              <a:t>Optimization</a:t>
            </a:r>
            <a:endParaRPr lang="ko-KR" altLang="en-US" dirty="0"/>
          </a:p>
        </p:txBody>
      </p:sp>
      <p:sp>
        <p:nvSpPr>
          <p:cNvPr id="4" name="Oval 3"/>
          <p:cNvSpPr/>
          <p:nvPr/>
        </p:nvSpPr>
        <p:spPr>
          <a:xfrm rot="18883036">
            <a:off x="867265" y="3630207"/>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5" name="Oval 4"/>
          <p:cNvSpPr/>
          <p:nvPr/>
        </p:nvSpPr>
        <p:spPr>
          <a:xfrm rot="18883036">
            <a:off x="707009" y="3630206"/>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6" name="Oval 5"/>
          <p:cNvSpPr/>
          <p:nvPr/>
        </p:nvSpPr>
        <p:spPr>
          <a:xfrm rot="18883036">
            <a:off x="1019665" y="3744898"/>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7" name="Oval 6"/>
          <p:cNvSpPr/>
          <p:nvPr/>
        </p:nvSpPr>
        <p:spPr>
          <a:xfrm rot="18883036">
            <a:off x="859409" y="3744897"/>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8" name="Oval 7"/>
          <p:cNvSpPr/>
          <p:nvPr/>
        </p:nvSpPr>
        <p:spPr>
          <a:xfrm rot="18883036">
            <a:off x="1198775" y="3810887"/>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9" name="Oval 8"/>
          <p:cNvSpPr/>
          <p:nvPr/>
        </p:nvSpPr>
        <p:spPr>
          <a:xfrm rot="18883036">
            <a:off x="1038519" y="3810886"/>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10" name="Oval 9"/>
          <p:cNvSpPr/>
          <p:nvPr/>
        </p:nvSpPr>
        <p:spPr>
          <a:xfrm rot="18883036">
            <a:off x="1351175" y="3906726"/>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11" name="Oval 10"/>
          <p:cNvSpPr/>
          <p:nvPr/>
        </p:nvSpPr>
        <p:spPr>
          <a:xfrm rot="18883036">
            <a:off x="1190919" y="3906725"/>
            <a:ext cx="320511" cy="33936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12" name="Oval 11"/>
          <p:cNvSpPr/>
          <p:nvPr/>
        </p:nvSpPr>
        <p:spPr>
          <a:xfrm rot="18883036">
            <a:off x="1179156" y="2736967"/>
            <a:ext cx="320511" cy="339365"/>
          </a:xfrm>
          <a:prstGeom prst="ellipse">
            <a:avLst/>
          </a:prstGeom>
          <a:ln>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a:p>
        </p:txBody>
      </p:sp>
      <p:sp>
        <p:nvSpPr>
          <p:cNvPr id="13" name="Oval 12"/>
          <p:cNvSpPr/>
          <p:nvPr/>
        </p:nvSpPr>
        <p:spPr>
          <a:xfrm rot="18883036">
            <a:off x="1351174" y="2779114"/>
            <a:ext cx="320511" cy="339365"/>
          </a:xfrm>
          <a:prstGeom prst="ellipse">
            <a:avLst/>
          </a:prstGeom>
          <a:ln>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a:p>
        </p:txBody>
      </p:sp>
      <p:cxnSp>
        <p:nvCxnSpPr>
          <p:cNvPr id="14" name="Straight Arrow Connector 13"/>
          <p:cNvCxnSpPr>
            <a:stCxn id="12" idx="2"/>
            <a:endCxn id="4" idx="7"/>
          </p:cNvCxnSpPr>
          <p:nvPr/>
        </p:nvCxnSpPr>
        <p:spPr>
          <a:xfrm flipH="1">
            <a:off x="1021993" y="3020525"/>
            <a:ext cx="204662" cy="614421"/>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a:stCxn id="12" idx="3"/>
            <a:endCxn id="6" idx="7"/>
          </p:cNvCxnSpPr>
          <p:nvPr/>
        </p:nvCxnSpPr>
        <p:spPr>
          <a:xfrm flipH="1">
            <a:off x="1174393" y="3071593"/>
            <a:ext cx="170546" cy="678044"/>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p:cNvCxnSpPr>
            <a:stCxn id="12" idx="2"/>
            <a:endCxn id="5" idx="7"/>
          </p:cNvCxnSpPr>
          <p:nvPr/>
        </p:nvCxnSpPr>
        <p:spPr>
          <a:xfrm flipH="1">
            <a:off x="861737" y="3020525"/>
            <a:ext cx="364918" cy="614420"/>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p:cNvCxnSpPr>
            <a:endCxn id="7" idx="7"/>
          </p:cNvCxnSpPr>
          <p:nvPr/>
        </p:nvCxnSpPr>
        <p:spPr>
          <a:xfrm flipH="1">
            <a:off x="1014137" y="3076316"/>
            <a:ext cx="321297" cy="673320"/>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p:cNvCxnSpPr>
            <a:stCxn id="13" idx="2"/>
            <a:endCxn id="9" idx="7"/>
          </p:cNvCxnSpPr>
          <p:nvPr/>
        </p:nvCxnSpPr>
        <p:spPr>
          <a:xfrm flipH="1">
            <a:off x="1193247" y="3062672"/>
            <a:ext cx="205426" cy="752953"/>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p:cNvCxnSpPr>
            <a:stCxn id="13" idx="2"/>
            <a:endCxn id="8" idx="7"/>
          </p:cNvCxnSpPr>
          <p:nvPr/>
        </p:nvCxnSpPr>
        <p:spPr>
          <a:xfrm flipH="1">
            <a:off x="1353503" y="3062672"/>
            <a:ext cx="45170" cy="752954"/>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p:cNvCxnSpPr>
            <a:stCxn id="13" idx="3"/>
            <a:endCxn id="11" idx="7"/>
          </p:cNvCxnSpPr>
          <p:nvPr/>
        </p:nvCxnSpPr>
        <p:spPr>
          <a:xfrm flipH="1">
            <a:off x="1345647" y="3113740"/>
            <a:ext cx="171310" cy="797724"/>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p:cNvCxnSpPr>
            <a:endCxn id="10" idx="7"/>
          </p:cNvCxnSpPr>
          <p:nvPr/>
        </p:nvCxnSpPr>
        <p:spPr>
          <a:xfrm flipH="1">
            <a:off x="1505903" y="3113739"/>
            <a:ext cx="8305" cy="797726"/>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2253005" y="2673383"/>
            <a:ext cx="1253765" cy="369332"/>
          </a:xfrm>
          <a:prstGeom prst="rect">
            <a:avLst/>
          </a:prstGeom>
          <a:noFill/>
        </p:spPr>
        <p:txBody>
          <a:bodyPr wrap="square" rtlCol="0">
            <a:spAutoFit/>
          </a:bodyPr>
          <a:lstStyle/>
          <a:p>
            <a:r>
              <a:rPr lang="en-US" altLang="ko-KR" dirty="0" smtClean="0"/>
              <a:t>High-level</a:t>
            </a:r>
            <a:endParaRPr lang="ko-KR" altLang="en-US" dirty="0"/>
          </a:p>
        </p:txBody>
      </p:sp>
      <p:sp>
        <p:nvSpPr>
          <p:cNvPr id="23" name="TextBox 22"/>
          <p:cNvSpPr txBox="1"/>
          <p:nvPr/>
        </p:nvSpPr>
        <p:spPr>
          <a:xfrm>
            <a:off x="2234151" y="3685654"/>
            <a:ext cx="1253765" cy="369332"/>
          </a:xfrm>
          <a:prstGeom prst="rect">
            <a:avLst/>
          </a:prstGeom>
          <a:noFill/>
        </p:spPr>
        <p:txBody>
          <a:bodyPr wrap="square" rtlCol="0">
            <a:spAutoFit/>
          </a:bodyPr>
          <a:lstStyle/>
          <a:p>
            <a:r>
              <a:rPr lang="en-US" altLang="ko-KR" dirty="0" smtClean="0"/>
              <a:t>Low-level</a:t>
            </a:r>
            <a:endParaRPr lang="ko-KR" altLang="en-US" dirty="0"/>
          </a:p>
        </p:txBody>
      </p:sp>
      <p:sp>
        <p:nvSpPr>
          <p:cNvPr id="24" name="Oval 23"/>
          <p:cNvSpPr/>
          <p:nvPr/>
        </p:nvSpPr>
        <p:spPr>
          <a:xfrm rot="18883036">
            <a:off x="1506749" y="2041721"/>
            <a:ext cx="320511" cy="33936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cxnSp>
        <p:nvCxnSpPr>
          <p:cNvPr id="25" name="Straight Arrow Connector 24"/>
          <p:cNvCxnSpPr>
            <a:stCxn id="24" idx="2"/>
            <a:endCxn id="12" idx="7"/>
          </p:cNvCxnSpPr>
          <p:nvPr/>
        </p:nvCxnSpPr>
        <p:spPr>
          <a:xfrm flipH="1">
            <a:off x="1333884" y="2325279"/>
            <a:ext cx="220364" cy="41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3"/>
            <a:endCxn id="13" idx="6"/>
          </p:cNvCxnSpPr>
          <p:nvPr/>
        </p:nvCxnSpPr>
        <p:spPr>
          <a:xfrm flipH="1">
            <a:off x="1624187" y="2376347"/>
            <a:ext cx="48345" cy="458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98481" y="1886248"/>
            <a:ext cx="1016345" cy="369332"/>
          </a:xfrm>
          <a:prstGeom prst="rect">
            <a:avLst/>
          </a:prstGeom>
          <a:noFill/>
        </p:spPr>
        <p:txBody>
          <a:bodyPr wrap="square" rtlCol="0">
            <a:spAutoFit/>
          </a:bodyPr>
          <a:lstStyle/>
          <a:p>
            <a:r>
              <a:rPr lang="en-US" altLang="ko-KR" dirty="0" smtClean="0"/>
              <a:t>Class C</a:t>
            </a:r>
            <a:endParaRPr lang="ko-KR" altLang="en-US" dirty="0"/>
          </a:p>
        </p:txBody>
      </p:sp>
      <p:sp>
        <p:nvSpPr>
          <p:cNvPr id="28" name="Rectangle 27"/>
          <p:cNvSpPr/>
          <p:nvPr/>
        </p:nvSpPr>
        <p:spPr>
          <a:xfrm>
            <a:off x="461913" y="2602721"/>
            <a:ext cx="2965612" cy="1751525"/>
          </a:xfrm>
          <a:prstGeom prst="rect">
            <a:avLst/>
          </a:pr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Oval 30"/>
          <p:cNvSpPr/>
          <p:nvPr/>
        </p:nvSpPr>
        <p:spPr>
          <a:xfrm rot="18883036">
            <a:off x="3782006" y="2736967"/>
            <a:ext cx="320511" cy="339365"/>
          </a:xfrm>
          <a:prstGeom prst="ellipse">
            <a:avLst/>
          </a:prstGeom>
          <a:ln>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a:p>
        </p:txBody>
      </p:sp>
      <p:sp>
        <p:nvSpPr>
          <p:cNvPr id="32" name="Oval 31"/>
          <p:cNvSpPr/>
          <p:nvPr/>
        </p:nvSpPr>
        <p:spPr>
          <a:xfrm rot="18883036">
            <a:off x="3954024" y="2779114"/>
            <a:ext cx="320511" cy="339365"/>
          </a:xfrm>
          <a:prstGeom prst="ellipse">
            <a:avLst/>
          </a:prstGeom>
          <a:ln>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a:p>
        </p:txBody>
      </p:sp>
      <p:sp>
        <p:nvSpPr>
          <p:cNvPr id="33" name="TextBox 32"/>
          <p:cNvSpPr txBox="1"/>
          <p:nvPr/>
        </p:nvSpPr>
        <p:spPr>
          <a:xfrm>
            <a:off x="4855855" y="2673383"/>
            <a:ext cx="1253765" cy="369332"/>
          </a:xfrm>
          <a:prstGeom prst="rect">
            <a:avLst/>
          </a:prstGeom>
          <a:noFill/>
        </p:spPr>
        <p:txBody>
          <a:bodyPr wrap="square" rtlCol="0">
            <a:spAutoFit/>
          </a:bodyPr>
          <a:lstStyle/>
          <a:p>
            <a:r>
              <a:rPr lang="en-US" altLang="ko-KR" dirty="0" smtClean="0"/>
              <a:t>High-level</a:t>
            </a:r>
            <a:endParaRPr lang="ko-KR" altLang="en-US" dirty="0"/>
          </a:p>
        </p:txBody>
      </p:sp>
      <p:sp>
        <p:nvSpPr>
          <p:cNvPr id="38" name="Oval 37"/>
          <p:cNvSpPr/>
          <p:nvPr/>
        </p:nvSpPr>
        <p:spPr>
          <a:xfrm rot="18883036">
            <a:off x="3681422" y="3409656"/>
            <a:ext cx="320511" cy="339365"/>
          </a:xfrm>
          <a:prstGeom prst="ellipse">
            <a:avLst/>
          </a:prstGeom>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39" name="Oval 38"/>
          <p:cNvSpPr/>
          <p:nvPr/>
        </p:nvSpPr>
        <p:spPr>
          <a:xfrm rot="18883036">
            <a:off x="3853440" y="3451803"/>
            <a:ext cx="320511" cy="339365"/>
          </a:xfrm>
          <a:prstGeom prst="ellipse">
            <a:avLst/>
          </a:prstGeom>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cxnSp>
        <p:nvCxnSpPr>
          <p:cNvPr id="40" name="Straight Arrow Connector 39"/>
          <p:cNvCxnSpPr>
            <a:stCxn id="31" idx="3"/>
            <a:endCxn id="38" idx="7"/>
          </p:cNvCxnSpPr>
          <p:nvPr/>
        </p:nvCxnSpPr>
        <p:spPr>
          <a:xfrm flipH="1">
            <a:off x="3836150" y="3071593"/>
            <a:ext cx="111639" cy="342802"/>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44" name="Straight Arrow Connector 43"/>
          <p:cNvCxnSpPr>
            <a:stCxn id="32" idx="3"/>
            <a:endCxn id="39" idx="7"/>
          </p:cNvCxnSpPr>
          <p:nvPr/>
        </p:nvCxnSpPr>
        <p:spPr>
          <a:xfrm flipH="1">
            <a:off x="4008168" y="3113740"/>
            <a:ext cx="111639" cy="342802"/>
          </a:xfrm>
          <a:prstGeom prst="straightConnector1">
            <a:avLst/>
          </a:prstGeom>
          <a:ln>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
        <p:nvSpPr>
          <p:cNvPr id="47" name="TextBox 46"/>
          <p:cNvSpPr txBox="1"/>
          <p:nvPr/>
        </p:nvSpPr>
        <p:spPr>
          <a:xfrm>
            <a:off x="4925959" y="3464944"/>
            <a:ext cx="1253765" cy="369332"/>
          </a:xfrm>
          <a:prstGeom prst="rect">
            <a:avLst/>
          </a:prstGeom>
          <a:noFill/>
        </p:spPr>
        <p:txBody>
          <a:bodyPr wrap="square" rtlCol="0">
            <a:spAutoFit/>
          </a:bodyPr>
          <a:lstStyle/>
          <a:p>
            <a:r>
              <a:rPr lang="en-US" altLang="ko-KR" dirty="0" smtClean="0"/>
              <a:t>Relation</a:t>
            </a:r>
            <a:endParaRPr lang="ko-KR" altLang="en-US" dirty="0"/>
          </a:p>
        </p:txBody>
      </p:sp>
      <p:cxnSp>
        <p:nvCxnSpPr>
          <p:cNvPr id="49" name="Straight Arrow Connector 48"/>
          <p:cNvCxnSpPr>
            <a:stCxn id="50" idx="6"/>
            <a:endCxn id="38" idx="0"/>
          </p:cNvCxnSpPr>
          <p:nvPr/>
        </p:nvCxnSpPr>
        <p:spPr>
          <a:xfrm flipV="1">
            <a:off x="1553300" y="3459948"/>
            <a:ext cx="2167804" cy="3792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1226283" y="3363427"/>
            <a:ext cx="327017" cy="26889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52" name="Right Arrow 51"/>
          <p:cNvSpPr/>
          <p:nvPr/>
        </p:nvSpPr>
        <p:spPr>
          <a:xfrm>
            <a:off x="6419088" y="2948796"/>
            <a:ext cx="640080" cy="439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Oval 52"/>
          <p:cNvSpPr/>
          <p:nvPr/>
        </p:nvSpPr>
        <p:spPr>
          <a:xfrm>
            <a:off x="7405825" y="1754263"/>
            <a:ext cx="2296390" cy="104948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Oval 53"/>
          <p:cNvSpPr/>
          <p:nvPr/>
        </p:nvSpPr>
        <p:spPr>
          <a:xfrm>
            <a:off x="7396376" y="3904857"/>
            <a:ext cx="2296390" cy="104948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55" name="TextBox 54"/>
              <p:cNvSpPr txBox="1"/>
              <p:nvPr/>
            </p:nvSpPr>
            <p:spPr>
              <a:xfrm>
                <a:off x="8320142" y="3063516"/>
                <a:ext cx="467755"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4000" i="1" smtClean="0">
                          <a:solidFill>
                            <a:srgbClr val="00B050"/>
                          </a:solidFill>
                          <a:latin typeface="Cambria Math" panose="02040503050406030204" pitchFamily="18" charset="0"/>
                          <a:ea typeface="Cambria Math" panose="02040503050406030204" pitchFamily="18" charset="0"/>
                        </a:rPr>
                        <m:t>⋮</m:t>
                      </m:r>
                    </m:oMath>
                  </m:oMathPara>
                </a14:m>
                <a:endParaRPr lang="ko-KR" altLang="en-US" sz="4000" dirty="0">
                  <a:solidFill>
                    <a:srgbClr val="00B05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8320142" y="3063516"/>
                <a:ext cx="467755" cy="615553"/>
              </a:xfrm>
              <a:prstGeom prst="rect">
                <a:avLst/>
              </a:prstGeom>
              <a:blipFill rotWithShape="0">
                <a:blip r:embed="rId3"/>
                <a:stretch>
                  <a:fillRect/>
                </a:stretch>
              </a:blipFill>
            </p:spPr>
            <p:txBody>
              <a:bodyPr/>
              <a:lstStyle/>
              <a:p>
                <a:r>
                  <a:rPr lang="ko-KR" altLang="en-US">
                    <a:noFill/>
                  </a:rPr>
                  <a:t> </a:t>
                </a:r>
              </a:p>
            </p:txBody>
          </p:sp>
        </mc:Fallback>
      </mc:AlternateContent>
      <p:sp>
        <p:nvSpPr>
          <p:cNvPr id="56" name="TextBox 55"/>
          <p:cNvSpPr txBox="1"/>
          <p:nvPr/>
        </p:nvSpPr>
        <p:spPr>
          <a:xfrm>
            <a:off x="7259023" y="1322960"/>
            <a:ext cx="2753657" cy="369332"/>
          </a:xfrm>
          <a:prstGeom prst="rect">
            <a:avLst/>
          </a:prstGeom>
          <a:noFill/>
        </p:spPr>
        <p:txBody>
          <a:bodyPr wrap="square" rtlCol="0">
            <a:spAutoFit/>
          </a:bodyPr>
          <a:lstStyle/>
          <a:p>
            <a:r>
              <a:rPr lang="en-US" altLang="ko-KR" dirty="0" smtClean="0"/>
              <a:t>Training Set of Images</a:t>
            </a:r>
            <a:endParaRPr lang="ko-KR" altLang="en-US" dirty="0"/>
          </a:p>
        </p:txBody>
      </p:sp>
      <p:sp>
        <p:nvSpPr>
          <p:cNvPr id="57" name="Oval 56"/>
          <p:cNvSpPr/>
          <p:nvPr/>
        </p:nvSpPr>
        <p:spPr>
          <a:xfrm rot="16200000" flipH="1">
            <a:off x="8242213" y="1850166"/>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58" name="Oval 57"/>
          <p:cNvSpPr/>
          <p:nvPr/>
        </p:nvSpPr>
        <p:spPr>
          <a:xfrm rot="16200000" flipH="1">
            <a:off x="8366865" y="2165532"/>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59" name="Oval 58"/>
          <p:cNvSpPr/>
          <p:nvPr/>
        </p:nvSpPr>
        <p:spPr>
          <a:xfrm rot="16200000" flipH="1">
            <a:off x="7909683" y="2309182"/>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60" name="Oval 59"/>
          <p:cNvSpPr/>
          <p:nvPr/>
        </p:nvSpPr>
        <p:spPr>
          <a:xfrm rot="16200000" flipH="1">
            <a:off x="8055140" y="2451193"/>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61" name="Oval 60"/>
          <p:cNvSpPr/>
          <p:nvPr/>
        </p:nvSpPr>
        <p:spPr>
          <a:xfrm rot="16200000" flipH="1">
            <a:off x="8473737" y="1957008"/>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2" name="Oval 61"/>
          <p:cNvSpPr/>
          <p:nvPr/>
        </p:nvSpPr>
        <p:spPr>
          <a:xfrm rot="16200000" flipH="1">
            <a:off x="8055141" y="2014209"/>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3" name="Oval 62"/>
          <p:cNvSpPr/>
          <p:nvPr/>
        </p:nvSpPr>
        <p:spPr>
          <a:xfrm rot="16200000" flipH="1">
            <a:off x="8631313" y="2367979"/>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64" name="Oval 63"/>
          <p:cNvSpPr/>
          <p:nvPr/>
        </p:nvSpPr>
        <p:spPr>
          <a:xfrm rot="16200000" flipH="1">
            <a:off x="7558182" y="2084183"/>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65" name="Oval 64"/>
          <p:cNvSpPr/>
          <p:nvPr/>
        </p:nvSpPr>
        <p:spPr>
          <a:xfrm rot="16200000" flipH="1">
            <a:off x="7623335" y="2229975"/>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6" name="Oval 65"/>
          <p:cNvSpPr/>
          <p:nvPr/>
        </p:nvSpPr>
        <p:spPr>
          <a:xfrm rot="16200000" flipH="1">
            <a:off x="7558182" y="2370375"/>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7" name="Oval 66"/>
          <p:cNvSpPr/>
          <p:nvPr/>
        </p:nvSpPr>
        <p:spPr>
          <a:xfrm rot="16200000" flipH="1">
            <a:off x="8566023" y="2108206"/>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68" name="Oval 67"/>
          <p:cNvSpPr/>
          <p:nvPr/>
        </p:nvSpPr>
        <p:spPr>
          <a:xfrm rot="16200000" flipH="1">
            <a:off x="8901417" y="2084183"/>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69" name="Oval 68"/>
          <p:cNvSpPr/>
          <p:nvPr/>
        </p:nvSpPr>
        <p:spPr>
          <a:xfrm rot="16200000" flipH="1">
            <a:off x="7874775" y="2582096"/>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70" name="Oval 69"/>
          <p:cNvSpPr/>
          <p:nvPr/>
        </p:nvSpPr>
        <p:spPr>
          <a:xfrm rot="16200000" flipH="1">
            <a:off x="8261917" y="2565542"/>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71" name="Oval 70"/>
          <p:cNvSpPr/>
          <p:nvPr/>
        </p:nvSpPr>
        <p:spPr>
          <a:xfrm rot="16200000" flipH="1">
            <a:off x="9035385" y="2191552"/>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72" name="Oval 71"/>
          <p:cNvSpPr/>
          <p:nvPr/>
        </p:nvSpPr>
        <p:spPr>
          <a:xfrm rot="16200000" flipH="1">
            <a:off x="9004014" y="1903066"/>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3" name="Oval 72"/>
          <p:cNvSpPr/>
          <p:nvPr/>
        </p:nvSpPr>
        <p:spPr>
          <a:xfrm rot="16200000" flipH="1">
            <a:off x="9052702" y="2489426"/>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74" name="Oval 73"/>
          <p:cNvSpPr/>
          <p:nvPr/>
        </p:nvSpPr>
        <p:spPr>
          <a:xfrm rot="16200000" flipH="1">
            <a:off x="9218958" y="2042615"/>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75" name="Oval 74"/>
          <p:cNvSpPr/>
          <p:nvPr/>
        </p:nvSpPr>
        <p:spPr>
          <a:xfrm rot="16200000" flipH="1">
            <a:off x="9236275" y="2340489"/>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76" name="Oval 75"/>
          <p:cNvSpPr/>
          <p:nvPr/>
        </p:nvSpPr>
        <p:spPr>
          <a:xfrm rot="16200000" flipH="1">
            <a:off x="8786370" y="4495912"/>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77" name="Oval 76"/>
          <p:cNvSpPr/>
          <p:nvPr/>
        </p:nvSpPr>
        <p:spPr>
          <a:xfrm rot="16200000" flipH="1">
            <a:off x="8153198" y="4085986"/>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78" name="Oval 77"/>
          <p:cNvSpPr/>
          <p:nvPr/>
        </p:nvSpPr>
        <p:spPr>
          <a:xfrm rot="16200000" flipH="1">
            <a:off x="8062083" y="4498200"/>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79" name="Oval 78"/>
          <p:cNvSpPr/>
          <p:nvPr/>
        </p:nvSpPr>
        <p:spPr>
          <a:xfrm rot="16200000" flipH="1">
            <a:off x="8767317" y="4724314"/>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80" name="Oval 79"/>
          <p:cNvSpPr/>
          <p:nvPr/>
        </p:nvSpPr>
        <p:spPr>
          <a:xfrm rot="16200000" flipH="1">
            <a:off x="8631314" y="4319052"/>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1" name="Oval 80"/>
          <p:cNvSpPr/>
          <p:nvPr/>
        </p:nvSpPr>
        <p:spPr>
          <a:xfrm rot="16200000" flipH="1">
            <a:off x="8448741" y="4530219"/>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2" name="Oval 81"/>
          <p:cNvSpPr/>
          <p:nvPr/>
        </p:nvSpPr>
        <p:spPr>
          <a:xfrm rot="16200000" flipH="1">
            <a:off x="8291242" y="4139221"/>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83" name="Oval 82"/>
          <p:cNvSpPr/>
          <p:nvPr/>
        </p:nvSpPr>
        <p:spPr>
          <a:xfrm rot="16200000" flipH="1">
            <a:off x="8905957" y="4036955"/>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84" name="Oval 83"/>
          <p:cNvSpPr/>
          <p:nvPr/>
        </p:nvSpPr>
        <p:spPr>
          <a:xfrm rot="16200000" flipH="1">
            <a:off x="8804553" y="4194236"/>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5" name="Oval 84"/>
          <p:cNvSpPr/>
          <p:nvPr/>
        </p:nvSpPr>
        <p:spPr>
          <a:xfrm rot="16200000" flipH="1">
            <a:off x="8615052" y="4052425"/>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6" name="Oval 85"/>
          <p:cNvSpPr/>
          <p:nvPr/>
        </p:nvSpPr>
        <p:spPr>
          <a:xfrm rot="16200000" flipH="1">
            <a:off x="7887694" y="4146027"/>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87" name="Oval 86"/>
          <p:cNvSpPr/>
          <p:nvPr/>
        </p:nvSpPr>
        <p:spPr>
          <a:xfrm rot="16200000" flipH="1">
            <a:off x="8294689" y="4406899"/>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88" name="Oval 87"/>
          <p:cNvSpPr/>
          <p:nvPr/>
        </p:nvSpPr>
        <p:spPr>
          <a:xfrm rot="16200000" flipH="1">
            <a:off x="8027175" y="4771114"/>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89" name="Oval 88"/>
          <p:cNvSpPr/>
          <p:nvPr/>
        </p:nvSpPr>
        <p:spPr>
          <a:xfrm rot="16200000" flipH="1">
            <a:off x="8414317" y="4754560"/>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90" name="Oval 89"/>
          <p:cNvSpPr/>
          <p:nvPr/>
        </p:nvSpPr>
        <p:spPr>
          <a:xfrm rot="16200000" flipH="1">
            <a:off x="9187785" y="4380570"/>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91" name="Oval 90"/>
          <p:cNvSpPr/>
          <p:nvPr/>
        </p:nvSpPr>
        <p:spPr>
          <a:xfrm rot="16200000" flipH="1">
            <a:off x="9156414" y="4092084"/>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92" name="Oval 91"/>
          <p:cNvSpPr/>
          <p:nvPr/>
        </p:nvSpPr>
        <p:spPr>
          <a:xfrm rot="16200000" flipH="1">
            <a:off x="9205102" y="4678444"/>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93" name="Oval 92"/>
          <p:cNvSpPr/>
          <p:nvPr/>
        </p:nvSpPr>
        <p:spPr>
          <a:xfrm rot="16200000" flipH="1">
            <a:off x="9371358" y="4231633"/>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94" name="Oval 93"/>
          <p:cNvSpPr/>
          <p:nvPr/>
        </p:nvSpPr>
        <p:spPr>
          <a:xfrm rot="16200000" flipH="1">
            <a:off x="9388675" y="4529507"/>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96" name="Right Arrow 95"/>
          <p:cNvSpPr/>
          <p:nvPr/>
        </p:nvSpPr>
        <p:spPr>
          <a:xfrm rot="5400000">
            <a:off x="5094610" y="4461583"/>
            <a:ext cx="577613" cy="420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97" name="Rectangle 96"/>
              <p:cNvSpPr/>
              <p:nvPr/>
            </p:nvSpPr>
            <p:spPr>
              <a:xfrm>
                <a:off x="2497974" y="5170110"/>
                <a:ext cx="5811193" cy="12200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ko-KR" altLang="ko-KR" i="1" smtClean="0">
                              <a:latin typeface="Cambria Math" panose="02040503050406030204" pitchFamily="18" charset="0"/>
                            </a:rPr>
                          </m:ctrlPr>
                        </m:accPr>
                        <m:e>
                          <m:r>
                            <a:rPr lang="en-US" altLang="ko-KR" i="1">
                              <a:latin typeface="Cambria Math"/>
                            </a:rPr>
                            <m:t>𝐶</m:t>
                          </m:r>
                        </m:e>
                      </m:acc>
                      <m:r>
                        <a:rPr lang="en-US" altLang="ko-KR" i="1">
                          <a:latin typeface="Cambria Math"/>
                        </a:rPr>
                        <m:t>=</m:t>
                      </m:r>
                      <m:r>
                        <a:rPr lang="en-US" altLang="ko-KR" i="1">
                          <a:latin typeface="Cambria Math"/>
                        </a:rPr>
                        <m:t>𝑎𝑟𝑔</m:t>
                      </m:r>
                      <m:func>
                        <m:funcPr>
                          <m:ctrlPr>
                            <a:rPr lang="en-US" altLang="ko-KR" i="1" smtClean="0">
                              <a:latin typeface="Cambria Math" panose="02040503050406030204" pitchFamily="18" charset="0"/>
                            </a:rPr>
                          </m:ctrlPr>
                        </m:funcPr>
                        <m:fName>
                          <m:limLow>
                            <m:limLowPr>
                              <m:ctrlPr>
                                <a:rPr lang="en-US" altLang="ko-KR" i="1" smtClean="0">
                                  <a:latin typeface="Cambria Math" panose="02040503050406030204" pitchFamily="18" charset="0"/>
                                </a:rPr>
                              </m:ctrlPr>
                            </m:limLowPr>
                            <m:e>
                              <m:r>
                                <m:rPr>
                                  <m:sty m:val="p"/>
                                </m:rPr>
                                <a:rPr lang="en-US" altLang="ko-KR" i="0" smtClean="0">
                                  <a:latin typeface="Cambria Math" panose="02040503050406030204" pitchFamily="18" charset="0"/>
                                </a:rPr>
                                <m:t>max</m:t>
                              </m:r>
                            </m:e>
                            <m:lim>
                              <m:r>
                                <a:rPr lang="en-US" altLang="ko-KR" b="0" i="1" smtClean="0">
                                  <a:latin typeface="Cambria Math" panose="02040503050406030204" pitchFamily="18" charset="0"/>
                                </a:rPr>
                                <m:t>𝐶</m:t>
                              </m:r>
                            </m:lim>
                          </m:limLow>
                        </m:fName>
                        <m:e>
                          <m:r>
                            <a:rPr lang="en-US" altLang="ko-KR" i="1">
                              <a:latin typeface="Cambria Math"/>
                            </a:rPr>
                            <m:t>𝑙𝑜𝑔</m:t>
                          </m:r>
                          <m:d>
                            <m:dPr>
                              <m:ctrlPr>
                                <a:rPr lang="ko-KR" altLang="ko-KR" i="1">
                                  <a:latin typeface="Cambria Math" panose="02040503050406030204" pitchFamily="18" charset="0"/>
                                </a:rPr>
                              </m:ctrlPr>
                            </m:dPr>
                            <m:e>
                              <m:r>
                                <a:rPr lang="en-US" altLang="ko-KR" i="1">
                                  <a:latin typeface="Cambria Math" panose="02040503050406030204" pitchFamily="18" charset="0"/>
                                </a:rPr>
                                <m:t>𝑃</m:t>
                              </m:r>
                              <m:d>
                                <m:dPr>
                                  <m:ctrlPr>
                                    <a:rPr lang="ko-KR" altLang="ko-KR" i="1">
                                      <a:latin typeface="Cambria Math" panose="02040503050406030204" pitchFamily="18" charset="0"/>
                                    </a:rPr>
                                  </m:ctrlPr>
                                </m:dPr>
                                <m:e>
                                  <m:r>
                                    <a:rPr lang="en-US" altLang="ko-KR" i="1">
                                      <a:latin typeface="Cambria Math"/>
                                    </a:rPr>
                                    <m:t>𝑄</m:t>
                                  </m:r>
                                </m:e>
                                <m:e>
                                  <m:r>
                                    <a:rPr lang="en-US" altLang="ko-KR" i="1">
                                      <a:latin typeface="Cambria Math"/>
                                    </a:rPr>
                                    <m:t>𝐶</m:t>
                                  </m:r>
                                </m:e>
                              </m:d>
                            </m:e>
                          </m:d>
                        </m:e>
                      </m:func>
                      <m:r>
                        <a:rPr lang="en-US" altLang="ko-KR" i="1">
                          <a:latin typeface="Cambria Math"/>
                        </a:rPr>
                        <m:t>=</m:t>
                      </m:r>
                      <m:r>
                        <a:rPr lang="en-US" altLang="ko-KR" i="1">
                          <a:latin typeface="Cambria Math"/>
                        </a:rPr>
                        <m:t>𝑎𝑟𝑔</m:t>
                      </m:r>
                      <m:func>
                        <m:funcPr>
                          <m:ctrlPr>
                            <a:rPr lang="en-US" altLang="ko-KR" i="1" smtClean="0">
                              <a:latin typeface="Cambria Math" panose="02040503050406030204" pitchFamily="18" charset="0"/>
                            </a:rPr>
                          </m:ctrlPr>
                        </m:funcPr>
                        <m:fName>
                          <m:limLow>
                            <m:limLowPr>
                              <m:ctrlPr>
                                <a:rPr lang="en-US" altLang="ko-KR" i="1" smtClean="0">
                                  <a:latin typeface="Cambria Math" panose="02040503050406030204" pitchFamily="18" charset="0"/>
                                </a:rPr>
                              </m:ctrlPr>
                            </m:limLowPr>
                            <m:e>
                              <m:r>
                                <m:rPr>
                                  <m:sty m:val="p"/>
                                </m:rPr>
                                <a:rPr lang="en-US" altLang="ko-KR" i="0" smtClean="0">
                                  <a:latin typeface="Cambria Math" panose="02040503050406030204" pitchFamily="18" charset="0"/>
                                </a:rPr>
                                <m:t>max</m:t>
                              </m:r>
                            </m:e>
                            <m:lim>
                              <m:r>
                                <a:rPr lang="en-US" altLang="ko-KR" b="0" i="1" smtClean="0">
                                  <a:latin typeface="Cambria Math" panose="02040503050406030204" pitchFamily="18" charset="0"/>
                                </a:rPr>
                                <m:t>𝐶</m:t>
                              </m:r>
                            </m:lim>
                          </m:limLow>
                        </m:fName>
                        <m:e>
                          <m:r>
                            <a:rPr lang="en-US" altLang="ko-KR" i="1">
                              <a:latin typeface="Cambria Math"/>
                            </a:rPr>
                            <m:t>𝑙𝑜𝑔</m:t>
                          </m:r>
                          <m:d>
                            <m:dPr>
                              <m:ctrlPr>
                                <a:rPr lang="ko-KR" altLang="ko-KR" i="1">
                                  <a:latin typeface="Cambria Math" panose="02040503050406030204" pitchFamily="18" charset="0"/>
                                </a:rPr>
                              </m:ctrlPr>
                            </m:dPr>
                            <m:e>
                              <m:r>
                                <a:rPr lang="en-US" altLang="ko-KR" i="1">
                                  <a:latin typeface="Cambria Math" panose="02040503050406030204" pitchFamily="18" charset="0"/>
                                </a:rPr>
                                <m:t>𝑃</m:t>
                              </m:r>
                              <m:d>
                                <m:dPr>
                                  <m:ctrlPr>
                                    <a:rPr lang="en-US" altLang="ko-KR" i="1">
                                      <a:latin typeface="Cambria Math" panose="02040503050406030204" pitchFamily="18" charset="0"/>
                                    </a:rPr>
                                  </m:ctrlPr>
                                </m:dPr>
                                <m:e>
                                  <m:sSub>
                                    <m:sSubPr>
                                      <m:ctrlPr>
                                        <a:rPr lang="en-US" altLang="ko-KR" i="1">
                                          <a:latin typeface="Cambria Math" panose="02040503050406030204" pitchFamily="18" charset="0"/>
                                        </a:rPr>
                                      </m:ctrlPr>
                                    </m:sSubPr>
                                    <m:e>
                                      <m:r>
                                        <a:rPr lang="en-US" altLang="ko-KR" i="1">
                                          <a:latin typeface="Cambria Math" panose="02040503050406030204" pitchFamily="18" charset="0"/>
                                        </a:rPr>
                                        <m:t>𝐷</m:t>
                                      </m:r>
                                    </m:e>
                                    <m:sub>
                                      <m:r>
                                        <a:rPr lang="en-US" altLang="ko-KR" i="1">
                                          <a:latin typeface="Cambria Math" panose="02040503050406030204" pitchFamily="18" charset="0"/>
                                        </a:rPr>
                                        <m:t>𝑙</m:t>
                                      </m:r>
                                    </m:sub>
                                  </m:sSub>
                                </m:e>
                                <m:e>
                                  <m:sSub>
                                    <m:sSubPr>
                                      <m:ctrlPr>
                                        <a:rPr lang="en-US" altLang="ko-KR" i="1">
                                          <a:latin typeface="Cambria Math" panose="02040503050406030204" pitchFamily="18" charset="0"/>
                                        </a:rPr>
                                      </m:ctrlPr>
                                    </m:sSubPr>
                                    <m:e>
                                      <m:r>
                                        <a:rPr lang="en-US" altLang="ko-KR" i="1">
                                          <a:latin typeface="Cambria Math" panose="02040503050406030204" pitchFamily="18" charset="0"/>
                                        </a:rPr>
                                        <m:t>𝐷</m:t>
                                      </m:r>
                                    </m:e>
                                    <m:sub>
                                      <m:r>
                                        <a:rPr lang="en-US" altLang="ko-KR" i="1">
                                          <a:latin typeface="Cambria Math" panose="02040503050406030204" pitchFamily="18" charset="0"/>
                                        </a:rPr>
                                        <m:t>h</m:t>
                                      </m:r>
                                    </m:sub>
                                  </m:sSub>
                                </m:e>
                              </m:d>
                              <m:r>
                                <a:rPr lang="en-US" altLang="ko-KR" i="1">
                                  <a:latin typeface="Cambria Math" panose="02040503050406030204" pitchFamily="18" charset="0"/>
                                </a:rPr>
                                <m:t>𝑃</m:t>
                              </m:r>
                              <m:d>
                                <m:dPr>
                                  <m:ctrlPr>
                                    <a:rPr lang="en-US" altLang="ko-KR" i="1">
                                      <a:latin typeface="Cambria Math" panose="02040503050406030204" pitchFamily="18" charset="0"/>
                                    </a:rPr>
                                  </m:ctrlPr>
                                </m:dPr>
                                <m:e>
                                  <m:sSub>
                                    <m:sSubPr>
                                      <m:ctrlPr>
                                        <a:rPr lang="en-US" altLang="ko-KR" i="1">
                                          <a:latin typeface="Cambria Math" panose="02040503050406030204" pitchFamily="18" charset="0"/>
                                        </a:rPr>
                                      </m:ctrlPr>
                                    </m:sSubPr>
                                    <m:e>
                                      <m:r>
                                        <a:rPr lang="en-US" altLang="ko-KR" i="1">
                                          <a:latin typeface="Cambria Math" panose="02040503050406030204" pitchFamily="18" charset="0"/>
                                        </a:rPr>
                                        <m:t>𝐷</m:t>
                                      </m:r>
                                    </m:e>
                                    <m:sub>
                                      <m:r>
                                        <a:rPr lang="en-US" altLang="ko-KR" i="1">
                                          <a:latin typeface="Cambria Math" panose="02040503050406030204" pitchFamily="18" charset="0"/>
                                        </a:rPr>
                                        <m:t>h</m:t>
                                      </m:r>
                                    </m:sub>
                                  </m:sSub>
                                </m:e>
                                <m:e>
                                  <m:r>
                                    <a:rPr lang="en-US" altLang="ko-KR" i="1">
                                      <a:latin typeface="Cambria Math" panose="02040503050406030204" pitchFamily="18" charset="0"/>
                                    </a:rPr>
                                    <m:t>𝐶</m:t>
                                  </m:r>
                                </m:e>
                              </m:d>
                            </m:e>
                          </m:d>
                        </m:e>
                      </m:func>
                      <m:r>
                        <a:rPr lang="en-US" altLang="ko-KR" i="1">
                          <a:latin typeface="Cambria Math" panose="02040503050406030204" pitchFamily="18" charset="0"/>
                          <a:ea typeface="Cambria Math" panose="02040503050406030204" pitchFamily="18" charset="0"/>
                        </a:rPr>
                        <m:t>≈</m:t>
                      </m:r>
                      <m:r>
                        <a:rPr lang="en-US" altLang="ko-KR" i="1" smtClean="0">
                          <a:latin typeface="Cambria Math"/>
                        </a:rPr>
                        <m:t>𝑎𝑟𝑔</m:t>
                      </m:r>
                      <m:func>
                        <m:funcPr>
                          <m:ctrlPr>
                            <a:rPr lang="en-US" altLang="ko-KR" i="1" smtClean="0">
                              <a:latin typeface="Cambria Math" panose="02040503050406030204" pitchFamily="18" charset="0"/>
                            </a:rPr>
                          </m:ctrlPr>
                        </m:funcPr>
                        <m:fName>
                          <m:limLow>
                            <m:limLowPr>
                              <m:ctrlPr>
                                <a:rPr lang="en-US" altLang="ko-KR" i="1" smtClean="0">
                                  <a:latin typeface="Cambria Math" panose="02040503050406030204" pitchFamily="18" charset="0"/>
                                </a:rPr>
                              </m:ctrlPr>
                            </m:limLowPr>
                            <m:e>
                              <m:r>
                                <m:rPr>
                                  <m:sty m:val="p"/>
                                </m:rPr>
                                <a:rPr lang="en-US" altLang="ko-KR" i="0" smtClean="0">
                                  <a:latin typeface="Cambria Math" panose="02040503050406030204" pitchFamily="18" charset="0"/>
                                </a:rPr>
                                <m:t>max</m:t>
                              </m:r>
                            </m:e>
                            <m:lim>
                              <m:r>
                                <a:rPr lang="en-US" altLang="ko-KR" b="0" i="1" smtClean="0">
                                  <a:latin typeface="Cambria Math" panose="02040503050406030204" pitchFamily="18" charset="0"/>
                                </a:rPr>
                                <m:t>𝐶</m:t>
                              </m:r>
                            </m:lim>
                          </m:limLow>
                        </m:fName>
                        <m:e>
                          <m:d>
                            <m:dPr>
                              <m:begChr m:val="["/>
                              <m:endChr m:val="]"/>
                              <m:ctrlPr>
                                <a:rPr lang="en-US" altLang="ko-KR" i="1">
                                  <a:latin typeface="Cambria Math" panose="02040503050406030204" pitchFamily="18" charset="0"/>
                                </a:rPr>
                              </m:ctrlPr>
                            </m:dPr>
                            <m:e>
                              <m:func>
                                <m:funcPr>
                                  <m:ctrlPr>
                                    <a:rPr lang="en-US" altLang="ko-KR" i="1">
                                      <a:latin typeface="Cambria Math" panose="02040503050406030204" pitchFamily="18" charset="0"/>
                                      <a:ea typeface="Cambria Math" panose="02040503050406030204" pitchFamily="18" charset="0"/>
                                    </a:rPr>
                                  </m:ctrlPr>
                                </m:funcPr>
                                <m:fName>
                                  <m:r>
                                    <m:rPr>
                                      <m:sty m:val="p"/>
                                    </m:rPr>
                                    <a:rPr lang="en-US" altLang="ko-KR">
                                      <a:latin typeface="Cambria Math" panose="02040503050406030204" pitchFamily="18" charset="0"/>
                                      <a:ea typeface="Cambria Math" panose="02040503050406030204" pitchFamily="18" charset="0"/>
                                    </a:rPr>
                                    <m:t>log</m:t>
                                  </m:r>
                                </m:fName>
                                <m:e>
                                  <m:r>
                                    <a:rPr lang="en-US" altLang="ko-KR" i="1">
                                      <a:latin typeface="Cambria Math" panose="02040503050406030204" pitchFamily="18" charset="0"/>
                                      <a:ea typeface="Cambria Math" panose="02040503050406030204" pitchFamily="18" charset="0"/>
                                    </a:rPr>
                                    <m:t>𝑃</m:t>
                                  </m:r>
                                </m:e>
                              </m:func>
                              <m:d>
                                <m:dPr>
                                  <m:ctrlPr>
                                    <a:rPr lang="en-US" altLang="ko-KR" i="1">
                                      <a:latin typeface="Cambria Math" panose="02040503050406030204" pitchFamily="18" charset="0"/>
                                    </a:rPr>
                                  </m:ctrlPr>
                                </m:dPr>
                                <m:e>
                                  <m:sSub>
                                    <m:sSubPr>
                                      <m:ctrlPr>
                                        <a:rPr lang="en-US" altLang="ko-KR" i="1">
                                          <a:latin typeface="Cambria Math" panose="02040503050406030204" pitchFamily="18" charset="0"/>
                                        </a:rPr>
                                      </m:ctrlPr>
                                    </m:sSubPr>
                                    <m:e>
                                      <m:r>
                                        <a:rPr lang="en-US" altLang="ko-KR" i="1">
                                          <a:latin typeface="Cambria Math" panose="02040503050406030204" pitchFamily="18" charset="0"/>
                                        </a:rPr>
                                        <m:t>𝐷</m:t>
                                      </m:r>
                                    </m:e>
                                    <m:sub>
                                      <m:r>
                                        <a:rPr lang="en-US" altLang="ko-KR" i="1">
                                          <a:latin typeface="Cambria Math" panose="02040503050406030204" pitchFamily="18" charset="0"/>
                                        </a:rPr>
                                        <m:t>h</m:t>
                                      </m:r>
                                    </m:sub>
                                  </m:sSub>
                                </m:e>
                                <m:e>
                                  <m:r>
                                    <a:rPr lang="en-US" altLang="ko-KR" i="1">
                                      <a:latin typeface="Cambria Math" panose="02040503050406030204" pitchFamily="18" charset="0"/>
                                    </a:rPr>
                                    <m:t>𝐶</m:t>
                                  </m:r>
                                </m:e>
                              </m:d>
                              <m:r>
                                <a:rPr lang="en-US" altLang="ko-KR" i="1">
                                  <a:latin typeface="Cambria Math" panose="02040503050406030204" pitchFamily="18" charset="0"/>
                                  <a:ea typeface="Cambria Math" panose="02040503050406030204" pitchFamily="18" charset="0"/>
                                </a:rPr>
                                <m:t>+</m:t>
                              </m:r>
                              <m:r>
                                <a:rPr lang="ko-KR" altLang="en-US" i="1">
                                  <a:latin typeface="Cambria Math" panose="02040503050406030204" pitchFamily="18" charset="0"/>
                                  <a:ea typeface="Cambria Math" panose="02040503050406030204" pitchFamily="18" charset="0"/>
                                </a:rPr>
                                <m:t>𝜆</m:t>
                              </m:r>
                              <m:func>
                                <m:funcPr>
                                  <m:ctrlPr>
                                    <a:rPr lang="en-US" altLang="ko-KR" i="1">
                                      <a:latin typeface="Cambria Math" panose="02040503050406030204" pitchFamily="18" charset="0"/>
                                      <a:ea typeface="Cambria Math" panose="02040503050406030204" pitchFamily="18" charset="0"/>
                                    </a:rPr>
                                  </m:ctrlPr>
                                </m:funcPr>
                                <m:fName>
                                  <m:r>
                                    <m:rPr>
                                      <m:sty m:val="p"/>
                                    </m:rPr>
                                    <a:rPr lang="en-US" altLang="ko-KR">
                                      <a:latin typeface="Cambria Math" panose="02040503050406030204" pitchFamily="18" charset="0"/>
                                      <a:ea typeface="Cambria Math" panose="02040503050406030204" pitchFamily="18" charset="0"/>
                                    </a:rPr>
                                    <m:t>log</m:t>
                                  </m:r>
                                </m:fName>
                                <m:e>
                                  <m:r>
                                    <a:rPr lang="en-US" altLang="ko-KR" i="1">
                                      <a:latin typeface="Cambria Math" panose="02040503050406030204" pitchFamily="18" charset="0"/>
                                      <a:ea typeface="Cambria Math" panose="02040503050406030204" pitchFamily="18" charset="0"/>
                                    </a:rPr>
                                    <m:t>𝑃</m:t>
                                  </m:r>
                                  <m:r>
                                    <a:rPr lang="en-US" altLang="ko-KR" i="1">
                                      <a:latin typeface="Cambria Math" panose="02040503050406030204" pitchFamily="18" charset="0"/>
                                      <a:ea typeface="Cambria Math" panose="02040503050406030204" pitchFamily="18" charset="0"/>
                                    </a:rPr>
                                    <m:t>(</m:t>
                                  </m:r>
                                  <m:r>
                                    <a:rPr lang="en-US" altLang="ko-KR" i="1">
                                      <a:latin typeface="Cambria Math" panose="02040503050406030204" pitchFamily="18" charset="0"/>
                                      <a:ea typeface="Cambria Math" panose="02040503050406030204" pitchFamily="18" charset="0"/>
                                    </a:rPr>
                                    <m:t>𝑅</m:t>
                                  </m:r>
                                  <m:r>
                                    <a:rPr lang="en-US" altLang="ko-KR" i="1">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𝐷</m:t>
                                      </m:r>
                                    </m:e>
                                    <m:sub>
                                      <m:r>
                                        <a:rPr lang="en-US" altLang="ko-KR" i="1">
                                          <a:latin typeface="Cambria Math" panose="02040503050406030204" pitchFamily="18" charset="0"/>
                                        </a:rPr>
                                        <m:t>h</m:t>
                                      </m:r>
                                    </m:sub>
                                  </m:sSub>
                                  <m:r>
                                    <a:rPr lang="en-US" altLang="ko-KR" i="1">
                                      <a:latin typeface="Cambria Math" panose="02040503050406030204" pitchFamily="18" charset="0"/>
                                      <a:ea typeface="Cambria Math" panose="02040503050406030204" pitchFamily="18" charset="0"/>
                                    </a:rPr>
                                    <m:t>)</m:t>
                                  </m:r>
                                </m:e>
                              </m:func>
                            </m:e>
                          </m:d>
                        </m:e>
                      </m:func>
                    </m:oMath>
                  </m:oMathPara>
                </a14:m>
                <a:endParaRPr lang="ko-KR" altLang="en-US" dirty="0">
                  <a:solidFill>
                    <a:schemeClr val="tx1"/>
                  </a:solidFill>
                </a:endParaRPr>
              </a:p>
            </p:txBody>
          </p:sp>
        </mc:Choice>
        <mc:Fallback xmlns="">
          <p:sp>
            <p:nvSpPr>
              <p:cNvPr id="97" name="Rectangle 96"/>
              <p:cNvSpPr>
                <a:spLocks noRot="1" noChangeAspect="1" noMove="1" noResize="1" noEditPoints="1" noAdjustHandles="1" noChangeArrowheads="1" noChangeShapeType="1" noTextEdit="1"/>
              </p:cNvSpPr>
              <p:nvPr/>
            </p:nvSpPr>
            <p:spPr>
              <a:xfrm>
                <a:off x="2497974" y="5170110"/>
                <a:ext cx="5811193" cy="1220014"/>
              </a:xfrm>
              <a:prstGeom prst="rect">
                <a:avLst/>
              </a:prstGeom>
              <a:blipFill rotWithShape="0">
                <a:blip r:embed="rId4"/>
                <a:stretch>
                  <a:fillRect t="-1500"/>
                </a:stretch>
              </a:blipFill>
            </p:spPr>
            <p:txBody>
              <a:bodyPr/>
              <a:lstStyle/>
              <a:p>
                <a:r>
                  <a:rPr lang="ko-KR" altLang="en-US">
                    <a:noFill/>
                  </a:rPr>
                  <a:t> </a:t>
                </a:r>
              </a:p>
            </p:txBody>
          </p:sp>
        </mc:Fallback>
      </mc:AlternateContent>
      <p:cxnSp>
        <p:nvCxnSpPr>
          <p:cNvPr id="99" name="Curved Connector 98"/>
          <p:cNvCxnSpPr>
            <a:stCxn id="32" idx="6"/>
            <a:endCxn id="62" idx="2"/>
          </p:cNvCxnSpPr>
          <p:nvPr/>
        </p:nvCxnSpPr>
        <p:spPr>
          <a:xfrm rot="5400000" flipH="1" flipV="1">
            <a:off x="5755248" y="488226"/>
            <a:ext cx="818484" cy="3874906"/>
          </a:xfrm>
          <a:prstGeom prst="curvedConnector3">
            <a:avLst>
              <a:gd name="adj1" fmla="val 128202"/>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100" name="Curved Connector 99"/>
          <p:cNvCxnSpPr>
            <a:stCxn id="39" idx="6"/>
            <a:endCxn id="103" idx="0"/>
          </p:cNvCxnSpPr>
          <p:nvPr/>
        </p:nvCxnSpPr>
        <p:spPr>
          <a:xfrm rot="5400000" flipH="1" flipV="1">
            <a:off x="5463001" y="917096"/>
            <a:ext cx="1253967" cy="3927062"/>
          </a:xfrm>
          <a:prstGeom prst="curvedConnector2">
            <a:avLst/>
          </a:prstGeom>
          <a:ln>
            <a:solidFill>
              <a:schemeClr val="accent2">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03" name="Oval 102"/>
          <p:cNvSpPr/>
          <p:nvPr/>
        </p:nvSpPr>
        <p:spPr>
          <a:xfrm rot="16200000" flipH="1">
            <a:off x="8055742" y="2204614"/>
            <a:ext cx="93602" cy="98057"/>
          </a:xfrm>
          <a:prstGeom prst="ellipse">
            <a:avLst/>
          </a:prstGeom>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cxnSp>
        <p:nvCxnSpPr>
          <p:cNvPr id="105" name="Straight Arrow Connector 104"/>
          <p:cNvCxnSpPr>
            <a:stCxn id="62" idx="6"/>
            <a:endCxn id="103" idx="2"/>
          </p:cNvCxnSpPr>
          <p:nvPr/>
        </p:nvCxnSpPr>
        <p:spPr>
          <a:xfrm>
            <a:off x="8101943" y="2110039"/>
            <a:ext cx="601" cy="968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8" name="Rectangle 107"/>
          <p:cNvSpPr/>
          <p:nvPr/>
        </p:nvSpPr>
        <p:spPr>
          <a:xfrm>
            <a:off x="4544325" y="5912281"/>
            <a:ext cx="1161288" cy="38009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Rectangle 108"/>
          <p:cNvSpPr/>
          <p:nvPr/>
        </p:nvSpPr>
        <p:spPr>
          <a:xfrm>
            <a:off x="5991944" y="5907639"/>
            <a:ext cx="1306392" cy="380094"/>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5" name="Straight Arrow Connector 114"/>
          <p:cNvCxnSpPr>
            <a:endCxn id="108" idx="0"/>
          </p:cNvCxnSpPr>
          <p:nvPr/>
        </p:nvCxnSpPr>
        <p:spPr>
          <a:xfrm>
            <a:off x="4544325" y="2204036"/>
            <a:ext cx="580644" cy="37082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6" name="Straight Arrow Connector 115"/>
          <p:cNvCxnSpPr>
            <a:endCxn id="109" idx="0"/>
          </p:cNvCxnSpPr>
          <p:nvPr/>
        </p:nvCxnSpPr>
        <p:spPr>
          <a:xfrm>
            <a:off x="6173124" y="2400358"/>
            <a:ext cx="472016" cy="3507281"/>
          </a:xfrm>
          <a:prstGeom prst="straightConnector1">
            <a:avLst/>
          </a:prstGeom>
          <a:ln>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3" name="Date Placeholder 2"/>
          <p:cNvSpPr>
            <a:spLocks noGrp="1"/>
          </p:cNvSpPr>
          <p:nvPr>
            <p:ph type="dt" sz="half" idx="10"/>
          </p:nvPr>
        </p:nvSpPr>
        <p:spPr/>
        <p:txBody>
          <a:bodyPr/>
          <a:lstStyle/>
          <a:p>
            <a:fld id="{6CF13AF5-7514-4EC1-99C5-F3506F70AFBC}" type="datetime1">
              <a:rPr lang="ko-KR" altLang="en-US" smtClean="0"/>
              <a:t>2014-12-15</a:t>
            </a:fld>
            <a:endParaRPr lang="ko-KR" altLang="en-US"/>
          </a:p>
        </p:txBody>
      </p:sp>
      <p:sp>
        <p:nvSpPr>
          <p:cNvPr id="29" name="Slide Number Placeholder 28"/>
          <p:cNvSpPr>
            <a:spLocks noGrp="1"/>
          </p:cNvSpPr>
          <p:nvPr>
            <p:ph type="sldNum" sz="quarter" idx="12"/>
          </p:nvPr>
        </p:nvSpPr>
        <p:spPr/>
        <p:txBody>
          <a:bodyPr/>
          <a:lstStyle/>
          <a:p>
            <a:fld id="{D63C5E94-666F-4E1D-83FC-F0743E998C4B}" type="slidenum">
              <a:rPr lang="ko-KR" altLang="en-US" smtClean="0"/>
              <a:t>16</a:t>
            </a:fld>
            <a:endParaRPr lang="ko-KR" altLang="en-US"/>
          </a:p>
        </p:txBody>
      </p:sp>
      <mc:AlternateContent xmlns:mc="http://schemas.openxmlformats.org/markup-compatibility/2006" xmlns:a14="http://schemas.microsoft.com/office/drawing/2010/main">
        <mc:Choice Requires="a14">
          <p:sp>
            <p:nvSpPr>
              <p:cNvPr id="98" name="TextBox 97"/>
              <p:cNvSpPr txBox="1"/>
              <p:nvPr/>
            </p:nvSpPr>
            <p:spPr>
              <a:xfrm>
                <a:off x="17655" y="5529193"/>
                <a:ext cx="3298697" cy="1453860"/>
              </a:xfrm>
              <a:prstGeom prst="rect">
                <a:avLst/>
              </a:prstGeom>
              <a:noFill/>
            </p:spPr>
            <p:txBody>
              <a:bodyPr wrap="square" rtlCol="0">
                <a:spAutoFit/>
              </a:bodyPr>
              <a:lstStyle/>
              <a:p>
                <a14:m>
                  <m:oMath xmlns:m="http://schemas.openxmlformats.org/officeDocument/2006/math">
                    <m:sSub>
                      <m:sSubPr>
                        <m:ctrlPr>
                          <a:rPr lang="en-US" altLang="ko-KR" sz="1400" i="1" smtClean="0">
                            <a:latin typeface="Cambria Math" panose="02040503050406030204" pitchFamily="18" charset="0"/>
                          </a:rPr>
                        </m:ctrlPr>
                      </m:sSubPr>
                      <m:e>
                        <m:r>
                          <a:rPr lang="en-US" altLang="ko-KR" sz="1400" i="1">
                            <a:latin typeface="Cambria Math" panose="02040503050406030204" pitchFamily="18" charset="0"/>
                          </a:rPr>
                          <m:t>𝐷</m:t>
                        </m:r>
                      </m:e>
                      <m:sub>
                        <m:r>
                          <a:rPr lang="en-US" altLang="ko-KR" sz="1400" i="1">
                            <a:latin typeface="Cambria Math" panose="02040503050406030204" pitchFamily="18" charset="0"/>
                          </a:rPr>
                          <m:t>h</m:t>
                        </m:r>
                      </m:sub>
                    </m:sSub>
                  </m:oMath>
                </a14:m>
                <a:r>
                  <a:rPr lang="en-US" altLang="ko-KR" sz="1400" dirty="0" smtClean="0"/>
                  <a:t> : </a:t>
                </a: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descriptors of high-level features</a:t>
                </a:r>
              </a:p>
              <a:p>
                <a14:m>
                  <m:oMath xmlns:m="http://schemas.openxmlformats.org/officeDocument/2006/math">
                    <m:sSub>
                      <m:sSubPr>
                        <m:ctrlPr>
                          <a:rPr lang="en-US" altLang="ko-KR" sz="1400" i="1">
                            <a:latin typeface="Cambria Math" panose="02040503050406030204" pitchFamily="18" charset="0"/>
                            <a:ea typeface="Arial Unicode MS" panose="020B0604020202020204" pitchFamily="50" charset="-127"/>
                            <a:cs typeface="Arial Unicode MS" panose="020B0604020202020204" pitchFamily="50" charset="-127"/>
                          </a:rPr>
                        </m:ctrlPr>
                      </m:sSubPr>
                      <m:e>
                        <m:r>
                          <a:rPr lang="en-US" altLang="ko-KR" sz="1400">
                            <a:latin typeface="Cambria Math" panose="02040503050406030204" pitchFamily="18" charset="0"/>
                            <a:ea typeface="Arial Unicode MS" panose="020B0604020202020204" pitchFamily="50" charset="-127"/>
                            <a:cs typeface="Arial Unicode MS" panose="020B0604020202020204" pitchFamily="50" charset="-127"/>
                          </a:rPr>
                          <m:t>𝐷</m:t>
                        </m:r>
                      </m:e>
                      <m:sub>
                        <m:r>
                          <a:rPr lang="en-US" altLang="ko-KR" sz="1400">
                            <a:latin typeface="Cambria Math" panose="02040503050406030204" pitchFamily="18" charset="0"/>
                            <a:ea typeface="Arial Unicode MS" panose="020B0604020202020204" pitchFamily="50" charset="-127"/>
                            <a:cs typeface="Arial Unicode MS" panose="020B0604020202020204" pitchFamily="50" charset="-127"/>
                          </a:rPr>
                          <m:t>𝑙</m:t>
                        </m:r>
                      </m:sub>
                    </m:sSub>
                  </m:oMath>
                </a14:m>
                <a:r>
                  <a:rPr lang="ko-KR" altLang="en-US" sz="1400"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 descriptors of low-level features</a:t>
                </a:r>
              </a:p>
              <a:p>
                <a14:m>
                  <m:oMath xmlns:m="http://schemas.openxmlformats.org/officeDocument/2006/math">
                    <m:acc>
                      <m:accPr>
                        <m:chr m:val="̂"/>
                        <m:ctrlPr>
                          <a:rPr lang="en-US" altLang="ko-KR" sz="1400" i="1">
                            <a:latin typeface="Cambria Math" panose="02040503050406030204" pitchFamily="18" charset="0"/>
                          </a:rPr>
                        </m:ctrlPr>
                      </m:accPr>
                      <m:e>
                        <m:r>
                          <a:rPr lang="en-US" altLang="ko-KR" sz="1400" i="1">
                            <a:latin typeface="Cambria Math" panose="02040503050406030204" pitchFamily="18" charset="0"/>
                          </a:rPr>
                          <m:t>𝐶</m:t>
                        </m:r>
                      </m:e>
                    </m:acc>
                  </m:oMath>
                </a14:m>
                <a:r>
                  <a:rPr lang="ko-KR" altLang="en-US" sz="1400"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1400" dirty="0">
                    <a:latin typeface="Arial Unicode MS" panose="020B0604020202020204" pitchFamily="50" charset="-127"/>
                    <a:ea typeface="Arial Unicode MS" panose="020B0604020202020204" pitchFamily="50" charset="-127"/>
                    <a:cs typeface="Arial Unicode MS" panose="020B0604020202020204" pitchFamily="50" charset="-127"/>
                  </a:rPr>
                  <a:t>: the classifier which is the classification score for the query image.</a:t>
                </a:r>
                <a:endParaRPr lang="ko-KR" altLang="en-US" sz="1400" dirty="0">
                  <a:latin typeface="Arial Unicode MS" panose="020B0604020202020204" pitchFamily="50" charset="-127"/>
                  <a:ea typeface="Arial Unicode MS" panose="020B0604020202020204" pitchFamily="50" charset="-127"/>
                  <a:cs typeface="Arial Unicode MS" panose="020B0604020202020204" pitchFamily="50" charset="-127"/>
                </a:endParaRPr>
              </a:p>
              <a:p>
                <a:endParaRPr lang="en-US" altLang="ko-KR" sz="1400" dirty="0"/>
              </a:p>
              <a:p>
                <a:endParaRPr lang="ko-KR" alt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17655" y="5529193"/>
                <a:ext cx="3298697" cy="1453860"/>
              </a:xfrm>
              <a:prstGeom prst="rect">
                <a:avLst/>
              </a:prstGeom>
              <a:blipFill rotWithShape="0">
                <a:blip r:embed="rId5"/>
                <a:stretch>
                  <a:fillRect l="-555" t="-1255" r="-18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06933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1000"/>
                                        <p:tgtEl>
                                          <p:spTgt spid="2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100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10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21" presetClass="entr" presetSubtype="1" fill="hold" grpId="0" nodeType="withEffect">
                                  <p:stCondLst>
                                    <p:cond delay="2000"/>
                                  </p:stCondLst>
                                  <p:childTnLst>
                                    <p:set>
                                      <p:cBhvr>
                                        <p:cTn id="33" dur="1" fill="hold">
                                          <p:stCondLst>
                                            <p:cond delay="0"/>
                                          </p:stCondLst>
                                        </p:cTn>
                                        <p:tgtEl>
                                          <p:spTgt spid="50"/>
                                        </p:tgtEl>
                                        <p:attrNameLst>
                                          <p:attrName>style.visibility</p:attrName>
                                        </p:attrNameLst>
                                      </p:cBhvr>
                                      <p:to>
                                        <p:strVal val="visible"/>
                                      </p:to>
                                    </p:set>
                                    <p:animEffect transition="in" filter="wheel(1)">
                                      <p:cBhvr>
                                        <p:cTn id="34" dur="2000"/>
                                        <p:tgtEl>
                                          <p:spTgt spid="50"/>
                                        </p:tgtEl>
                                      </p:cBhvr>
                                    </p:animEffect>
                                  </p:childTnLst>
                                </p:cTn>
                              </p:par>
                              <p:par>
                                <p:cTn id="35" presetID="22" presetClass="entr" presetSubtype="8" fill="hold" nodeType="withEffect">
                                  <p:stCondLst>
                                    <p:cond delay="250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grpId="0" nodeType="withEffect">
                                  <p:stCondLst>
                                    <p:cond delay="75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grpId="0" nodeType="withEffect">
                                  <p:stCondLst>
                                    <p:cond delay="75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grpId="0" nodeType="withEffect">
                                  <p:stCondLst>
                                    <p:cond delay="75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10" presetClass="entr" presetSubtype="0" fill="hold" grpId="0" nodeType="withEffect">
                                  <p:stCondLst>
                                    <p:cond delay="75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grpId="0" nodeType="withEffect">
                                  <p:stCondLst>
                                    <p:cond delay="75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500"/>
                                        <p:tgtEl>
                                          <p:spTgt spid="60"/>
                                        </p:tgtEl>
                                      </p:cBhvr>
                                    </p:animEffect>
                                  </p:childTnLst>
                                </p:cTn>
                              </p:par>
                              <p:par>
                                <p:cTn id="67" presetID="10" presetClass="entr" presetSubtype="0" fill="hold" grpId="0" nodeType="withEffect">
                                  <p:stCondLst>
                                    <p:cond delay="75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75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grpId="0" nodeType="withEffect">
                                  <p:stCondLst>
                                    <p:cond delay="75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grpId="0" nodeType="withEffect">
                                  <p:stCondLst>
                                    <p:cond delay="75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500"/>
                                        <p:tgtEl>
                                          <p:spTgt spid="64"/>
                                        </p:tgtEl>
                                      </p:cBhvr>
                                    </p:animEffect>
                                  </p:childTnLst>
                                </p:cTn>
                              </p:par>
                              <p:par>
                                <p:cTn id="79" presetID="10" presetClass="entr" presetSubtype="0" fill="hold" grpId="0" nodeType="withEffect">
                                  <p:stCondLst>
                                    <p:cond delay="75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par>
                                <p:cTn id="82" presetID="10" presetClass="entr" presetSubtype="0" fill="hold" grpId="0" nodeType="withEffect">
                                  <p:stCondLst>
                                    <p:cond delay="75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par>
                                <p:cTn id="85" presetID="10" presetClass="entr" presetSubtype="0" fill="hold" grpId="0" nodeType="withEffect">
                                  <p:stCondLst>
                                    <p:cond delay="75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par>
                                <p:cTn id="88" presetID="10" presetClass="entr" presetSubtype="0" fill="hold" grpId="0" nodeType="withEffect">
                                  <p:stCondLst>
                                    <p:cond delay="75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500"/>
                                        <p:tgtEl>
                                          <p:spTgt spid="68"/>
                                        </p:tgtEl>
                                      </p:cBhvr>
                                    </p:animEffect>
                                  </p:childTnLst>
                                </p:cTn>
                              </p:par>
                              <p:par>
                                <p:cTn id="91" presetID="10" presetClass="entr" presetSubtype="0" fill="hold" grpId="0" nodeType="withEffect">
                                  <p:stCondLst>
                                    <p:cond delay="75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500"/>
                                        <p:tgtEl>
                                          <p:spTgt spid="69"/>
                                        </p:tgtEl>
                                      </p:cBhvr>
                                    </p:animEffect>
                                  </p:childTnLst>
                                </p:cTn>
                              </p:par>
                              <p:par>
                                <p:cTn id="94" presetID="10" presetClass="entr" presetSubtype="0" fill="hold" grpId="0" nodeType="withEffect">
                                  <p:stCondLst>
                                    <p:cond delay="750"/>
                                  </p:stCondLst>
                                  <p:childTnLst>
                                    <p:set>
                                      <p:cBhvr>
                                        <p:cTn id="95" dur="1" fill="hold">
                                          <p:stCondLst>
                                            <p:cond delay="0"/>
                                          </p:stCondLst>
                                        </p:cTn>
                                        <p:tgtEl>
                                          <p:spTgt spid="70"/>
                                        </p:tgtEl>
                                        <p:attrNameLst>
                                          <p:attrName>style.visibility</p:attrName>
                                        </p:attrNameLst>
                                      </p:cBhvr>
                                      <p:to>
                                        <p:strVal val="visible"/>
                                      </p:to>
                                    </p:set>
                                    <p:animEffect transition="in" filter="fade">
                                      <p:cBhvr>
                                        <p:cTn id="96" dur="500"/>
                                        <p:tgtEl>
                                          <p:spTgt spid="70"/>
                                        </p:tgtEl>
                                      </p:cBhvr>
                                    </p:animEffect>
                                  </p:childTnLst>
                                </p:cTn>
                              </p:par>
                              <p:par>
                                <p:cTn id="97" presetID="10" presetClass="entr" presetSubtype="0" fill="hold" grpId="0" nodeType="withEffect">
                                  <p:stCondLst>
                                    <p:cond delay="75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500"/>
                                        <p:tgtEl>
                                          <p:spTgt spid="71"/>
                                        </p:tgtEl>
                                      </p:cBhvr>
                                    </p:animEffect>
                                  </p:childTnLst>
                                </p:cTn>
                              </p:par>
                              <p:par>
                                <p:cTn id="100" presetID="10" presetClass="entr" presetSubtype="0" fill="hold" grpId="0" nodeType="withEffect">
                                  <p:stCondLst>
                                    <p:cond delay="75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500"/>
                                        <p:tgtEl>
                                          <p:spTgt spid="72"/>
                                        </p:tgtEl>
                                      </p:cBhvr>
                                    </p:animEffect>
                                  </p:childTnLst>
                                </p:cTn>
                              </p:par>
                              <p:par>
                                <p:cTn id="103" presetID="10" presetClass="entr" presetSubtype="0" fill="hold" grpId="0" nodeType="withEffect">
                                  <p:stCondLst>
                                    <p:cond delay="750"/>
                                  </p:stCondLst>
                                  <p:childTnLst>
                                    <p:set>
                                      <p:cBhvr>
                                        <p:cTn id="104" dur="1" fill="hold">
                                          <p:stCondLst>
                                            <p:cond delay="0"/>
                                          </p:stCondLst>
                                        </p:cTn>
                                        <p:tgtEl>
                                          <p:spTgt spid="73"/>
                                        </p:tgtEl>
                                        <p:attrNameLst>
                                          <p:attrName>style.visibility</p:attrName>
                                        </p:attrNameLst>
                                      </p:cBhvr>
                                      <p:to>
                                        <p:strVal val="visible"/>
                                      </p:to>
                                    </p:set>
                                    <p:animEffect transition="in" filter="fade">
                                      <p:cBhvr>
                                        <p:cTn id="105" dur="500"/>
                                        <p:tgtEl>
                                          <p:spTgt spid="73"/>
                                        </p:tgtEl>
                                      </p:cBhvr>
                                    </p:animEffect>
                                  </p:childTnLst>
                                </p:cTn>
                              </p:par>
                              <p:par>
                                <p:cTn id="106" presetID="10" presetClass="entr" presetSubtype="0" fill="hold" grpId="0" nodeType="withEffect">
                                  <p:stCondLst>
                                    <p:cond delay="75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500"/>
                                        <p:tgtEl>
                                          <p:spTgt spid="74"/>
                                        </p:tgtEl>
                                      </p:cBhvr>
                                    </p:animEffect>
                                  </p:childTnLst>
                                </p:cTn>
                              </p:par>
                              <p:par>
                                <p:cTn id="109" presetID="10" presetClass="entr" presetSubtype="0" fill="hold" grpId="0" nodeType="withEffect">
                                  <p:stCondLst>
                                    <p:cond delay="75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par>
                                <p:cTn id="112" presetID="10" presetClass="entr" presetSubtype="0" fill="hold" grpId="0" nodeType="withEffect">
                                  <p:stCondLst>
                                    <p:cond delay="75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par>
                                <p:cTn id="115" presetID="10" presetClass="entr" presetSubtype="0" fill="hold" grpId="0" nodeType="withEffect">
                                  <p:stCondLst>
                                    <p:cond delay="75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10" presetClass="entr" presetSubtype="0" fill="hold" grpId="0" nodeType="withEffect">
                                  <p:stCondLst>
                                    <p:cond delay="75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500"/>
                                        <p:tgtEl>
                                          <p:spTgt spid="78"/>
                                        </p:tgtEl>
                                      </p:cBhvr>
                                    </p:animEffect>
                                  </p:childTnLst>
                                </p:cTn>
                              </p:par>
                              <p:par>
                                <p:cTn id="121" presetID="10" presetClass="entr" presetSubtype="0" fill="hold" grpId="0" nodeType="withEffect">
                                  <p:stCondLst>
                                    <p:cond delay="750"/>
                                  </p:stCondLst>
                                  <p:childTnLst>
                                    <p:set>
                                      <p:cBhvr>
                                        <p:cTn id="122" dur="1" fill="hold">
                                          <p:stCondLst>
                                            <p:cond delay="0"/>
                                          </p:stCondLst>
                                        </p:cTn>
                                        <p:tgtEl>
                                          <p:spTgt spid="79"/>
                                        </p:tgtEl>
                                        <p:attrNameLst>
                                          <p:attrName>style.visibility</p:attrName>
                                        </p:attrNameLst>
                                      </p:cBhvr>
                                      <p:to>
                                        <p:strVal val="visible"/>
                                      </p:to>
                                    </p:set>
                                    <p:animEffect transition="in" filter="fade">
                                      <p:cBhvr>
                                        <p:cTn id="123" dur="500"/>
                                        <p:tgtEl>
                                          <p:spTgt spid="79"/>
                                        </p:tgtEl>
                                      </p:cBhvr>
                                    </p:animEffect>
                                  </p:childTnLst>
                                </p:cTn>
                              </p:par>
                              <p:par>
                                <p:cTn id="124" presetID="10" presetClass="entr" presetSubtype="0" fill="hold" grpId="0" nodeType="withEffect">
                                  <p:stCondLst>
                                    <p:cond delay="750"/>
                                  </p:stCondLst>
                                  <p:childTnLst>
                                    <p:set>
                                      <p:cBhvr>
                                        <p:cTn id="125" dur="1" fill="hold">
                                          <p:stCondLst>
                                            <p:cond delay="0"/>
                                          </p:stCondLst>
                                        </p:cTn>
                                        <p:tgtEl>
                                          <p:spTgt spid="80"/>
                                        </p:tgtEl>
                                        <p:attrNameLst>
                                          <p:attrName>style.visibility</p:attrName>
                                        </p:attrNameLst>
                                      </p:cBhvr>
                                      <p:to>
                                        <p:strVal val="visible"/>
                                      </p:to>
                                    </p:set>
                                    <p:animEffect transition="in" filter="fade">
                                      <p:cBhvr>
                                        <p:cTn id="126" dur="500"/>
                                        <p:tgtEl>
                                          <p:spTgt spid="80"/>
                                        </p:tgtEl>
                                      </p:cBhvr>
                                    </p:animEffect>
                                  </p:childTnLst>
                                </p:cTn>
                              </p:par>
                              <p:par>
                                <p:cTn id="127" presetID="10" presetClass="entr" presetSubtype="0" fill="hold" grpId="0" nodeType="withEffect">
                                  <p:stCondLst>
                                    <p:cond delay="75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500"/>
                                        <p:tgtEl>
                                          <p:spTgt spid="81"/>
                                        </p:tgtEl>
                                      </p:cBhvr>
                                    </p:animEffect>
                                  </p:childTnLst>
                                </p:cTn>
                              </p:par>
                              <p:par>
                                <p:cTn id="130" presetID="10" presetClass="entr" presetSubtype="0" fill="hold" grpId="0" nodeType="withEffect">
                                  <p:stCondLst>
                                    <p:cond delay="750"/>
                                  </p:stCondLst>
                                  <p:childTnLst>
                                    <p:set>
                                      <p:cBhvr>
                                        <p:cTn id="131" dur="1" fill="hold">
                                          <p:stCondLst>
                                            <p:cond delay="0"/>
                                          </p:stCondLst>
                                        </p:cTn>
                                        <p:tgtEl>
                                          <p:spTgt spid="82"/>
                                        </p:tgtEl>
                                        <p:attrNameLst>
                                          <p:attrName>style.visibility</p:attrName>
                                        </p:attrNameLst>
                                      </p:cBhvr>
                                      <p:to>
                                        <p:strVal val="visible"/>
                                      </p:to>
                                    </p:set>
                                    <p:animEffect transition="in" filter="fade">
                                      <p:cBhvr>
                                        <p:cTn id="132" dur="500"/>
                                        <p:tgtEl>
                                          <p:spTgt spid="82"/>
                                        </p:tgtEl>
                                      </p:cBhvr>
                                    </p:animEffect>
                                  </p:childTnLst>
                                </p:cTn>
                              </p:par>
                              <p:par>
                                <p:cTn id="133" presetID="10" presetClass="entr" presetSubtype="0" fill="hold" grpId="0" nodeType="withEffect">
                                  <p:stCondLst>
                                    <p:cond delay="750"/>
                                  </p:stCondLst>
                                  <p:childTnLst>
                                    <p:set>
                                      <p:cBhvr>
                                        <p:cTn id="134" dur="1" fill="hold">
                                          <p:stCondLst>
                                            <p:cond delay="0"/>
                                          </p:stCondLst>
                                        </p:cTn>
                                        <p:tgtEl>
                                          <p:spTgt spid="83"/>
                                        </p:tgtEl>
                                        <p:attrNameLst>
                                          <p:attrName>style.visibility</p:attrName>
                                        </p:attrNameLst>
                                      </p:cBhvr>
                                      <p:to>
                                        <p:strVal val="visible"/>
                                      </p:to>
                                    </p:set>
                                    <p:animEffect transition="in" filter="fade">
                                      <p:cBhvr>
                                        <p:cTn id="135" dur="500"/>
                                        <p:tgtEl>
                                          <p:spTgt spid="83"/>
                                        </p:tgtEl>
                                      </p:cBhvr>
                                    </p:animEffect>
                                  </p:childTnLst>
                                </p:cTn>
                              </p:par>
                              <p:par>
                                <p:cTn id="136" presetID="10" presetClass="entr" presetSubtype="0" fill="hold" grpId="0" nodeType="withEffect">
                                  <p:stCondLst>
                                    <p:cond delay="750"/>
                                  </p:stCondLst>
                                  <p:childTnLst>
                                    <p:set>
                                      <p:cBhvr>
                                        <p:cTn id="137" dur="1" fill="hold">
                                          <p:stCondLst>
                                            <p:cond delay="0"/>
                                          </p:stCondLst>
                                        </p:cTn>
                                        <p:tgtEl>
                                          <p:spTgt spid="84"/>
                                        </p:tgtEl>
                                        <p:attrNameLst>
                                          <p:attrName>style.visibility</p:attrName>
                                        </p:attrNameLst>
                                      </p:cBhvr>
                                      <p:to>
                                        <p:strVal val="visible"/>
                                      </p:to>
                                    </p:set>
                                    <p:animEffect transition="in" filter="fade">
                                      <p:cBhvr>
                                        <p:cTn id="138" dur="500"/>
                                        <p:tgtEl>
                                          <p:spTgt spid="84"/>
                                        </p:tgtEl>
                                      </p:cBhvr>
                                    </p:animEffect>
                                  </p:childTnLst>
                                </p:cTn>
                              </p:par>
                              <p:par>
                                <p:cTn id="139" presetID="10" presetClass="entr" presetSubtype="0" fill="hold" grpId="0" nodeType="withEffect">
                                  <p:stCondLst>
                                    <p:cond delay="750"/>
                                  </p:stCondLst>
                                  <p:childTnLst>
                                    <p:set>
                                      <p:cBhvr>
                                        <p:cTn id="140" dur="1" fill="hold">
                                          <p:stCondLst>
                                            <p:cond delay="0"/>
                                          </p:stCondLst>
                                        </p:cTn>
                                        <p:tgtEl>
                                          <p:spTgt spid="85"/>
                                        </p:tgtEl>
                                        <p:attrNameLst>
                                          <p:attrName>style.visibility</p:attrName>
                                        </p:attrNameLst>
                                      </p:cBhvr>
                                      <p:to>
                                        <p:strVal val="visible"/>
                                      </p:to>
                                    </p:set>
                                    <p:animEffect transition="in" filter="fade">
                                      <p:cBhvr>
                                        <p:cTn id="141" dur="500"/>
                                        <p:tgtEl>
                                          <p:spTgt spid="85"/>
                                        </p:tgtEl>
                                      </p:cBhvr>
                                    </p:animEffect>
                                  </p:childTnLst>
                                </p:cTn>
                              </p:par>
                              <p:par>
                                <p:cTn id="142" presetID="10" presetClass="entr" presetSubtype="0" fill="hold" grpId="0" nodeType="withEffect">
                                  <p:stCondLst>
                                    <p:cond delay="750"/>
                                  </p:stCondLst>
                                  <p:childTnLst>
                                    <p:set>
                                      <p:cBhvr>
                                        <p:cTn id="143" dur="1" fill="hold">
                                          <p:stCondLst>
                                            <p:cond delay="0"/>
                                          </p:stCondLst>
                                        </p:cTn>
                                        <p:tgtEl>
                                          <p:spTgt spid="86"/>
                                        </p:tgtEl>
                                        <p:attrNameLst>
                                          <p:attrName>style.visibility</p:attrName>
                                        </p:attrNameLst>
                                      </p:cBhvr>
                                      <p:to>
                                        <p:strVal val="visible"/>
                                      </p:to>
                                    </p:set>
                                    <p:animEffect transition="in" filter="fade">
                                      <p:cBhvr>
                                        <p:cTn id="144" dur="500"/>
                                        <p:tgtEl>
                                          <p:spTgt spid="86"/>
                                        </p:tgtEl>
                                      </p:cBhvr>
                                    </p:animEffect>
                                  </p:childTnLst>
                                </p:cTn>
                              </p:par>
                              <p:par>
                                <p:cTn id="145" presetID="10" presetClass="entr" presetSubtype="0" fill="hold" grpId="0" nodeType="withEffect">
                                  <p:stCondLst>
                                    <p:cond delay="750"/>
                                  </p:stCondLst>
                                  <p:childTnLst>
                                    <p:set>
                                      <p:cBhvr>
                                        <p:cTn id="146" dur="1" fill="hold">
                                          <p:stCondLst>
                                            <p:cond delay="0"/>
                                          </p:stCondLst>
                                        </p:cTn>
                                        <p:tgtEl>
                                          <p:spTgt spid="87"/>
                                        </p:tgtEl>
                                        <p:attrNameLst>
                                          <p:attrName>style.visibility</p:attrName>
                                        </p:attrNameLst>
                                      </p:cBhvr>
                                      <p:to>
                                        <p:strVal val="visible"/>
                                      </p:to>
                                    </p:set>
                                    <p:animEffect transition="in" filter="fade">
                                      <p:cBhvr>
                                        <p:cTn id="147" dur="500"/>
                                        <p:tgtEl>
                                          <p:spTgt spid="87"/>
                                        </p:tgtEl>
                                      </p:cBhvr>
                                    </p:animEffect>
                                  </p:childTnLst>
                                </p:cTn>
                              </p:par>
                              <p:par>
                                <p:cTn id="148" presetID="10" presetClass="entr" presetSubtype="0" fill="hold" grpId="0" nodeType="withEffect">
                                  <p:stCondLst>
                                    <p:cond delay="750"/>
                                  </p:stCondLst>
                                  <p:childTnLst>
                                    <p:set>
                                      <p:cBhvr>
                                        <p:cTn id="149" dur="1" fill="hold">
                                          <p:stCondLst>
                                            <p:cond delay="0"/>
                                          </p:stCondLst>
                                        </p:cTn>
                                        <p:tgtEl>
                                          <p:spTgt spid="88"/>
                                        </p:tgtEl>
                                        <p:attrNameLst>
                                          <p:attrName>style.visibility</p:attrName>
                                        </p:attrNameLst>
                                      </p:cBhvr>
                                      <p:to>
                                        <p:strVal val="visible"/>
                                      </p:to>
                                    </p:set>
                                    <p:animEffect transition="in" filter="fade">
                                      <p:cBhvr>
                                        <p:cTn id="150" dur="500"/>
                                        <p:tgtEl>
                                          <p:spTgt spid="88"/>
                                        </p:tgtEl>
                                      </p:cBhvr>
                                    </p:animEffect>
                                  </p:childTnLst>
                                </p:cTn>
                              </p:par>
                              <p:par>
                                <p:cTn id="151" presetID="10" presetClass="entr" presetSubtype="0" fill="hold" grpId="0" nodeType="withEffect">
                                  <p:stCondLst>
                                    <p:cond delay="75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childTnLst>
                                </p:cTn>
                              </p:par>
                              <p:par>
                                <p:cTn id="154" presetID="10" presetClass="entr" presetSubtype="0" fill="hold" grpId="0" nodeType="withEffect">
                                  <p:stCondLst>
                                    <p:cond delay="750"/>
                                  </p:stCondLst>
                                  <p:childTnLst>
                                    <p:set>
                                      <p:cBhvr>
                                        <p:cTn id="155" dur="1" fill="hold">
                                          <p:stCondLst>
                                            <p:cond delay="0"/>
                                          </p:stCondLst>
                                        </p:cTn>
                                        <p:tgtEl>
                                          <p:spTgt spid="90"/>
                                        </p:tgtEl>
                                        <p:attrNameLst>
                                          <p:attrName>style.visibility</p:attrName>
                                        </p:attrNameLst>
                                      </p:cBhvr>
                                      <p:to>
                                        <p:strVal val="visible"/>
                                      </p:to>
                                    </p:set>
                                    <p:animEffect transition="in" filter="fade">
                                      <p:cBhvr>
                                        <p:cTn id="156" dur="500"/>
                                        <p:tgtEl>
                                          <p:spTgt spid="90"/>
                                        </p:tgtEl>
                                      </p:cBhvr>
                                    </p:animEffect>
                                  </p:childTnLst>
                                </p:cTn>
                              </p:par>
                              <p:par>
                                <p:cTn id="157" presetID="10" presetClass="entr" presetSubtype="0" fill="hold" grpId="0" nodeType="withEffect">
                                  <p:stCondLst>
                                    <p:cond delay="750"/>
                                  </p:stCondLst>
                                  <p:childTnLst>
                                    <p:set>
                                      <p:cBhvr>
                                        <p:cTn id="158" dur="1" fill="hold">
                                          <p:stCondLst>
                                            <p:cond delay="0"/>
                                          </p:stCondLst>
                                        </p:cTn>
                                        <p:tgtEl>
                                          <p:spTgt spid="91"/>
                                        </p:tgtEl>
                                        <p:attrNameLst>
                                          <p:attrName>style.visibility</p:attrName>
                                        </p:attrNameLst>
                                      </p:cBhvr>
                                      <p:to>
                                        <p:strVal val="visible"/>
                                      </p:to>
                                    </p:set>
                                    <p:animEffect transition="in" filter="fade">
                                      <p:cBhvr>
                                        <p:cTn id="159" dur="500"/>
                                        <p:tgtEl>
                                          <p:spTgt spid="91"/>
                                        </p:tgtEl>
                                      </p:cBhvr>
                                    </p:animEffect>
                                  </p:childTnLst>
                                </p:cTn>
                              </p:par>
                              <p:par>
                                <p:cTn id="160" presetID="10" presetClass="entr" presetSubtype="0" fill="hold" grpId="0" nodeType="withEffect">
                                  <p:stCondLst>
                                    <p:cond delay="750"/>
                                  </p:stCondLst>
                                  <p:childTnLst>
                                    <p:set>
                                      <p:cBhvr>
                                        <p:cTn id="161" dur="1" fill="hold">
                                          <p:stCondLst>
                                            <p:cond delay="0"/>
                                          </p:stCondLst>
                                        </p:cTn>
                                        <p:tgtEl>
                                          <p:spTgt spid="92"/>
                                        </p:tgtEl>
                                        <p:attrNameLst>
                                          <p:attrName>style.visibility</p:attrName>
                                        </p:attrNameLst>
                                      </p:cBhvr>
                                      <p:to>
                                        <p:strVal val="visible"/>
                                      </p:to>
                                    </p:set>
                                    <p:animEffect transition="in" filter="fade">
                                      <p:cBhvr>
                                        <p:cTn id="162" dur="500"/>
                                        <p:tgtEl>
                                          <p:spTgt spid="92"/>
                                        </p:tgtEl>
                                      </p:cBhvr>
                                    </p:animEffect>
                                  </p:childTnLst>
                                </p:cTn>
                              </p:par>
                              <p:par>
                                <p:cTn id="163" presetID="10" presetClass="entr" presetSubtype="0" fill="hold" grpId="0" nodeType="withEffect">
                                  <p:stCondLst>
                                    <p:cond delay="750"/>
                                  </p:stCondLst>
                                  <p:childTnLst>
                                    <p:set>
                                      <p:cBhvr>
                                        <p:cTn id="164" dur="1" fill="hold">
                                          <p:stCondLst>
                                            <p:cond delay="0"/>
                                          </p:stCondLst>
                                        </p:cTn>
                                        <p:tgtEl>
                                          <p:spTgt spid="93"/>
                                        </p:tgtEl>
                                        <p:attrNameLst>
                                          <p:attrName>style.visibility</p:attrName>
                                        </p:attrNameLst>
                                      </p:cBhvr>
                                      <p:to>
                                        <p:strVal val="visible"/>
                                      </p:to>
                                    </p:set>
                                    <p:animEffect transition="in" filter="fade">
                                      <p:cBhvr>
                                        <p:cTn id="165" dur="500"/>
                                        <p:tgtEl>
                                          <p:spTgt spid="93"/>
                                        </p:tgtEl>
                                      </p:cBhvr>
                                    </p:animEffect>
                                  </p:childTnLst>
                                </p:cTn>
                              </p:par>
                              <p:par>
                                <p:cTn id="166" presetID="10" presetClass="entr" presetSubtype="0" fill="hold" grpId="0" nodeType="withEffect">
                                  <p:stCondLst>
                                    <p:cond delay="750"/>
                                  </p:stCondLst>
                                  <p:childTnLst>
                                    <p:set>
                                      <p:cBhvr>
                                        <p:cTn id="167" dur="1" fill="hold">
                                          <p:stCondLst>
                                            <p:cond delay="0"/>
                                          </p:stCondLst>
                                        </p:cTn>
                                        <p:tgtEl>
                                          <p:spTgt spid="94"/>
                                        </p:tgtEl>
                                        <p:attrNameLst>
                                          <p:attrName>style.visibility</p:attrName>
                                        </p:attrNameLst>
                                      </p:cBhvr>
                                      <p:to>
                                        <p:strVal val="visible"/>
                                      </p:to>
                                    </p:set>
                                    <p:animEffect transition="in" filter="fade">
                                      <p:cBhvr>
                                        <p:cTn id="168" dur="500"/>
                                        <p:tgtEl>
                                          <p:spTgt spid="94"/>
                                        </p:tgtEl>
                                      </p:cBhvr>
                                    </p:animEffect>
                                  </p:childTnLst>
                                </p:cTn>
                              </p:par>
                              <p:par>
                                <p:cTn id="169" presetID="10" presetClass="entr" presetSubtype="0" fill="hold" grpId="0" nodeType="withEffect">
                                  <p:stCondLst>
                                    <p:cond delay="75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500"/>
                                        <p:tgtEl>
                                          <p:spTgt spid="103"/>
                                        </p:tgtEl>
                                      </p:cBhvr>
                                    </p:animEffect>
                                  </p:childTnLst>
                                </p:cTn>
                              </p:par>
                              <p:par>
                                <p:cTn id="172" presetID="10" presetClass="entr" presetSubtype="0" fill="hold" nodeType="withEffect">
                                  <p:stCondLst>
                                    <p:cond delay="750"/>
                                  </p:stCondLst>
                                  <p:childTnLst>
                                    <p:set>
                                      <p:cBhvr>
                                        <p:cTn id="173" dur="1" fill="hold">
                                          <p:stCondLst>
                                            <p:cond delay="0"/>
                                          </p:stCondLst>
                                        </p:cTn>
                                        <p:tgtEl>
                                          <p:spTgt spid="105"/>
                                        </p:tgtEl>
                                        <p:attrNameLst>
                                          <p:attrName>style.visibility</p:attrName>
                                        </p:attrNameLst>
                                      </p:cBhvr>
                                      <p:to>
                                        <p:strVal val="visible"/>
                                      </p:to>
                                    </p:set>
                                    <p:animEffect transition="in" filter="fade">
                                      <p:cBhvr>
                                        <p:cTn id="174" dur="500"/>
                                        <p:tgtEl>
                                          <p:spTgt spid="105"/>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99"/>
                                        </p:tgtEl>
                                        <p:attrNameLst>
                                          <p:attrName>style.visibility</p:attrName>
                                        </p:attrNameLst>
                                      </p:cBhvr>
                                      <p:to>
                                        <p:strVal val="visible"/>
                                      </p:to>
                                    </p:set>
                                    <p:animEffect transition="in" filter="wipe(left)">
                                      <p:cBhvr>
                                        <p:cTn id="179" dur="500"/>
                                        <p:tgtEl>
                                          <p:spTgt spid="99"/>
                                        </p:tgtEl>
                                      </p:cBhvr>
                                    </p:animEffect>
                                  </p:childTnLst>
                                </p:cTn>
                              </p:par>
                              <p:par>
                                <p:cTn id="180" presetID="22" presetClass="entr" presetSubtype="8" fill="hold" nodeType="withEffect">
                                  <p:stCondLst>
                                    <p:cond delay="500"/>
                                  </p:stCondLst>
                                  <p:childTnLst>
                                    <p:set>
                                      <p:cBhvr>
                                        <p:cTn id="181" dur="1" fill="hold">
                                          <p:stCondLst>
                                            <p:cond delay="0"/>
                                          </p:stCondLst>
                                        </p:cTn>
                                        <p:tgtEl>
                                          <p:spTgt spid="100"/>
                                        </p:tgtEl>
                                        <p:attrNameLst>
                                          <p:attrName>style.visibility</p:attrName>
                                        </p:attrNameLst>
                                      </p:cBhvr>
                                      <p:to>
                                        <p:strVal val="visible"/>
                                      </p:to>
                                    </p:set>
                                    <p:animEffect transition="in" filter="wipe(left)">
                                      <p:cBhvr>
                                        <p:cTn id="182" dur="500"/>
                                        <p:tgtEl>
                                          <p:spTgt spid="100"/>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1" fill="hold" grpId="0" nodeType="clickEffect">
                                  <p:stCondLst>
                                    <p:cond delay="0"/>
                                  </p:stCondLst>
                                  <p:childTnLst>
                                    <p:set>
                                      <p:cBhvr>
                                        <p:cTn id="186" dur="1" fill="hold">
                                          <p:stCondLst>
                                            <p:cond delay="0"/>
                                          </p:stCondLst>
                                        </p:cTn>
                                        <p:tgtEl>
                                          <p:spTgt spid="96"/>
                                        </p:tgtEl>
                                        <p:attrNameLst>
                                          <p:attrName>style.visibility</p:attrName>
                                        </p:attrNameLst>
                                      </p:cBhvr>
                                      <p:to>
                                        <p:strVal val="visible"/>
                                      </p:to>
                                    </p:set>
                                    <p:animEffect transition="in" filter="wipe(up)">
                                      <p:cBhvr>
                                        <p:cTn id="187" dur="500"/>
                                        <p:tgtEl>
                                          <p:spTgt spid="96"/>
                                        </p:tgtEl>
                                      </p:cBhvr>
                                    </p:animEffect>
                                  </p:childTnLst>
                                </p:cTn>
                              </p:par>
                              <p:par>
                                <p:cTn id="188" presetID="10" presetClass="entr" presetSubtype="0" fill="hold" grpId="0" nodeType="withEffect">
                                  <p:stCondLst>
                                    <p:cond delay="500"/>
                                  </p:stCondLst>
                                  <p:childTnLst>
                                    <p:set>
                                      <p:cBhvr>
                                        <p:cTn id="189" dur="1" fill="hold">
                                          <p:stCondLst>
                                            <p:cond delay="0"/>
                                          </p:stCondLst>
                                        </p:cTn>
                                        <p:tgtEl>
                                          <p:spTgt spid="97"/>
                                        </p:tgtEl>
                                        <p:attrNameLst>
                                          <p:attrName>style.visibility</p:attrName>
                                        </p:attrNameLst>
                                      </p:cBhvr>
                                      <p:to>
                                        <p:strVal val="visible"/>
                                      </p:to>
                                    </p:set>
                                    <p:animEffect transition="in" filter="fade">
                                      <p:cBhvr>
                                        <p:cTn id="190" dur="500"/>
                                        <p:tgtEl>
                                          <p:spTgt spid="97"/>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1" fill="hold" nodeType="clickEffect">
                                  <p:stCondLst>
                                    <p:cond delay="0"/>
                                  </p:stCondLst>
                                  <p:childTnLst>
                                    <p:set>
                                      <p:cBhvr>
                                        <p:cTn id="194" dur="1" fill="hold">
                                          <p:stCondLst>
                                            <p:cond delay="0"/>
                                          </p:stCondLst>
                                        </p:cTn>
                                        <p:tgtEl>
                                          <p:spTgt spid="115"/>
                                        </p:tgtEl>
                                        <p:attrNameLst>
                                          <p:attrName>style.visibility</p:attrName>
                                        </p:attrNameLst>
                                      </p:cBhvr>
                                      <p:to>
                                        <p:strVal val="visible"/>
                                      </p:to>
                                    </p:set>
                                    <p:animEffect transition="in" filter="wipe(up)">
                                      <p:cBhvr>
                                        <p:cTn id="195" dur="500"/>
                                        <p:tgtEl>
                                          <p:spTgt spid="115"/>
                                        </p:tgtEl>
                                      </p:cBhvr>
                                    </p:animEffect>
                                  </p:childTnLst>
                                </p:cTn>
                              </p:par>
                              <p:par>
                                <p:cTn id="196" presetID="21" presetClass="entr" presetSubtype="1" fill="hold" grpId="0" nodeType="withEffect">
                                  <p:stCondLst>
                                    <p:cond delay="500"/>
                                  </p:stCondLst>
                                  <p:childTnLst>
                                    <p:set>
                                      <p:cBhvr>
                                        <p:cTn id="197" dur="1" fill="hold">
                                          <p:stCondLst>
                                            <p:cond delay="0"/>
                                          </p:stCondLst>
                                        </p:cTn>
                                        <p:tgtEl>
                                          <p:spTgt spid="108"/>
                                        </p:tgtEl>
                                        <p:attrNameLst>
                                          <p:attrName>style.visibility</p:attrName>
                                        </p:attrNameLst>
                                      </p:cBhvr>
                                      <p:to>
                                        <p:strVal val="visible"/>
                                      </p:to>
                                    </p:set>
                                    <p:animEffect transition="in" filter="wheel(1)">
                                      <p:cBhvr>
                                        <p:cTn id="198" dur="1000"/>
                                        <p:tgtEl>
                                          <p:spTgt spid="108"/>
                                        </p:tgtEl>
                                      </p:cBhvr>
                                    </p:animEffect>
                                  </p:childTnLst>
                                </p:cTn>
                              </p:par>
                              <p:par>
                                <p:cTn id="199" presetID="22" presetClass="entr" presetSubtype="1" fill="hold" nodeType="withEffect">
                                  <p:stCondLst>
                                    <p:cond delay="1500"/>
                                  </p:stCondLst>
                                  <p:childTnLst>
                                    <p:set>
                                      <p:cBhvr>
                                        <p:cTn id="200" dur="1" fill="hold">
                                          <p:stCondLst>
                                            <p:cond delay="0"/>
                                          </p:stCondLst>
                                        </p:cTn>
                                        <p:tgtEl>
                                          <p:spTgt spid="116"/>
                                        </p:tgtEl>
                                        <p:attrNameLst>
                                          <p:attrName>style.visibility</p:attrName>
                                        </p:attrNameLst>
                                      </p:cBhvr>
                                      <p:to>
                                        <p:strVal val="visible"/>
                                      </p:to>
                                    </p:set>
                                    <p:animEffect transition="in" filter="wipe(up)">
                                      <p:cBhvr>
                                        <p:cTn id="201" dur="500"/>
                                        <p:tgtEl>
                                          <p:spTgt spid="116"/>
                                        </p:tgtEl>
                                      </p:cBhvr>
                                    </p:animEffect>
                                  </p:childTnLst>
                                </p:cTn>
                              </p:par>
                              <p:par>
                                <p:cTn id="202" presetID="21" presetClass="entr" presetSubtype="1" fill="hold" grpId="0" nodeType="withEffect">
                                  <p:stCondLst>
                                    <p:cond delay="2000"/>
                                  </p:stCondLst>
                                  <p:childTnLst>
                                    <p:set>
                                      <p:cBhvr>
                                        <p:cTn id="203" dur="1" fill="hold">
                                          <p:stCondLst>
                                            <p:cond delay="0"/>
                                          </p:stCondLst>
                                        </p:cTn>
                                        <p:tgtEl>
                                          <p:spTgt spid="109"/>
                                        </p:tgtEl>
                                        <p:attrNameLst>
                                          <p:attrName>style.visibility</p:attrName>
                                        </p:attrNameLst>
                                      </p:cBhvr>
                                      <p:to>
                                        <p:strVal val="visible"/>
                                      </p:to>
                                    </p:set>
                                    <p:animEffect transition="in" filter="wheel(1)">
                                      <p:cBhvr>
                                        <p:cTn id="204"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2" grpId="0" animBg="1"/>
      <p:bldP spid="33" grpId="0"/>
      <p:bldP spid="38" grpId="0" animBg="1"/>
      <p:bldP spid="39" grpId="0" animBg="1"/>
      <p:bldP spid="47" grpId="0"/>
      <p:bldP spid="50" grpId="0" animBg="1"/>
      <p:bldP spid="52" grpId="0" animBg="1"/>
      <p:bldP spid="53" grpId="0" animBg="1"/>
      <p:bldP spid="54" grpId="0" animBg="1"/>
      <p:bldP spid="55" grpId="0"/>
      <p:bldP spid="56"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6" grpId="0" animBg="1"/>
      <p:bldP spid="97" grpId="0"/>
      <p:bldP spid="103"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Result</a:t>
            </a:r>
            <a:endParaRPr lang="ko-KR" altLang="en-US" dirty="0"/>
          </a:p>
        </p:txBody>
      </p:sp>
      <p:sp>
        <p:nvSpPr>
          <p:cNvPr id="3" name="Content Placeholder 2"/>
          <p:cNvSpPr>
            <a:spLocks noGrp="1"/>
          </p:cNvSpPr>
          <p:nvPr>
            <p:ph idx="1"/>
          </p:nvPr>
        </p:nvSpPr>
        <p:spPr>
          <a:xfrm>
            <a:off x="838200" y="1690688"/>
            <a:ext cx="10804451" cy="4766561"/>
          </a:xfrm>
        </p:spPr>
        <p:txBody>
          <a:bodyPr>
            <a:normAutofit/>
          </a:bodyPr>
          <a:lstStyle/>
          <a:p>
            <a:r>
              <a:rPr lang="en-US" altLang="ko-KR" dirty="0"/>
              <a:t>Evaluation</a:t>
            </a:r>
          </a:p>
          <a:p>
            <a:pPr lvl="1"/>
            <a:r>
              <a:rPr lang="en-US" altLang="ko-KR" dirty="0"/>
              <a:t>Caltech-101 dataset</a:t>
            </a:r>
          </a:p>
          <a:p>
            <a:pPr lvl="2"/>
            <a:r>
              <a:rPr lang="en-US" altLang="ko-KR" dirty="0"/>
              <a:t> 101 classes</a:t>
            </a:r>
          </a:p>
          <a:p>
            <a:pPr lvl="2"/>
            <a:r>
              <a:rPr lang="en-US" altLang="ko-KR" dirty="0"/>
              <a:t> About 40~800 images for each </a:t>
            </a:r>
            <a:r>
              <a:rPr lang="en-US" altLang="ko-KR" dirty="0" smtClean="0"/>
              <a:t>class</a:t>
            </a:r>
          </a:p>
          <a:p>
            <a:pPr lvl="2"/>
            <a:endParaRPr lang="en-US" altLang="ko-KR" dirty="0"/>
          </a:p>
          <a:p>
            <a:pPr lvl="2"/>
            <a:endParaRPr lang="en-US" altLang="ko-KR" dirty="0"/>
          </a:p>
          <a:p>
            <a:pPr lvl="2"/>
            <a:endParaRPr lang="en-US" altLang="ko-KR" dirty="0"/>
          </a:p>
          <a:p>
            <a:pPr lvl="2"/>
            <a:endParaRPr lang="en-US" altLang="ko-KR" dirty="0"/>
          </a:p>
          <a:p>
            <a:pPr lvl="2">
              <a:buNone/>
            </a:pPr>
            <a:endParaRPr lang="en-US" altLang="ko-KR" dirty="0"/>
          </a:p>
          <a:p>
            <a:pPr lvl="2">
              <a:buNone/>
            </a:pPr>
            <a:endParaRPr lang="en-US" altLang="ko-KR" dirty="0"/>
          </a:p>
          <a:p>
            <a:pPr lvl="1"/>
            <a:r>
              <a:rPr lang="en-US" altLang="ko-KR" dirty="0"/>
              <a:t>Average precision</a:t>
            </a:r>
          </a:p>
          <a:p>
            <a:pPr lvl="2"/>
            <a:r>
              <a:rPr lang="en-US" altLang="ko-KR" dirty="0"/>
              <a:t> </a:t>
            </a:r>
            <a:r>
              <a:rPr lang="en-US" altLang="ko-KR" dirty="0" smtClean="0"/>
              <a:t>15, 30 training </a:t>
            </a:r>
            <a:r>
              <a:rPr lang="en-US" altLang="ko-KR" dirty="0"/>
              <a:t>images per class</a:t>
            </a:r>
          </a:p>
          <a:p>
            <a:pPr lvl="2"/>
            <a:r>
              <a:rPr lang="en-US" altLang="ko-KR" dirty="0"/>
              <a:t> 20 test images per </a:t>
            </a:r>
            <a:r>
              <a:rPr lang="en-US" altLang="ko-KR" dirty="0" smtClean="0"/>
              <a:t>class</a:t>
            </a:r>
            <a:endParaRPr lang="en-US" altLang="ko-KR" dirty="0"/>
          </a:p>
        </p:txBody>
      </p:sp>
      <p:pic>
        <p:nvPicPr>
          <p:cNvPr id="5" name="Picture 2" descr="D:\My Program\CVPR13\101_ObjectCategories\Image\butterfly\image_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310" y="3459891"/>
            <a:ext cx="1089719" cy="878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My Program\CVPR13\101_ObjectCategories\Image\ceiling_fan\image_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029" y="3459891"/>
            <a:ext cx="1005080" cy="8785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D:\My Program\CVPR13\101_ObjectCategories\Image\cougar_body\image_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1110" y="3459407"/>
            <a:ext cx="1041449" cy="8898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My Program\CVPR13\101_ObjectCategories\Image\cup\image_0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2558" y="3435739"/>
            <a:ext cx="989872" cy="878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D:\My Program\CVPR13\101_ObjectCategories\Image\Faces\image_006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2430" y="3459891"/>
            <a:ext cx="995741" cy="8544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D:\My Program\CVPR13\101_ObjectCategories\Image\dalmatian\image_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8171" y="3435739"/>
            <a:ext cx="1058547" cy="8785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D:\My Program\CVPR13\101_ObjectCategories\Image\cannon\image_0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6310" y="4338484"/>
            <a:ext cx="1089719" cy="871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D:\My Program\CVPR13\101_ObjectCategories\Image\crab\image_00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6029" y="4349228"/>
            <a:ext cx="1005081" cy="8607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D:\My Program\CVPR13\101_ObjectCategories\Image\dollar_bill\image_000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1110" y="4349228"/>
            <a:ext cx="1041450" cy="8607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D:\My Program\CVPR13\101_ObjectCategories\Image\crocodile\image_000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92559" y="4349228"/>
            <a:ext cx="989872" cy="8607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D:\My Program\CVPR13\101_ObjectCategories\Image\airplanes\image_000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82431" y="4349228"/>
            <a:ext cx="995740" cy="8607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7" descr="D:\My Program\CVPR13\101_ObjectCategories\Image\rooster\image_000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78171" y="4338484"/>
            <a:ext cx="1058547" cy="841721"/>
          </a:xfrm>
          <a:prstGeom prst="rect">
            <a:avLst/>
          </a:prstGeom>
          <a:noFill/>
          <a:extLst>
            <a:ext uri="{909E8E84-426E-40DD-AFC4-6F175D3DCCD1}">
              <a14:hiddenFill xmlns:a14="http://schemas.microsoft.com/office/drawing/2010/main">
                <a:solidFill>
                  <a:srgbClr val="FFFFFF"/>
                </a:solidFill>
              </a14:hiddenFill>
            </a:ext>
          </a:extLst>
        </p:spPr>
      </p:pic>
      <p:sp>
        <p:nvSpPr>
          <p:cNvPr id="17" name="Date Placeholder 16"/>
          <p:cNvSpPr>
            <a:spLocks noGrp="1"/>
          </p:cNvSpPr>
          <p:nvPr>
            <p:ph type="dt" sz="half" idx="10"/>
          </p:nvPr>
        </p:nvSpPr>
        <p:spPr/>
        <p:txBody>
          <a:bodyPr/>
          <a:lstStyle/>
          <a:p>
            <a:fld id="{FF85FE8A-8EE3-432E-931C-D8B4BB1827C2}" type="datetime1">
              <a:rPr lang="ko-KR" altLang="en-US" smtClean="0"/>
              <a:t>2014-12-15</a:t>
            </a:fld>
            <a:endParaRPr lang="ko-KR" altLang="en-US"/>
          </a:p>
        </p:txBody>
      </p:sp>
      <p:sp>
        <p:nvSpPr>
          <p:cNvPr id="18" name="Slide Number Placeholder 17"/>
          <p:cNvSpPr>
            <a:spLocks noGrp="1"/>
          </p:cNvSpPr>
          <p:nvPr>
            <p:ph type="sldNum" sz="quarter" idx="12"/>
          </p:nvPr>
        </p:nvSpPr>
        <p:spPr/>
        <p:txBody>
          <a:bodyPr/>
          <a:lstStyle/>
          <a:p>
            <a:fld id="{D63C5E94-666F-4E1D-83FC-F0743E998C4B}" type="slidenum">
              <a:rPr lang="ko-KR" altLang="en-US" smtClean="0"/>
              <a:t>17</a:t>
            </a:fld>
            <a:endParaRPr lang="ko-KR" altLang="en-US"/>
          </a:p>
        </p:txBody>
      </p:sp>
    </p:spTree>
    <p:extLst>
      <p:ext uri="{BB962C8B-B14F-4D97-AF65-F5344CB8AC3E}">
        <p14:creationId xmlns:p14="http://schemas.microsoft.com/office/powerpoint/2010/main" val="2695265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Result</a:t>
            </a:r>
            <a:endParaRPr lang="ko-KR"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ko-KR" dirty="0" smtClean="0"/>
                  <a:t>Feature Type</a:t>
                </a:r>
              </a:p>
              <a:p>
                <a:pPr lvl="1"/>
                <a:r>
                  <a:rPr lang="en-US" altLang="ko-KR" dirty="0" smtClean="0"/>
                  <a:t>Dense SIFT (</a:t>
                </a:r>
                <a:r>
                  <a:rPr lang="en-US" altLang="ko-KR" dirty="0" err="1" smtClean="0"/>
                  <a:t>Jurie</a:t>
                </a:r>
                <a:r>
                  <a:rPr lang="en-US" altLang="ko-KR" dirty="0" smtClean="0"/>
                  <a:t> et al. ICCV2005]</a:t>
                </a:r>
              </a:p>
              <a:p>
                <a:pPr lvl="2"/>
                <a:r>
                  <a:rPr lang="en-US" altLang="ko-KR" dirty="0" smtClean="0"/>
                  <a:t>Image Resize</a:t>
                </a:r>
              </a:p>
              <a:p>
                <a:pPr lvl="2"/>
                <a:r>
                  <a:rPr lang="en-US" altLang="ko-KR" dirty="0" smtClean="0"/>
                  <a:t>16 pixel for the grid</a:t>
                </a:r>
              </a:p>
              <a:p>
                <a:pPr lvl="2"/>
                <a14:m>
                  <m:oMath xmlns:m="http://schemas.openxmlformats.org/officeDocument/2006/math">
                    <m:r>
                      <a:rPr lang="en-US" altLang="ko-KR" b="0" i="1" smtClean="0">
                        <a:latin typeface="Cambria Math" panose="02040503050406030204" pitchFamily="18" charset="0"/>
                        <a:ea typeface="Cambria Math" panose="02040503050406030204" pitchFamily="18" charset="0"/>
                      </a:rPr>
                      <m:t>32</m:t>
                    </m:r>
                    <m:r>
                      <a:rPr lang="en-US" altLang="ko-KR" i="1">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32</m:t>
                    </m:r>
                  </m:oMath>
                </a14:m>
                <a:r>
                  <a:rPr lang="en-US" altLang="ko-KR" dirty="0" smtClean="0"/>
                  <a:t> pixel patch size for high-level features &amp; </a:t>
                </a:r>
                <a14:m>
                  <m:oMath xmlns:m="http://schemas.openxmlformats.org/officeDocument/2006/math">
                    <m:r>
                      <a:rPr lang="en-US" altLang="ko-KR" b="0" i="0" smtClean="0">
                        <a:latin typeface="Cambria Math" panose="02040503050406030204" pitchFamily="18" charset="0"/>
                        <a:ea typeface="Cambria Math" panose="02040503050406030204" pitchFamily="18" charset="0"/>
                      </a:rPr>
                      <m:t>16</m:t>
                    </m:r>
                    <m:r>
                      <a:rPr lang="en-US" altLang="ko-KR" i="1">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16</m:t>
                    </m:r>
                  </m:oMath>
                </a14:m>
                <a:r>
                  <a:rPr lang="en-US" altLang="ko-KR" dirty="0" smtClean="0"/>
                  <a:t> pixel patch size for low-level features (1 high-level feature node is followed by 4 low-level feature nodes.)</a:t>
                </a:r>
              </a:p>
              <a:p>
                <a:pPr lvl="2"/>
                <a14:m>
                  <m:oMath xmlns:m="http://schemas.openxmlformats.org/officeDocument/2006/math">
                    <m:r>
                      <a:rPr lang="en-US" altLang="ko-KR" b="0" i="1" smtClean="0">
                        <a:latin typeface="Cambria Math" panose="02040503050406030204" pitchFamily="18" charset="0"/>
                      </a:rPr>
                      <m:t>4</m:t>
                    </m:r>
                    <m:r>
                      <a:rPr lang="en-US" altLang="ko-KR" b="0" i="1" smtClean="0">
                        <a:latin typeface="Cambria Math" panose="02040503050406030204" pitchFamily="18" charset="0"/>
                        <a:ea typeface="Cambria Math" panose="02040503050406030204" pitchFamily="18" charset="0"/>
                      </a:rPr>
                      <m:t>×1 </m:t>
                    </m:r>
                  </m:oMath>
                </a14:m>
                <a:r>
                  <a:rPr lang="en-US" altLang="ko-KR" dirty="0" smtClean="0"/>
                  <a:t>Relation Vector for each high-level feature</a:t>
                </a:r>
                <a:endParaRPr lang="ko-KR"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381" r="-348"/>
                </a:stretch>
              </a:blipFill>
            </p:spPr>
            <p:txBody>
              <a:bodyPr/>
              <a:lstStyle/>
              <a:p>
                <a:r>
                  <a:rPr lang="ko-KR" altLang="en-US">
                    <a:noFill/>
                  </a:rPr>
                  <a:t> </a:t>
                </a:r>
              </a:p>
            </p:txBody>
          </p:sp>
        </mc:Fallback>
      </mc:AlternateContent>
      <p:sp>
        <p:nvSpPr>
          <p:cNvPr id="4" name="Date Placeholder 3"/>
          <p:cNvSpPr>
            <a:spLocks noGrp="1"/>
          </p:cNvSpPr>
          <p:nvPr>
            <p:ph type="dt" sz="half" idx="10"/>
          </p:nvPr>
        </p:nvSpPr>
        <p:spPr/>
        <p:txBody>
          <a:bodyPr/>
          <a:lstStyle/>
          <a:p>
            <a:fld id="{7B91F91E-BC4D-4C2C-AE2D-060D2756CD5F}" type="datetime1">
              <a:rPr lang="ko-KR" altLang="en-US" smtClean="0"/>
              <a:t>2014-12-15</a:t>
            </a:fld>
            <a:endParaRPr lang="ko-KR" altLang="en-US"/>
          </a:p>
        </p:txBody>
      </p:sp>
      <p:sp>
        <p:nvSpPr>
          <p:cNvPr id="5" name="Slide Number Placeholder 4"/>
          <p:cNvSpPr>
            <a:spLocks noGrp="1"/>
          </p:cNvSpPr>
          <p:nvPr>
            <p:ph type="sldNum" sz="quarter" idx="12"/>
          </p:nvPr>
        </p:nvSpPr>
        <p:spPr/>
        <p:txBody>
          <a:bodyPr/>
          <a:lstStyle/>
          <a:p>
            <a:fld id="{D63C5E94-666F-4E1D-83FC-F0743E998C4B}" type="slidenum">
              <a:rPr lang="ko-KR" altLang="en-US" smtClean="0"/>
              <a:t>18</a:t>
            </a:fld>
            <a:endParaRPr lang="ko-KR" altLang="en-US"/>
          </a:p>
        </p:txBody>
      </p:sp>
    </p:spTree>
    <p:extLst>
      <p:ext uri="{BB962C8B-B14F-4D97-AF65-F5344CB8AC3E}">
        <p14:creationId xmlns:p14="http://schemas.microsoft.com/office/powerpoint/2010/main" val="821171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Result</a:t>
            </a:r>
            <a:endParaRPr lang="ko-KR" altLang="en-US" dirty="0"/>
          </a:p>
        </p:txBody>
      </p:sp>
      <p:sp>
        <p:nvSpPr>
          <p:cNvPr id="3" name="Content Placeholder 2"/>
          <p:cNvSpPr>
            <a:spLocks noGrp="1"/>
          </p:cNvSpPr>
          <p:nvPr>
            <p:ph idx="1"/>
          </p:nvPr>
        </p:nvSpPr>
        <p:spPr/>
        <p:txBody>
          <a:bodyPr/>
          <a:lstStyle/>
          <a:p>
            <a:r>
              <a:rPr lang="en-US" altLang="ko-KR" dirty="0"/>
              <a:t>Compared </a:t>
            </a:r>
            <a:r>
              <a:rPr lang="en-US" altLang="ko-KR" dirty="0" smtClean="0"/>
              <a:t>methods </a:t>
            </a:r>
            <a:endParaRPr lang="en-US" altLang="ko-KR" dirty="0"/>
          </a:p>
          <a:p>
            <a:pPr lvl="1"/>
            <a:r>
              <a:rPr lang="en-US" altLang="ko-KR" dirty="0"/>
              <a:t>NBNN : </a:t>
            </a:r>
            <a:r>
              <a:rPr lang="en-US" altLang="zh-CN" dirty="0" smtClean="0"/>
              <a:t>Naïve Bayes Nearest Neighbor Method </a:t>
            </a:r>
            <a:r>
              <a:rPr lang="en-US" altLang="ko-KR" sz="1800" dirty="0" smtClean="0"/>
              <a:t>[</a:t>
            </a:r>
            <a:r>
              <a:rPr lang="en-US" altLang="ko-KR" sz="1800" dirty="0" err="1" smtClean="0"/>
              <a:t>Boiman</a:t>
            </a:r>
            <a:r>
              <a:rPr lang="en-US" altLang="ko-KR" sz="1800" dirty="0" smtClean="0"/>
              <a:t> </a:t>
            </a:r>
            <a:r>
              <a:rPr lang="en-US" altLang="ko-KR" sz="1800" dirty="0"/>
              <a:t>et al. 2008]</a:t>
            </a:r>
          </a:p>
          <a:p>
            <a:pPr lvl="1"/>
            <a:endParaRPr lang="en-US" altLang="ko-KR" dirty="0"/>
          </a:p>
          <a:p>
            <a:pPr lvl="1"/>
            <a:r>
              <a:rPr lang="en-US" altLang="ko-KR" dirty="0" smtClean="0"/>
              <a:t>LNBNN </a:t>
            </a:r>
            <a:r>
              <a:rPr lang="en-US" altLang="ko-KR" dirty="0"/>
              <a:t>: </a:t>
            </a:r>
            <a:r>
              <a:rPr lang="en-US" altLang="ko-KR" dirty="0" smtClean="0"/>
              <a:t>Local </a:t>
            </a:r>
            <a:r>
              <a:rPr lang="en-US" altLang="zh-CN" dirty="0" smtClean="0"/>
              <a:t>NBNN</a:t>
            </a:r>
            <a:r>
              <a:rPr lang="en-US" altLang="ko-KR" dirty="0" smtClean="0"/>
              <a:t> </a:t>
            </a:r>
            <a:r>
              <a:rPr lang="en-US" altLang="ko-KR" sz="1800" dirty="0"/>
              <a:t>[McCann et al. 2012</a:t>
            </a:r>
            <a:r>
              <a:rPr lang="en-US" altLang="ko-KR" sz="1800" dirty="0" smtClean="0"/>
              <a:t>]</a:t>
            </a:r>
          </a:p>
          <a:p>
            <a:pPr lvl="1"/>
            <a:endParaRPr lang="en-US" altLang="ko-KR" sz="1800" dirty="0"/>
          </a:p>
          <a:p>
            <a:pPr lvl="1"/>
            <a:r>
              <a:rPr lang="en-US" altLang="ko-KR" dirty="0" smtClean="0"/>
              <a:t>BN: Bayesian Network for Image Classification Method.</a:t>
            </a:r>
          </a:p>
          <a:p>
            <a:pPr lvl="1"/>
            <a:endParaRPr lang="en-US" altLang="ko-KR" dirty="0"/>
          </a:p>
          <a:p>
            <a:pPr lvl="1"/>
            <a:r>
              <a:rPr lang="en-US" altLang="ko-KR" dirty="0" smtClean="0"/>
              <a:t>RBN: Optimized Bayesian Network for Image Classification Method with Relation.</a:t>
            </a:r>
            <a:endParaRPr lang="en-US" altLang="ko-KR" dirty="0"/>
          </a:p>
        </p:txBody>
      </p:sp>
      <p:sp>
        <p:nvSpPr>
          <p:cNvPr id="4" name="Date Placeholder 3"/>
          <p:cNvSpPr>
            <a:spLocks noGrp="1"/>
          </p:cNvSpPr>
          <p:nvPr>
            <p:ph type="dt" sz="half" idx="10"/>
          </p:nvPr>
        </p:nvSpPr>
        <p:spPr/>
        <p:txBody>
          <a:bodyPr/>
          <a:lstStyle/>
          <a:p>
            <a:fld id="{383B70A8-7D11-4F2B-B463-8148905C5BFD}" type="datetime1">
              <a:rPr lang="ko-KR" altLang="en-US" smtClean="0"/>
              <a:t>2014-12-15</a:t>
            </a:fld>
            <a:endParaRPr lang="ko-KR" altLang="en-US"/>
          </a:p>
        </p:txBody>
      </p:sp>
      <p:sp>
        <p:nvSpPr>
          <p:cNvPr id="5" name="Slide Number Placeholder 4"/>
          <p:cNvSpPr>
            <a:spLocks noGrp="1"/>
          </p:cNvSpPr>
          <p:nvPr>
            <p:ph type="sldNum" sz="quarter" idx="12"/>
          </p:nvPr>
        </p:nvSpPr>
        <p:spPr/>
        <p:txBody>
          <a:bodyPr/>
          <a:lstStyle/>
          <a:p>
            <a:fld id="{D63C5E94-666F-4E1D-83FC-F0743E998C4B}" type="slidenum">
              <a:rPr lang="ko-KR" altLang="en-US" smtClean="0"/>
              <a:t>19</a:t>
            </a:fld>
            <a:endParaRPr lang="ko-KR" altLang="en-US"/>
          </a:p>
        </p:txBody>
      </p:sp>
    </p:spTree>
    <p:extLst>
      <p:ext uri="{BB962C8B-B14F-4D97-AF65-F5344CB8AC3E}">
        <p14:creationId xmlns:p14="http://schemas.microsoft.com/office/powerpoint/2010/main" val="2538906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Image Classification</a:t>
            </a:r>
            <a:endParaRPr lang="ko-KR" altLang="en-US" dirty="0"/>
          </a:p>
        </p:txBody>
      </p:sp>
      <p:pic>
        <p:nvPicPr>
          <p:cNvPr id="4" name="Picture 2" descr="http://farm4.static.flickr.com/3224/2923211110_5f6bfbbce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39" y="3761985"/>
            <a:ext cx="2491898" cy="1829053"/>
          </a:xfrm>
          <a:prstGeom prst="rect">
            <a:avLst/>
          </a:prstGeom>
          <a:noFill/>
          <a:extLst>
            <a:ext uri="{909E8E84-426E-40DD-AFC4-6F175D3DCCD1}">
              <a14:hiddenFill xmlns:a14="http://schemas.microsoft.com/office/drawing/2010/main">
                <a:solidFill>
                  <a:srgbClr val="FFFFFF"/>
                </a:solidFill>
              </a14:hiddenFill>
            </a:ext>
          </a:extLst>
        </p:spPr>
      </p:pic>
      <p:sp>
        <p:nvSpPr>
          <p:cNvPr id="15" name="직사각형 3"/>
          <p:cNvSpPr/>
          <p:nvPr/>
        </p:nvSpPr>
        <p:spPr bwMode="auto">
          <a:xfrm>
            <a:off x="7262444" y="2675231"/>
            <a:ext cx="3334239" cy="3549724"/>
          </a:xfrm>
          <a:prstGeom prst="rect">
            <a:avLst/>
          </a:prstGeom>
          <a:solidFill>
            <a:schemeClr val="accent3">
              <a:lumMod val="75000"/>
            </a:schemeClr>
          </a:solidFill>
          <a:ln w="3810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2400" b="1" i="0" u="none" strike="noStrike" cap="none" normalizeH="0" baseline="0" smtClean="0">
              <a:ln>
                <a:noFill/>
              </a:ln>
              <a:solidFill>
                <a:schemeClr val="tx1"/>
              </a:solidFill>
              <a:effectLst/>
              <a:latin typeface="Arial" charset="0"/>
            </a:endParaRPr>
          </a:p>
        </p:txBody>
      </p:sp>
      <p:pic>
        <p:nvPicPr>
          <p:cNvPr id="19" name="Picture 5" descr="D:\My Program\CVPR13\101_ObjectCategories\Image\chair\image_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5126" y="3992406"/>
            <a:ext cx="742671" cy="10174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D:\My Program\CVPR13\101_ObjectCategories\Image\chair\image_00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1908" y="3981239"/>
            <a:ext cx="854071" cy="10174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D:\My Program\CVPR13\101_ObjectCategories\Image\chair\image_006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4016" y="3981239"/>
            <a:ext cx="959171" cy="10174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967050" y="6360239"/>
            <a:ext cx="2833704" cy="369332"/>
          </a:xfrm>
          <a:prstGeom prst="rect">
            <a:avLst/>
          </a:prstGeom>
          <a:noFill/>
        </p:spPr>
        <p:txBody>
          <a:bodyPr wrap="square" rtlCol="0">
            <a:spAutoFit/>
          </a:bodyPr>
          <a:lstStyle/>
          <a:p>
            <a:r>
              <a:rPr lang="en-US" altLang="ko-KR" dirty="0" smtClean="0"/>
              <a:t>Training Set</a:t>
            </a:r>
            <a:endParaRPr lang="ko-KR" altLang="en-US" dirty="0"/>
          </a:p>
        </p:txBody>
      </p:sp>
      <p:pic>
        <p:nvPicPr>
          <p:cNvPr id="23" name="Picture 10" descr="D:\My Program\CVPR13\101_ObjectCategories\Image\watch\image_00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2490" y="5272317"/>
            <a:ext cx="764009" cy="6825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 descr="D:\My Program\CVPR13\101_ObjectCategories\Image\watch\image_001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6674" y="5272317"/>
            <a:ext cx="863965" cy="6825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D:\My Program\CVPR13\101_ObjectCategories\Image\watch\image_01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72374" y="5272317"/>
            <a:ext cx="960814" cy="682530"/>
          </a:xfrm>
          <a:prstGeom prst="rect">
            <a:avLst/>
          </a:prstGeom>
          <a:noFill/>
          <a:extLst>
            <a:ext uri="{909E8E84-426E-40DD-AFC4-6F175D3DCCD1}">
              <a14:hiddenFill xmlns:a14="http://schemas.microsoft.com/office/drawing/2010/main">
                <a:solidFill>
                  <a:srgbClr val="FFFFFF"/>
                </a:solidFill>
              </a14:hiddenFill>
            </a:ext>
          </a:extLst>
        </p:spPr>
      </p:pic>
      <p:pic>
        <p:nvPicPr>
          <p:cNvPr id="29" name="Content Placeholder 26"/>
          <p:cNvPicPr>
            <a:picLocks noGrp="1" noChangeAspect="1"/>
          </p:cNvPicPr>
          <p:nvPr>
            <p:ph idx="1"/>
          </p:nvPr>
        </p:nvPicPr>
        <p:blipFill>
          <a:blip r:embed="rId10" cstate="print">
            <a:extLst>
              <a:ext uri="{28A0092B-C50C-407E-A947-70E740481C1C}">
                <a14:useLocalDpi xmlns:a14="http://schemas.microsoft.com/office/drawing/2010/main" val="0"/>
              </a:ext>
            </a:extLst>
          </a:blip>
          <a:stretch>
            <a:fillRect/>
          </a:stretch>
        </p:blipFill>
        <p:spPr>
          <a:xfrm>
            <a:off x="7378835" y="2911490"/>
            <a:ext cx="1063119" cy="850495"/>
          </a:xfr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00969" y="2911490"/>
            <a:ext cx="1128977" cy="850495"/>
          </a:xfrm>
          <a:prstGeom prst="rect">
            <a:avLst/>
          </a:prstGeom>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88961" y="2802276"/>
            <a:ext cx="876535" cy="959709"/>
          </a:xfrm>
          <a:prstGeom prst="rect">
            <a:avLst/>
          </a:prstGeom>
        </p:spPr>
      </p:pic>
      <p:sp>
        <p:nvSpPr>
          <p:cNvPr id="32" name="TextBox 31"/>
          <p:cNvSpPr txBox="1"/>
          <p:nvPr/>
        </p:nvSpPr>
        <p:spPr>
          <a:xfrm>
            <a:off x="677008" y="5697415"/>
            <a:ext cx="2250830" cy="369332"/>
          </a:xfrm>
          <a:prstGeom prst="rect">
            <a:avLst/>
          </a:prstGeom>
          <a:noFill/>
        </p:spPr>
        <p:txBody>
          <a:bodyPr wrap="square" rtlCol="0">
            <a:spAutoFit/>
          </a:bodyPr>
          <a:lstStyle/>
          <a:p>
            <a:r>
              <a:rPr lang="en-US" altLang="ko-KR" dirty="0" smtClean="0"/>
              <a:t>Query Image</a:t>
            </a:r>
            <a:endParaRPr lang="ko-KR" altLang="en-US" dirty="0"/>
          </a:p>
        </p:txBody>
      </p:sp>
      <p:sp>
        <p:nvSpPr>
          <p:cNvPr id="34" name="Left Arrow 33"/>
          <p:cNvSpPr/>
          <p:nvPr/>
        </p:nvSpPr>
        <p:spPr>
          <a:xfrm>
            <a:off x="3209193" y="4369777"/>
            <a:ext cx="4000500" cy="3780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p:cNvSpPr txBox="1"/>
          <p:nvPr/>
        </p:nvSpPr>
        <p:spPr>
          <a:xfrm>
            <a:off x="4369777" y="4079631"/>
            <a:ext cx="1820008" cy="369332"/>
          </a:xfrm>
          <a:prstGeom prst="rect">
            <a:avLst/>
          </a:prstGeom>
          <a:noFill/>
        </p:spPr>
        <p:txBody>
          <a:bodyPr wrap="square" rtlCol="0">
            <a:spAutoFit/>
          </a:bodyPr>
          <a:lstStyle/>
          <a:p>
            <a:r>
              <a:rPr lang="en-US" altLang="ko-KR" dirty="0" smtClean="0"/>
              <a:t>Classifier</a:t>
            </a:r>
            <a:endParaRPr lang="ko-KR" altLang="en-US" dirty="0"/>
          </a:p>
        </p:txBody>
      </p:sp>
      <p:sp>
        <p:nvSpPr>
          <p:cNvPr id="36" name="TextBox 35"/>
          <p:cNvSpPr txBox="1"/>
          <p:nvPr/>
        </p:nvSpPr>
        <p:spPr>
          <a:xfrm>
            <a:off x="838200" y="1975474"/>
            <a:ext cx="10196146" cy="369332"/>
          </a:xfrm>
          <a:prstGeom prst="rect">
            <a:avLst/>
          </a:prstGeom>
          <a:noFill/>
        </p:spPr>
        <p:txBody>
          <a:bodyPr wrap="square" rtlCol="0">
            <a:spAutoFit/>
          </a:bodyPr>
          <a:lstStyle/>
          <a:p>
            <a:r>
              <a:rPr lang="en-US" altLang="ko-KR" dirty="0" smtClean="0"/>
              <a:t>Given a query image, classifier assigns one category to this image.</a:t>
            </a:r>
            <a:endParaRPr lang="ko-KR" altLang="en-US" dirty="0"/>
          </a:p>
        </p:txBody>
      </p:sp>
      <p:sp>
        <p:nvSpPr>
          <p:cNvPr id="5" name="TextBox 4"/>
          <p:cNvSpPr txBox="1"/>
          <p:nvPr/>
        </p:nvSpPr>
        <p:spPr>
          <a:xfrm>
            <a:off x="4144654" y="3565226"/>
            <a:ext cx="2136449" cy="369332"/>
          </a:xfrm>
          <a:prstGeom prst="rect">
            <a:avLst/>
          </a:prstGeom>
          <a:noFill/>
        </p:spPr>
        <p:txBody>
          <a:bodyPr wrap="square" rtlCol="0">
            <a:spAutoFit/>
          </a:bodyPr>
          <a:lstStyle/>
          <a:p>
            <a:r>
              <a:rPr lang="en-US" altLang="ko-KR" dirty="0" smtClean="0"/>
              <a:t>It is Camera.</a:t>
            </a:r>
            <a:endParaRPr lang="ko-KR" altLang="en-US" dirty="0"/>
          </a:p>
        </p:txBody>
      </p:sp>
      <p:sp>
        <p:nvSpPr>
          <p:cNvPr id="7" name="Up Arrow 6"/>
          <p:cNvSpPr/>
          <p:nvPr/>
        </p:nvSpPr>
        <p:spPr>
          <a:xfrm>
            <a:off x="4683095" y="3934558"/>
            <a:ext cx="350378" cy="145073"/>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3" name="Date Placeholder 2"/>
          <p:cNvSpPr>
            <a:spLocks noGrp="1"/>
          </p:cNvSpPr>
          <p:nvPr>
            <p:ph type="dt" sz="half" idx="10"/>
          </p:nvPr>
        </p:nvSpPr>
        <p:spPr/>
        <p:txBody>
          <a:bodyPr/>
          <a:lstStyle/>
          <a:p>
            <a:fld id="{D14FB4F2-A741-4223-BEEC-6D9488754DA3}" type="datetime1">
              <a:rPr lang="ko-KR" altLang="en-US" smtClean="0"/>
              <a:t>2014-12-15</a:t>
            </a:fld>
            <a:endParaRPr lang="ko-KR" altLang="en-US"/>
          </a:p>
        </p:txBody>
      </p:sp>
      <p:sp>
        <p:nvSpPr>
          <p:cNvPr id="6" name="Slide Number Placeholder 5"/>
          <p:cNvSpPr>
            <a:spLocks noGrp="1"/>
          </p:cNvSpPr>
          <p:nvPr>
            <p:ph type="sldNum" sz="quarter" idx="12"/>
          </p:nvPr>
        </p:nvSpPr>
        <p:spPr/>
        <p:txBody>
          <a:bodyPr/>
          <a:lstStyle/>
          <a:p>
            <a:fld id="{D63C5E94-666F-4E1D-83FC-F0743E998C4B}" type="slidenum">
              <a:rPr lang="ko-KR" altLang="en-US" smtClean="0"/>
              <a:t>2</a:t>
            </a:fld>
            <a:endParaRPr lang="ko-KR" altLang="en-US"/>
          </a:p>
        </p:txBody>
      </p:sp>
    </p:spTree>
    <p:extLst>
      <p:ext uri="{BB962C8B-B14F-4D97-AF65-F5344CB8AC3E}">
        <p14:creationId xmlns:p14="http://schemas.microsoft.com/office/powerpoint/2010/main" val="3269537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Result</a:t>
            </a:r>
            <a:endParaRPr lang="ko-KR" altLang="en-US" dirty="0"/>
          </a:p>
        </p:txBody>
      </p:sp>
      <p:sp>
        <p:nvSpPr>
          <p:cNvPr id="3" name="Content Placeholder 2"/>
          <p:cNvSpPr>
            <a:spLocks noGrp="1"/>
          </p:cNvSpPr>
          <p:nvPr>
            <p:ph idx="1"/>
          </p:nvPr>
        </p:nvSpPr>
        <p:spPr/>
        <p:txBody>
          <a:bodyPr/>
          <a:lstStyle/>
          <a:p>
            <a:pPr marL="0" indent="0">
              <a:buNone/>
            </a:pPr>
            <a:r>
              <a:rPr lang="en-US" altLang="ko-KR" dirty="0" smtClean="0"/>
              <a:t>Table of comparison </a:t>
            </a:r>
            <a:r>
              <a:rPr lang="en-US" altLang="ko-KR" dirty="0"/>
              <a:t>of </a:t>
            </a:r>
            <a:r>
              <a:rPr lang="en-US" altLang="ko-KR" dirty="0" smtClean="0"/>
              <a:t>classification results </a:t>
            </a:r>
            <a:r>
              <a:rPr lang="en-US" altLang="ko-KR" dirty="0"/>
              <a:t>by NBNN, LNBNN, BN and RBN by </a:t>
            </a:r>
            <a:r>
              <a:rPr lang="en-US" altLang="ko-KR" dirty="0" smtClean="0"/>
              <a:t>20 test images.</a:t>
            </a:r>
          </a:p>
          <a:p>
            <a:pPr marL="0" indent="0" algn="ctr">
              <a:buNone/>
            </a:pPr>
            <a:endParaRPr lang="ko-KR" altLang="en-US" dirty="0"/>
          </a:p>
        </p:txBody>
      </p:sp>
      <p:sp>
        <p:nvSpPr>
          <p:cNvPr id="5" name="Date Placeholder 4"/>
          <p:cNvSpPr>
            <a:spLocks noGrp="1"/>
          </p:cNvSpPr>
          <p:nvPr>
            <p:ph type="dt" sz="half" idx="10"/>
          </p:nvPr>
        </p:nvSpPr>
        <p:spPr/>
        <p:txBody>
          <a:bodyPr/>
          <a:lstStyle/>
          <a:p>
            <a:fld id="{00AFB0D2-1CB1-43DB-A570-EA45F7B1903C}" type="datetime1">
              <a:rPr lang="ko-KR" altLang="en-US" smtClean="0"/>
              <a:t>2014-12-15</a:t>
            </a:fld>
            <a:endParaRPr lang="ko-KR" altLang="en-US"/>
          </a:p>
        </p:txBody>
      </p:sp>
      <p:sp>
        <p:nvSpPr>
          <p:cNvPr id="6" name="Slide Number Placeholder 5"/>
          <p:cNvSpPr>
            <a:spLocks noGrp="1"/>
          </p:cNvSpPr>
          <p:nvPr>
            <p:ph type="sldNum" sz="quarter" idx="12"/>
          </p:nvPr>
        </p:nvSpPr>
        <p:spPr/>
        <p:txBody>
          <a:bodyPr/>
          <a:lstStyle/>
          <a:p>
            <a:fld id="{D63C5E94-666F-4E1D-83FC-F0743E998C4B}" type="slidenum">
              <a:rPr lang="ko-KR" altLang="en-US" smtClean="0"/>
              <a:t>20</a:t>
            </a:fld>
            <a:endParaRPr lang="ko-KR" altLang="en-US"/>
          </a:p>
        </p:txBody>
      </p:sp>
      <p:graphicFrame>
        <p:nvGraphicFramePr>
          <p:cNvPr id="7" name="Content Placeholder 6"/>
          <p:cNvGraphicFramePr>
            <a:graphicFrameLocks/>
          </p:cNvGraphicFramePr>
          <p:nvPr>
            <p:extLst>
              <p:ext uri="{D42A27DB-BD31-4B8C-83A1-F6EECF244321}">
                <p14:modId xmlns:p14="http://schemas.microsoft.com/office/powerpoint/2010/main" val="2051611131"/>
              </p:ext>
            </p:extLst>
          </p:nvPr>
        </p:nvGraphicFramePr>
        <p:xfrm>
          <a:off x="838200" y="2899513"/>
          <a:ext cx="10515600" cy="2743200"/>
        </p:xfrm>
        <a:graphic>
          <a:graphicData uri="http://schemas.openxmlformats.org/drawingml/2006/table">
            <a:tbl>
              <a:tblPr firstRow="1" bandRow="1">
                <a:tableStyleId>{5C22544A-7EE6-4342-B048-85BDC9FD1C3A}</a:tableStyleId>
              </a:tblPr>
              <a:tblGrid>
                <a:gridCol w="3505200"/>
                <a:gridCol w="3505200"/>
                <a:gridCol w="3505200"/>
              </a:tblGrid>
              <a:tr h="370840">
                <a:tc rowSpan="2">
                  <a:txBody>
                    <a:bodyPr/>
                    <a:lstStyle/>
                    <a:p>
                      <a:pPr latinLnBrk="1"/>
                      <a:r>
                        <a:rPr lang="en-US" altLang="ko-KR" sz="2400" dirty="0" smtClean="0"/>
                        <a:t>Method (Precision %)</a:t>
                      </a:r>
                      <a:endParaRPr lang="ko-KR" altLang="en-US" sz="2400" dirty="0"/>
                    </a:p>
                  </a:txBody>
                  <a:tcPr/>
                </a:tc>
                <a:tc gridSpan="2">
                  <a:txBody>
                    <a:bodyPr/>
                    <a:lstStyle/>
                    <a:p>
                      <a:pPr latinLnBrk="1"/>
                      <a:r>
                        <a:rPr lang="en-US" altLang="ko-KR" sz="2400" dirty="0" smtClean="0"/>
                        <a:t>Number</a:t>
                      </a:r>
                      <a:r>
                        <a:rPr lang="en-US" altLang="ko-KR" sz="2400" baseline="0" dirty="0" smtClean="0"/>
                        <a:t> of Images in Training Set</a:t>
                      </a:r>
                      <a:endParaRPr lang="ko-KR" altLang="en-US" sz="2400" dirty="0"/>
                    </a:p>
                  </a:txBody>
                  <a:tcPr/>
                </a:tc>
                <a:tc hMerge="1">
                  <a:txBody>
                    <a:bodyPr/>
                    <a:lstStyle/>
                    <a:p>
                      <a:pPr latinLnBrk="1"/>
                      <a:endParaRPr lang="ko-KR" altLang="en-US" dirty="0"/>
                    </a:p>
                  </a:txBody>
                  <a:tcPr/>
                </a:tc>
              </a:tr>
              <a:tr h="370840">
                <a:tc vMerge="1">
                  <a:txBody>
                    <a:bodyPr/>
                    <a:lstStyle/>
                    <a:p>
                      <a:pPr latinLnBrk="1"/>
                      <a:endParaRPr lang="ko-KR" altLang="en-US" dirty="0"/>
                    </a:p>
                  </a:txBody>
                  <a:tcPr/>
                </a:tc>
                <a:tc>
                  <a:txBody>
                    <a:bodyPr/>
                    <a:lstStyle/>
                    <a:p>
                      <a:pPr latinLnBrk="1"/>
                      <a:r>
                        <a:rPr lang="en-US" altLang="ko-KR" sz="2400" dirty="0" smtClean="0"/>
                        <a:t>15</a:t>
                      </a:r>
                      <a:endParaRPr lang="ko-KR" altLang="en-US" sz="2400" dirty="0"/>
                    </a:p>
                  </a:txBody>
                  <a:tcPr>
                    <a:solidFill>
                      <a:schemeClr val="accent1">
                        <a:lumMod val="60000"/>
                        <a:lumOff val="40000"/>
                      </a:schemeClr>
                    </a:solidFill>
                  </a:tcPr>
                </a:tc>
                <a:tc>
                  <a:txBody>
                    <a:bodyPr/>
                    <a:lstStyle/>
                    <a:p>
                      <a:pPr latinLnBrk="1"/>
                      <a:r>
                        <a:rPr lang="en-US" altLang="ko-KR" sz="2400" dirty="0" smtClean="0"/>
                        <a:t>30</a:t>
                      </a:r>
                      <a:endParaRPr lang="ko-KR" altLang="en-US" sz="2400" dirty="0"/>
                    </a:p>
                  </a:txBody>
                  <a:tcPr>
                    <a:solidFill>
                      <a:schemeClr val="accent1">
                        <a:lumMod val="60000"/>
                        <a:lumOff val="40000"/>
                      </a:schemeClr>
                    </a:solidFill>
                  </a:tcPr>
                </a:tc>
              </a:tr>
              <a:tr h="370840">
                <a:tc>
                  <a:txBody>
                    <a:bodyPr/>
                    <a:lstStyle/>
                    <a:p>
                      <a:pPr latinLnBrk="1"/>
                      <a:r>
                        <a:rPr lang="en-US" altLang="ko-KR" sz="2400" dirty="0" smtClean="0"/>
                        <a:t>NBNN</a:t>
                      </a:r>
                      <a:endParaRPr lang="ko-KR" altLang="en-US" sz="2400" dirty="0"/>
                    </a:p>
                  </a:txBody>
                  <a:tcPr/>
                </a:tc>
                <a:tc>
                  <a:txBody>
                    <a:bodyPr/>
                    <a:lstStyle/>
                    <a:p>
                      <a:pPr latinLnBrk="1"/>
                      <a:r>
                        <a:rPr lang="en-US" altLang="ko-KR" sz="2400" dirty="0" smtClean="0"/>
                        <a:t>46.50%</a:t>
                      </a:r>
                      <a:endParaRPr lang="ko-KR" altLang="en-US" sz="2400" dirty="0"/>
                    </a:p>
                  </a:txBody>
                  <a:tcPr/>
                </a:tc>
                <a:tc>
                  <a:txBody>
                    <a:bodyPr/>
                    <a:lstStyle/>
                    <a:p>
                      <a:pPr latinLnBrk="1"/>
                      <a:r>
                        <a:rPr lang="en-US" altLang="ko-KR" sz="2400" dirty="0" smtClean="0"/>
                        <a:t>52.06%</a:t>
                      </a:r>
                      <a:endParaRPr lang="ko-KR" altLang="en-US" sz="2400" dirty="0"/>
                    </a:p>
                  </a:txBody>
                  <a:tcPr/>
                </a:tc>
              </a:tr>
              <a:tr h="370840">
                <a:tc>
                  <a:txBody>
                    <a:bodyPr/>
                    <a:lstStyle/>
                    <a:p>
                      <a:pPr latinLnBrk="1"/>
                      <a:r>
                        <a:rPr lang="en-US" altLang="ko-KR" sz="2400" dirty="0" smtClean="0"/>
                        <a:t>LNBNN</a:t>
                      </a:r>
                      <a:endParaRPr lang="ko-KR" altLang="en-US" sz="2400" dirty="0"/>
                    </a:p>
                  </a:txBody>
                  <a:tcPr/>
                </a:tc>
                <a:tc>
                  <a:txBody>
                    <a:bodyPr/>
                    <a:lstStyle/>
                    <a:p>
                      <a:pPr latinLnBrk="1"/>
                      <a:r>
                        <a:rPr lang="en-US" altLang="ko-KR" sz="2400" dirty="0" smtClean="0"/>
                        <a:t>48.21%</a:t>
                      </a:r>
                      <a:endParaRPr lang="ko-KR" altLang="en-US" sz="2400" dirty="0"/>
                    </a:p>
                  </a:txBody>
                  <a:tcPr/>
                </a:tc>
                <a:tc>
                  <a:txBody>
                    <a:bodyPr/>
                    <a:lstStyle/>
                    <a:p>
                      <a:pPr latinLnBrk="1"/>
                      <a:r>
                        <a:rPr lang="en-US" altLang="ko-KR" sz="2400" dirty="0" smtClean="0"/>
                        <a:t>56.02%</a:t>
                      </a:r>
                      <a:endParaRPr lang="ko-KR" altLang="en-US" sz="2400" dirty="0"/>
                    </a:p>
                  </a:txBody>
                  <a:tcPr/>
                </a:tc>
              </a:tr>
              <a:tr h="370840">
                <a:tc>
                  <a:txBody>
                    <a:bodyPr/>
                    <a:lstStyle/>
                    <a:p>
                      <a:pPr latinLnBrk="1"/>
                      <a:r>
                        <a:rPr lang="en-US" altLang="ko-KR" sz="2400" dirty="0" smtClean="0"/>
                        <a:t>BN</a:t>
                      </a:r>
                      <a:endParaRPr lang="ko-KR" altLang="en-US" sz="2400" dirty="0"/>
                    </a:p>
                  </a:txBody>
                  <a:tcPr/>
                </a:tc>
                <a:tc>
                  <a:txBody>
                    <a:bodyPr/>
                    <a:lstStyle/>
                    <a:p>
                      <a:pPr latinLnBrk="1"/>
                      <a:r>
                        <a:rPr lang="en-US" altLang="ko-KR" sz="2400" dirty="0" smtClean="0"/>
                        <a:t>50.16%</a:t>
                      </a:r>
                      <a:endParaRPr lang="ko-KR" altLang="en-US" sz="2400" dirty="0"/>
                    </a:p>
                  </a:txBody>
                  <a:tcPr/>
                </a:tc>
                <a:tc>
                  <a:txBody>
                    <a:bodyPr/>
                    <a:lstStyle/>
                    <a:p>
                      <a:pPr latinLnBrk="1"/>
                      <a:r>
                        <a:rPr lang="en-US" altLang="ko-KR" sz="2400" dirty="0" smtClean="0"/>
                        <a:t>59.06%</a:t>
                      </a:r>
                      <a:endParaRPr lang="ko-KR" altLang="en-US" sz="2400" dirty="0"/>
                    </a:p>
                  </a:txBody>
                  <a:tcPr/>
                </a:tc>
              </a:tr>
              <a:tr h="370840">
                <a:tc>
                  <a:txBody>
                    <a:bodyPr/>
                    <a:lstStyle/>
                    <a:p>
                      <a:pPr latinLnBrk="1"/>
                      <a:r>
                        <a:rPr lang="en-US" altLang="ko-KR" sz="2400" dirty="0" smtClean="0"/>
                        <a:t>RBN</a:t>
                      </a:r>
                      <a:endParaRPr lang="ko-KR" altLang="en-US" sz="2400" dirty="0"/>
                    </a:p>
                  </a:txBody>
                  <a:tcPr/>
                </a:tc>
                <a:tc>
                  <a:txBody>
                    <a:bodyPr/>
                    <a:lstStyle/>
                    <a:p>
                      <a:pPr latinLnBrk="1"/>
                      <a:r>
                        <a:rPr lang="en-US" altLang="ko-KR" sz="2400" dirty="0" smtClean="0">
                          <a:solidFill>
                            <a:srgbClr val="C00000"/>
                          </a:solidFill>
                        </a:rPr>
                        <a:t>59.71%</a:t>
                      </a:r>
                      <a:endParaRPr lang="ko-KR" altLang="en-US" sz="2400" dirty="0">
                        <a:solidFill>
                          <a:srgbClr val="C00000"/>
                        </a:solidFill>
                      </a:endParaRPr>
                    </a:p>
                  </a:txBody>
                  <a:tcPr/>
                </a:tc>
                <a:tc>
                  <a:txBody>
                    <a:bodyPr/>
                    <a:lstStyle/>
                    <a:p>
                      <a:pPr latinLnBrk="1"/>
                      <a:r>
                        <a:rPr lang="en-US" altLang="ko-KR" sz="2400" dirty="0" smtClean="0">
                          <a:solidFill>
                            <a:srgbClr val="C00000"/>
                          </a:solidFill>
                        </a:rPr>
                        <a:t>72.31%</a:t>
                      </a:r>
                      <a:endParaRPr lang="ko-KR" altLang="en-US" sz="2400" dirty="0">
                        <a:solidFill>
                          <a:srgbClr val="C00000"/>
                        </a:solidFill>
                      </a:endParaRPr>
                    </a:p>
                  </a:txBody>
                  <a:tcPr/>
                </a:tc>
              </a:tr>
            </a:tbl>
          </a:graphicData>
        </a:graphic>
      </p:graphicFrame>
    </p:spTree>
    <p:extLst>
      <p:ext uri="{BB962C8B-B14F-4D97-AF65-F5344CB8AC3E}">
        <p14:creationId xmlns:p14="http://schemas.microsoft.com/office/powerpoint/2010/main" val="1716995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Result</a:t>
            </a:r>
            <a:endParaRPr lang="ko-KR" altLang="en-US" dirty="0"/>
          </a:p>
        </p:txBody>
      </p:sp>
      <p:sp>
        <p:nvSpPr>
          <p:cNvPr id="6" name="Date Placeholder 5"/>
          <p:cNvSpPr>
            <a:spLocks noGrp="1"/>
          </p:cNvSpPr>
          <p:nvPr>
            <p:ph type="dt" sz="half" idx="10"/>
          </p:nvPr>
        </p:nvSpPr>
        <p:spPr/>
        <p:txBody>
          <a:bodyPr/>
          <a:lstStyle/>
          <a:p>
            <a:fld id="{1581B66D-8FC3-4D04-BB67-002CA15890FE}" type="datetime1">
              <a:rPr lang="ko-KR" altLang="en-US" smtClean="0"/>
              <a:t>2014-12-15</a:t>
            </a:fld>
            <a:endParaRPr lang="ko-KR" altLang="en-US"/>
          </a:p>
        </p:txBody>
      </p:sp>
      <p:sp>
        <p:nvSpPr>
          <p:cNvPr id="7" name="Slide Number Placeholder 6"/>
          <p:cNvSpPr>
            <a:spLocks noGrp="1"/>
          </p:cNvSpPr>
          <p:nvPr>
            <p:ph type="sldNum" sz="quarter" idx="12"/>
          </p:nvPr>
        </p:nvSpPr>
        <p:spPr/>
        <p:txBody>
          <a:bodyPr/>
          <a:lstStyle/>
          <a:p>
            <a:fld id="{D63C5E94-666F-4E1D-83FC-F0743E998C4B}" type="slidenum">
              <a:rPr lang="ko-KR" altLang="en-US" smtClean="0"/>
              <a:t>21</a:t>
            </a:fld>
            <a:endParaRPr lang="ko-KR" altLang="en-US"/>
          </a:p>
        </p:txBody>
      </p:sp>
      <p:sp>
        <p:nvSpPr>
          <p:cNvPr id="3" name="Content Placeholder 2"/>
          <p:cNvSpPr>
            <a:spLocks noGrp="1"/>
          </p:cNvSpPr>
          <p:nvPr>
            <p:ph idx="1"/>
          </p:nvPr>
        </p:nvSpPr>
        <p:spPr/>
        <p:txBody>
          <a:bodyPr/>
          <a:lstStyle/>
          <a:p>
            <a:endParaRPr lang="ko-KR" altLang="en-US"/>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66334"/>
            <a:ext cx="10515600" cy="4269920"/>
          </a:xfrm>
          <a:prstGeom prst="rect">
            <a:avLst/>
          </a:prstGeom>
        </p:spPr>
      </p:pic>
      <p:sp>
        <p:nvSpPr>
          <p:cNvPr id="4" name="TextBox 3"/>
          <p:cNvSpPr txBox="1"/>
          <p:nvPr/>
        </p:nvSpPr>
        <p:spPr>
          <a:xfrm>
            <a:off x="838200" y="1959428"/>
            <a:ext cx="1110343" cy="369332"/>
          </a:xfrm>
          <a:prstGeom prst="rect">
            <a:avLst/>
          </a:prstGeom>
          <a:noFill/>
        </p:spPr>
        <p:txBody>
          <a:bodyPr wrap="square" rtlCol="0">
            <a:spAutoFit/>
          </a:bodyPr>
          <a:lstStyle/>
          <a:p>
            <a:r>
              <a:rPr lang="en-US" altLang="ko-KR" dirty="0" smtClean="0"/>
              <a:t>Precision</a:t>
            </a:r>
            <a:endParaRPr lang="ko-KR" altLang="en-US" dirty="0"/>
          </a:p>
        </p:txBody>
      </p:sp>
      <p:sp>
        <p:nvSpPr>
          <p:cNvPr id="5" name="TextBox 4"/>
          <p:cNvSpPr txBox="1"/>
          <p:nvPr/>
        </p:nvSpPr>
        <p:spPr>
          <a:xfrm>
            <a:off x="10080172" y="5602611"/>
            <a:ext cx="783771" cy="369332"/>
          </a:xfrm>
          <a:prstGeom prst="rect">
            <a:avLst/>
          </a:prstGeom>
          <a:noFill/>
        </p:spPr>
        <p:txBody>
          <a:bodyPr wrap="square" rtlCol="0">
            <a:spAutoFit/>
          </a:bodyPr>
          <a:lstStyle/>
          <a:p>
            <a:r>
              <a:rPr lang="en-US" altLang="ko-KR" dirty="0" smtClean="0"/>
              <a:t>Class</a:t>
            </a:r>
            <a:endParaRPr lang="ko-KR" altLang="en-US" dirty="0"/>
          </a:p>
        </p:txBody>
      </p:sp>
    </p:spTree>
    <p:extLst>
      <p:ext uri="{BB962C8B-B14F-4D97-AF65-F5344CB8AC3E}">
        <p14:creationId xmlns:p14="http://schemas.microsoft.com/office/powerpoint/2010/main" val="171526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Result</a:t>
            </a:r>
            <a:endParaRPr lang="ko-KR" alt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66334"/>
            <a:ext cx="10515600" cy="4269920"/>
          </a:xfrm>
        </p:spPr>
      </p:pic>
      <p:sp>
        <p:nvSpPr>
          <p:cNvPr id="6" name="Date Placeholder 5"/>
          <p:cNvSpPr>
            <a:spLocks noGrp="1"/>
          </p:cNvSpPr>
          <p:nvPr>
            <p:ph type="dt" sz="half" idx="10"/>
          </p:nvPr>
        </p:nvSpPr>
        <p:spPr/>
        <p:txBody>
          <a:bodyPr/>
          <a:lstStyle/>
          <a:p>
            <a:fld id="{BFAA610E-0073-4F45-A547-8474A50FF162}" type="datetime1">
              <a:rPr lang="ko-KR" altLang="en-US" smtClean="0"/>
              <a:t>2014-12-15</a:t>
            </a:fld>
            <a:endParaRPr lang="ko-KR" altLang="en-US"/>
          </a:p>
        </p:txBody>
      </p:sp>
      <p:sp>
        <p:nvSpPr>
          <p:cNvPr id="7" name="Slide Number Placeholder 6"/>
          <p:cNvSpPr>
            <a:spLocks noGrp="1"/>
          </p:cNvSpPr>
          <p:nvPr>
            <p:ph type="sldNum" sz="quarter" idx="12"/>
          </p:nvPr>
        </p:nvSpPr>
        <p:spPr/>
        <p:txBody>
          <a:bodyPr/>
          <a:lstStyle/>
          <a:p>
            <a:fld id="{D63C5E94-666F-4E1D-83FC-F0743E998C4B}" type="slidenum">
              <a:rPr lang="ko-KR" altLang="en-US" smtClean="0"/>
              <a:t>22</a:t>
            </a:fld>
            <a:endParaRPr lang="ko-KR" altLang="en-US"/>
          </a:p>
        </p:txBody>
      </p:sp>
      <p:sp>
        <p:nvSpPr>
          <p:cNvPr id="8" name="TextBox 7"/>
          <p:cNvSpPr txBox="1"/>
          <p:nvPr/>
        </p:nvSpPr>
        <p:spPr>
          <a:xfrm>
            <a:off x="838200" y="1959428"/>
            <a:ext cx="1110343" cy="369332"/>
          </a:xfrm>
          <a:prstGeom prst="rect">
            <a:avLst/>
          </a:prstGeom>
          <a:noFill/>
        </p:spPr>
        <p:txBody>
          <a:bodyPr wrap="square" rtlCol="0">
            <a:spAutoFit/>
          </a:bodyPr>
          <a:lstStyle/>
          <a:p>
            <a:r>
              <a:rPr lang="en-US" altLang="ko-KR" dirty="0" smtClean="0"/>
              <a:t>Precision</a:t>
            </a:r>
            <a:endParaRPr lang="ko-KR" altLang="en-US" dirty="0"/>
          </a:p>
        </p:txBody>
      </p:sp>
      <p:sp>
        <p:nvSpPr>
          <p:cNvPr id="10" name="TextBox 9"/>
          <p:cNvSpPr txBox="1"/>
          <p:nvPr/>
        </p:nvSpPr>
        <p:spPr>
          <a:xfrm>
            <a:off x="10080172" y="5602611"/>
            <a:ext cx="783771" cy="369332"/>
          </a:xfrm>
          <a:prstGeom prst="rect">
            <a:avLst/>
          </a:prstGeom>
          <a:noFill/>
        </p:spPr>
        <p:txBody>
          <a:bodyPr wrap="square" rtlCol="0">
            <a:spAutoFit/>
          </a:bodyPr>
          <a:lstStyle/>
          <a:p>
            <a:r>
              <a:rPr lang="en-US" altLang="ko-KR" dirty="0" smtClean="0"/>
              <a:t>Class</a:t>
            </a:r>
            <a:endParaRPr lang="ko-KR" altLang="en-US" dirty="0"/>
          </a:p>
        </p:txBody>
      </p:sp>
    </p:spTree>
    <p:extLst>
      <p:ext uri="{BB962C8B-B14F-4D97-AF65-F5344CB8AC3E}">
        <p14:creationId xmlns:p14="http://schemas.microsoft.com/office/powerpoint/2010/main" val="619422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Result</a:t>
            </a:r>
            <a:endParaRPr lang="ko-KR" altLang="en-US" dirty="0"/>
          </a:p>
        </p:txBody>
      </p:sp>
      <p:sp>
        <p:nvSpPr>
          <p:cNvPr id="6" name="Date Placeholder 5"/>
          <p:cNvSpPr>
            <a:spLocks noGrp="1"/>
          </p:cNvSpPr>
          <p:nvPr>
            <p:ph type="dt" sz="half" idx="10"/>
          </p:nvPr>
        </p:nvSpPr>
        <p:spPr/>
        <p:txBody>
          <a:bodyPr/>
          <a:lstStyle/>
          <a:p>
            <a:fld id="{FCD96EAF-B033-4041-A53C-01CE7F08E70C}" type="datetime1">
              <a:rPr lang="ko-KR" altLang="en-US" smtClean="0"/>
              <a:t>2014-12-15</a:t>
            </a:fld>
            <a:endParaRPr lang="ko-KR" altLang="en-US"/>
          </a:p>
        </p:txBody>
      </p:sp>
      <p:sp>
        <p:nvSpPr>
          <p:cNvPr id="7" name="Slide Number Placeholder 6"/>
          <p:cNvSpPr>
            <a:spLocks noGrp="1"/>
          </p:cNvSpPr>
          <p:nvPr>
            <p:ph type="sldNum" sz="quarter" idx="12"/>
          </p:nvPr>
        </p:nvSpPr>
        <p:spPr/>
        <p:txBody>
          <a:bodyPr/>
          <a:lstStyle/>
          <a:p>
            <a:fld id="{D63C5E94-666F-4E1D-83FC-F0743E998C4B}" type="slidenum">
              <a:rPr lang="ko-KR" altLang="en-US" smtClean="0"/>
              <a:t>23</a:t>
            </a:fld>
            <a:endParaRPr lang="ko-KR" altLang="en-US"/>
          </a:p>
        </p:txBody>
      </p:sp>
      <p:sp>
        <p:nvSpPr>
          <p:cNvPr id="3" name="Content Placeholder 2"/>
          <p:cNvSpPr>
            <a:spLocks noGrp="1"/>
          </p:cNvSpPr>
          <p:nvPr>
            <p:ph idx="1"/>
          </p:nvPr>
        </p:nvSpPr>
        <p:spPr/>
        <p:txBody>
          <a:bodyPr/>
          <a:lstStyle/>
          <a:p>
            <a:endParaRPr lang="ko-KR" altLang="en-US"/>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66334"/>
            <a:ext cx="10515600" cy="4269920"/>
          </a:xfrm>
          <a:prstGeom prst="rect">
            <a:avLst/>
          </a:prstGeom>
        </p:spPr>
      </p:pic>
      <p:sp>
        <p:nvSpPr>
          <p:cNvPr id="9" name="TextBox 8"/>
          <p:cNvSpPr txBox="1"/>
          <p:nvPr/>
        </p:nvSpPr>
        <p:spPr>
          <a:xfrm>
            <a:off x="838200" y="1959428"/>
            <a:ext cx="1110343" cy="369332"/>
          </a:xfrm>
          <a:prstGeom prst="rect">
            <a:avLst/>
          </a:prstGeom>
          <a:noFill/>
        </p:spPr>
        <p:txBody>
          <a:bodyPr wrap="square" rtlCol="0">
            <a:spAutoFit/>
          </a:bodyPr>
          <a:lstStyle/>
          <a:p>
            <a:r>
              <a:rPr lang="en-US" altLang="ko-KR" dirty="0" smtClean="0"/>
              <a:t>Precision</a:t>
            </a:r>
            <a:endParaRPr lang="ko-KR" altLang="en-US" dirty="0"/>
          </a:p>
        </p:txBody>
      </p:sp>
      <p:sp>
        <p:nvSpPr>
          <p:cNvPr id="4" name="Rectangle 3"/>
          <p:cNvSpPr/>
          <p:nvPr/>
        </p:nvSpPr>
        <p:spPr>
          <a:xfrm>
            <a:off x="2623457" y="5682343"/>
            <a:ext cx="609600" cy="217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4038597" y="5682343"/>
            <a:ext cx="751116" cy="206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p:nvSpPr>
        <p:spPr>
          <a:xfrm>
            <a:off x="8447315" y="5671457"/>
            <a:ext cx="859972" cy="217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10080172" y="5602611"/>
            <a:ext cx="783771" cy="369332"/>
          </a:xfrm>
          <a:prstGeom prst="rect">
            <a:avLst/>
          </a:prstGeom>
          <a:noFill/>
        </p:spPr>
        <p:txBody>
          <a:bodyPr wrap="square" rtlCol="0">
            <a:spAutoFit/>
          </a:bodyPr>
          <a:lstStyle/>
          <a:p>
            <a:r>
              <a:rPr lang="en-US" altLang="ko-KR" dirty="0" smtClean="0"/>
              <a:t>Class</a:t>
            </a:r>
            <a:endParaRPr lang="ko-KR" altLang="en-US" dirty="0"/>
          </a:p>
        </p:txBody>
      </p:sp>
    </p:spTree>
    <p:extLst>
      <p:ext uri="{BB962C8B-B14F-4D97-AF65-F5344CB8AC3E}">
        <p14:creationId xmlns:p14="http://schemas.microsoft.com/office/powerpoint/2010/main" val="267669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Conclusion</a:t>
            </a:r>
            <a:endParaRPr lang="ko-KR" altLang="en-US" dirty="0"/>
          </a:p>
        </p:txBody>
      </p:sp>
      <p:sp>
        <p:nvSpPr>
          <p:cNvPr id="3" name="Content Placeholder 2"/>
          <p:cNvSpPr>
            <a:spLocks noGrp="1"/>
          </p:cNvSpPr>
          <p:nvPr>
            <p:ph idx="1"/>
          </p:nvPr>
        </p:nvSpPr>
        <p:spPr/>
        <p:txBody>
          <a:bodyPr/>
          <a:lstStyle/>
          <a:p>
            <a:r>
              <a:rPr lang="en-US" altLang="ko-KR" dirty="0" smtClean="0"/>
              <a:t>Improve the performance of non-parametric classifier by considering the dependences among local features.</a:t>
            </a:r>
          </a:p>
          <a:p>
            <a:r>
              <a:rPr lang="en-US" altLang="ko-KR" dirty="0" smtClean="0"/>
              <a:t>Keep the simpl</a:t>
            </a:r>
            <a:r>
              <a:rPr lang="en-US" altLang="zh-CN" dirty="0" smtClean="0"/>
              <a:t>icity</a:t>
            </a:r>
            <a:r>
              <a:rPr lang="en-US" altLang="ko-KR" dirty="0" smtClean="0"/>
              <a:t> of NBNN.</a:t>
            </a:r>
          </a:p>
          <a:p>
            <a:r>
              <a:rPr lang="en-US" altLang="ko-KR" dirty="0" smtClean="0"/>
              <a:t>Introduce the Bayesian Network for the dependences among local features.</a:t>
            </a:r>
          </a:p>
          <a:p>
            <a:r>
              <a:rPr lang="en-US" altLang="ko-KR" dirty="0" smtClean="0"/>
              <a:t>Extract the local features with the layered structure of high-level and low-level features and define the relation between them.</a:t>
            </a:r>
          </a:p>
          <a:p>
            <a:pPr marL="0" indent="0">
              <a:buNone/>
            </a:pPr>
            <a:endParaRPr lang="ko-KR" altLang="en-US" dirty="0"/>
          </a:p>
        </p:txBody>
      </p:sp>
      <p:sp>
        <p:nvSpPr>
          <p:cNvPr id="4" name="Date Placeholder 3"/>
          <p:cNvSpPr>
            <a:spLocks noGrp="1"/>
          </p:cNvSpPr>
          <p:nvPr>
            <p:ph type="dt" sz="half" idx="10"/>
          </p:nvPr>
        </p:nvSpPr>
        <p:spPr/>
        <p:txBody>
          <a:bodyPr/>
          <a:lstStyle/>
          <a:p>
            <a:fld id="{1117FA2C-031B-43CE-A91E-E8C7341A7FB4}" type="datetime1">
              <a:rPr lang="ko-KR" altLang="en-US" smtClean="0"/>
              <a:t>2014-12-15</a:t>
            </a:fld>
            <a:endParaRPr lang="ko-KR" altLang="en-US"/>
          </a:p>
        </p:txBody>
      </p:sp>
      <p:sp>
        <p:nvSpPr>
          <p:cNvPr id="5" name="Slide Number Placeholder 4"/>
          <p:cNvSpPr>
            <a:spLocks noGrp="1"/>
          </p:cNvSpPr>
          <p:nvPr>
            <p:ph type="sldNum" sz="quarter" idx="12"/>
          </p:nvPr>
        </p:nvSpPr>
        <p:spPr/>
        <p:txBody>
          <a:bodyPr/>
          <a:lstStyle/>
          <a:p>
            <a:fld id="{D63C5E94-666F-4E1D-83FC-F0743E998C4B}" type="slidenum">
              <a:rPr lang="ko-KR" altLang="en-US" smtClean="0"/>
              <a:t>24</a:t>
            </a:fld>
            <a:endParaRPr lang="ko-KR" altLang="en-US"/>
          </a:p>
        </p:txBody>
      </p:sp>
    </p:spTree>
    <p:extLst>
      <p:ext uri="{BB962C8B-B14F-4D97-AF65-F5344CB8AC3E}">
        <p14:creationId xmlns:p14="http://schemas.microsoft.com/office/powerpoint/2010/main" val="1740920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Future Work</a:t>
            </a:r>
            <a:endParaRPr lang="ko-KR" altLang="en-US" dirty="0"/>
          </a:p>
        </p:txBody>
      </p:sp>
      <p:sp>
        <p:nvSpPr>
          <p:cNvPr id="3" name="Content Placeholder 2"/>
          <p:cNvSpPr>
            <a:spLocks noGrp="1"/>
          </p:cNvSpPr>
          <p:nvPr>
            <p:ph idx="1"/>
          </p:nvPr>
        </p:nvSpPr>
        <p:spPr/>
        <p:txBody>
          <a:bodyPr/>
          <a:lstStyle/>
          <a:p>
            <a:r>
              <a:rPr lang="en-US" altLang="ko-KR" dirty="0" smtClean="0"/>
              <a:t>More layers of features to utilize more dependences among local features. </a:t>
            </a:r>
          </a:p>
          <a:p>
            <a:endParaRPr lang="en-US" altLang="ko-KR" dirty="0" smtClean="0"/>
          </a:p>
          <a:p>
            <a:r>
              <a:rPr lang="en-US" altLang="ko-KR" dirty="0" smtClean="0"/>
              <a:t>Consider the time consuming to speed up our method. </a:t>
            </a:r>
            <a:endParaRPr lang="ko-KR" altLang="en-US" dirty="0"/>
          </a:p>
        </p:txBody>
      </p:sp>
      <p:sp>
        <p:nvSpPr>
          <p:cNvPr id="4" name="Date Placeholder 3"/>
          <p:cNvSpPr>
            <a:spLocks noGrp="1"/>
          </p:cNvSpPr>
          <p:nvPr>
            <p:ph type="dt" sz="half" idx="10"/>
          </p:nvPr>
        </p:nvSpPr>
        <p:spPr/>
        <p:txBody>
          <a:bodyPr/>
          <a:lstStyle/>
          <a:p>
            <a:fld id="{DAFC9749-1245-4BF6-BFFC-8E0A94B23F9F}" type="datetime1">
              <a:rPr lang="ko-KR" altLang="en-US" smtClean="0"/>
              <a:t>2014-12-15</a:t>
            </a:fld>
            <a:endParaRPr lang="ko-KR" altLang="en-US"/>
          </a:p>
        </p:txBody>
      </p:sp>
      <p:sp>
        <p:nvSpPr>
          <p:cNvPr id="5" name="Slide Number Placeholder 4"/>
          <p:cNvSpPr>
            <a:spLocks noGrp="1"/>
          </p:cNvSpPr>
          <p:nvPr>
            <p:ph type="sldNum" sz="quarter" idx="12"/>
          </p:nvPr>
        </p:nvSpPr>
        <p:spPr/>
        <p:txBody>
          <a:bodyPr/>
          <a:lstStyle/>
          <a:p>
            <a:fld id="{D63C5E94-666F-4E1D-83FC-F0743E998C4B}" type="slidenum">
              <a:rPr lang="ko-KR" altLang="en-US" smtClean="0"/>
              <a:t>25</a:t>
            </a:fld>
            <a:endParaRPr lang="ko-KR" altLang="en-US"/>
          </a:p>
        </p:txBody>
      </p:sp>
    </p:spTree>
    <p:extLst>
      <p:ext uri="{BB962C8B-B14F-4D97-AF65-F5344CB8AC3E}">
        <p14:creationId xmlns:p14="http://schemas.microsoft.com/office/powerpoint/2010/main" val="2679680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ko-KR" altLang="en-US"/>
          </a:p>
        </p:txBody>
      </p:sp>
      <p:sp>
        <p:nvSpPr>
          <p:cNvPr id="3" name="Content Placeholder 2"/>
          <p:cNvSpPr>
            <a:spLocks noGrp="1"/>
          </p:cNvSpPr>
          <p:nvPr>
            <p:ph idx="1"/>
          </p:nvPr>
        </p:nvSpPr>
        <p:spPr/>
        <p:txBody>
          <a:bodyPr/>
          <a:lstStyle/>
          <a:p>
            <a:endParaRPr lang="ko-KR" altLang="en-US"/>
          </a:p>
        </p:txBody>
      </p:sp>
      <p:sp>
        <p:nvSpPr>
          <p:cNvPr id="5" name="내용 개체 틀 2"/>
          <p:cNvSpPr txBox="1">
            <a:spLocks/>
          </p:cNvSpPr>
          <p:nvPr/>
        </p:nvSpPr>
        <p:spPr>
          <a:xfrm>
            <a:off x="1936750" y="365125"/>
            <a:ext cx="8318500" cy="50673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endParaRPr lang="en-US" altLang="ko-KR" sz="4000" dirty="0" smtClean="0"/>
          </a:p>
          <a:p>
            <a:pPr algn="ctr">
              <a:buFont typeface="Arial" panose="020B0604020202020204" pitchFamily="34" charset="0"/>
              <a:buNone/>
            </a:pPr>
            <a:endParaRPr lang="en-US" altLang="ko-KR" sz="4000" dirty="0" smtClean="0"/>
          </a:p>
          <a:p>
            <a:pPr algn="ctr">
              <a:buFont typeface="Arial" panose="020B0604020202020204" pitchFamily="34" charset="0"/>
              <a:buNone/>
            </a:pPr>
            <a:endParaRPr lang="en-US" altLang="ko-KR" sz="4000" dirty="0" smtClean="0"/>
          </a:p>
          <a:p>
            <a:pPr algn="ctr">
              <a:buFont typeface="Arial" panose="020B0604020202020204" pitchFamily="34" charset="0"/>
              <a:buNone/>
            </a:pPr>
            <a:r>
              <a:rPr lang="en-US" altLang="ko-KR" sz="4000" dirty="0" smtClean="0">
                <a:latin typeface="맑은 고딕" pitchFamily="50" charset="-127"/>
                <a:ea typeface="맑은 고딕" pitchFamily="50" charset="-127"/>
              </a:rPr>
              <a:t>Thanks for your attention.</a:t>
            </a:r>
          </a:p>
          <a:p>
            <a:pPr algn="ctr">
              <a:buFont typeface="Arial" panose="020B0604020202020204" pitchFamily="34" charset="0"/>
              <a:buNone/>
            </a:pPr>
            <a:endParaRPr lang="en-US" altLang="ko-KR" sz="4000" dirty="0" smtClean="0">
              <a:latin typeface="맑은 고딕" pitchFamily="50" charset="-127"/>
              <a:ea typeface="맑은 고딕" pitchFamily="50" charset="-127"/>
            </a:endParaRPr>
          </a:p>
          <a:p>
            <a:pPr algn="ctr">
              <a:buFont typeface="Arial" panose="020B0604020202020204" pitchFamily="34" charset="0"/>
              <a:buNone/>
            </a:pPr>
            <a:r>
              <a:rPr lang="en-US" altLang="ko-KR" sz="4000" dirty="0" smtClean="0">
                <a:latin typeface="맑은 고딕" pitchFamily="50" charset="-127"/>
                <a:ea typeface="맑은 고딕" pitchFamily="50" charset="-127"/>
              </a:rPr>
              <a:t>Any question or feedback?</a:t>
            </a:r>
            <a:endParaRPr lang="ko-KR" altLang="en-US" sz="4000" dirty="0">
              <a:latin typeface="맑은 고딕" pitchFamily="50" charset="-127"/>
              <a:ea typeface="맑은 고딕" pitchFamily="50" charset="-127"/>
            </a:endParaRPr>
          </a:p>
        </p:txBody>
      </p:sp>
      <p:sp>
        <p:nvSpPr>
          <p:cNvPr id="6" name="Date Placeholder 5"/>
          <p:cNvSpPr>
            <a:spLocks noGrp="1"/>
          </p:cNvSpPr>
          <p:nvPr>
            <p:ph type="dt" sz="half" idx="10"/>
          </p:nvPr>
        </p:nvSpPr>
        <p:spPr/>
        <p:txBody>
          <a:bodyPr/>
          <a:lstStyle/>
          <a:p>
            <a:fld id="{AE7A153C-5622-40E0-8375-EEB79F600C8B}" type="datetime1">
              <a:rPr lang="ko-KR" altLang="en-US" smtClean="0"/>
              <a:t>2014-12-15</a:t>
            </a:fld>
            <a:endParaRPr lang="ko-KR" altLang="en-US"/>
          </a:p>
        </p:txBody>
      </p:sp>
      <p:sp>
        <p:nvSpPr>
          <p:cNvPr id="7" name="Slide Number Placeholder 6"/>
          <p:cNvSpPr>
            <a:spLocks noGrp="1"/>
          </p:cNvSpPr>
          <p:nvPr>
            <p:ph type="sldNum" sz="quarter" idx="12"/>
          </p:nvPr>
        </p:nvSpPr>
        <p:spPr/>
        <p:txBody>
          <a:bodyPr/>
          <a:lstStyle/>
          <a:p>
            <a:fld id="{D63C5E94-666F-4E1D-83FC-F0743E998C4B}" type="slidenum">
              <a:rPr lang="ko-KR" altLang="en-US" smtClean="0"/>
              <a:t>26</a:t>
            </a:fld>
            <a:endParaRPr lang="ko-KR" altLang="en-US"/>
          </a:p>
        </p:txBody>
      </p:sp>
    </p:spTree>
    <p:extLst>
      <p:ext uri="{BB962C8B-B14F-4D97-AF65-F5344CB8AC3E}">
        <p14:creationId xmlns:p14="http://schemas.microsoft.com/office/powerpoint/2010/main" val="2948156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Results in Caltech 256</a:t>
            </a:r>
            <a:endParaRPr lang="ko-KR" alt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1990621"/>
              </p:ext>
            </p:extLst>
          </p:nvPr>
        </p:nvGraphicFramePr>
        <p:xfrm>
          <a:off x="838200" y="1825625"/>
          <a:ext cx="10515600" cy="1473200"/>
        </p:xfrm>
        <a:graphic>
          <a:graphicData uri="http://schemas.openxmlformats.org/drawingml/2006/table">
            <a:tbl>
              <a:tblPr firstRow="1" bandRow="1">
                <a:tableStyleId>{5C22544A-7EE6-4342-B048-85BDC9FD1C3A}</a:tableStyleId>
              </a:tblPr>
              <a:tblGrid>
                <a:gridCol w="2628900"/>
                <a:gridCol w="2628900"/>
                <a:gridCol w="2628900"/>
                <a:gridCol w="2628900"/>
              </a:tblGrid>
              <a:tr h="185420">
                <a:tc rowSpan="2">
                  <a:txBody>
                    <a:bodyPr/>
                    <a:lstStyle/>
                    <a:p>
                      <a:pPr latinLnBrk="1"/>
                      <a:r>
                        <a:rPr lang="en-US" altLang="ko-KR" dirty="0" smtClean="0"/>
                        <a:t>Method (Precision)</a:t>
                      </a:r>
                      <a:endParaRPr lang="ko-KR" altLang="en-US" dirty="0"/>
                    </a:p>
                  </a:txBody>
                  <a:tcPr/>
                </a:tc>
                <a:tc gridSpan="3">
                  <a:txBody>
                    <a:bodyPr/>
                    <a:lstStyle/>
                    <a:p>
                      <a:pPr latinLnBrk="1"/>
                      <a:r>
                        <a:rPr lang="en-US" altLang="ko-KR" sz="1800" dirty="0" smtClean="0"/>
                        <a:t>Number</a:t>
                      </a:r>
                      <a:r>
                        <a:rPr lang="en-US" altLang="ko-KR" sz="1800" baseline="0" dirty="0" smtClean="0"/>
                        <a:t> of Images in Training Set</a:t>
                      </a:r>
                      <a:endParaRPr lang="ko-KR" altLang="en-US" sz="1800" dirty="0"/>
                    </a:p>
                  </a:txBody>
                  <a:tcPr/>
                </a:tc>
                <a:tc hMerge="1">
                  <a:txBody>
                    <a:bodyPr/>
                    <a:lstStyle/>
                    <a:p>
                      <a:pPr latinLnBrk="1"/>
                      <a:endParaRPr lang="ko-KR" altLang="en-US" dirty="0"/>
                    </a:p>
                  </a:txBody>
                  <a:tcPr/>
                </a:tc>
                <a:tc hMerge="1">
                  <a:txBody>
                    <a:bodyPr/>
                    <a:lstStyle/>
                    <a:p>
                      <a:pPr latinLnBrk="1"/>
                      <a:endParaRPr lang="ko-KR" altLang="en-US" dirty="0"/>
                    </a:p>
                  </a:txBody>
                  <a:tcPr/>
                </a:tc>
              </a:tr>
              <a:tr h="185420">
                <a:tc vMerge="1">
                  <a:txBody>
                    <a:bodyPr/>
                    <a:lstStyle/>
                    <a:p>
                      <a:pPr latinLnBrk="1"/>
                      <a:endParaRPr lang="ko-KR" altLang="en-US"/>
                    </a:p>
                  </a:txBody>
                  <a:tcPr/>
                </a:tc>
                <a:tc>
                  <a:txBody>
                    <a:bodyPr/>
                    <a:lstStyle/>
                    <a:p>
                      <a:pPr latinLnBrk="1"/>
                      <a:r>
                        <a:rPr lang="en-US" altLang="ko-KR" dirty="0" smtClean="0"/>
                        <a:t>15</a:t>
                      </a:r>
                      <a:endParaRPr lang="ko-KR" altLang="en-US" dirty="0"/>
                    </a:p>
                  </a:txBody>
                  <a:tcPr/>
                </a:tc>
                <a:tc>
                  <a:txBody>
                    <a:bodyPr/>
                    <a:lstStyle/>
                    <a:p>
                      <a:pPr latinLnBrk="1"/>
                      <a:r>
                        <a:rPr lang="en-US" altLang="ko-KR" dirty="0" smtClean="0"/>
                        <a:t>30</a:t>
                      </a:r>
                      <a:endParaRPr lang="ko-KR" altLang="en-US" dirty="0"/>
                    </a:p>
                  </a:txBody>
                  <a:tcPr/>
                </a:tc>
                <a:tc>
                  <a:txBody>
                    <a:bodyPr/>
                    <a:lstStyle/>
                    <a:p>
                      <a:pPr latinLnBrk="1"/>
                      <a:r>
                        <a:rPr lang="en-US" altLang="ko-KR" dirty="0" smtClean="0"/>
                        <a:t>40</a:t>
                      </a:r>
                      <a:endParaRPr lang="ko-KR" altLang="en-US" dirty="0"/>
                    </a:p>
                  </a:txBody>
                  <a:tcPr/>
                </a:tc>
              </a:tr>
              <a:tr h="370840">
                <a:tc>
                  <a:txBody>
                    <a:bodyPr/>
                    <a:lstStyle/>
                    <a:p>
                      <a:pPr latinLnBrk="1"/>
                      <a:r>
                        <a:rPr lang="en-US" altLang="ko-KR" dirty="0" smtClean="0"/>
                        <a:t>LNBNN</a:t>
                      </a:r>
                      <a:endParaRPr lang="ko-KR" altLang="en-US" dirty="0"/>
                    </a:p>
                  </a:txBody>
                  <a:tcPr/>
                </a:tc>
                <a:tc>
                  <a:txBody>
                    <a:bodyPr/>
                    <a:lstStyle/>
                    <a:p>
                      <a:pPr latinLnBrk="1"/>
                      <a:r>
                        <a:rPr lang="en-US" altLang="ko-KR" dirty="0" smtClean="0"/>
                        <a:t>0.1535</a:t>
                      </a:r>
                      <a:endParaRPr lang="ko-KR" altLang="en-US" dirty="0"/>
                    </a:p>
                  </a:txBody>
                  <a:tcPr/>
                </a:tc>
                <a:tc>
                  <a:txBody>
                    <a:bodyPr/>
                    <a:lstStyle/>
                    <a:p>
                      <a:pPr latinLnBrk="1"/>
                      <a:r>
                        <a:rPr lang="en-US" altLang="ko-KR" dirty="0" smtClean="0"/>
                        <a:t>0.1934</a:t>
                      </a:r>
                      <a:endParaRPr lang="ko-KR" altLang="en-US" dirty="0"/>
                    </a:p>
                  </a:txBody>
                  <a:tcPr/>
                </a:tc>
                <a:tc>
                  <a:txBody>
                    <a:bodyPr/>
                    <a:lstStyle/>
                    <a:p>
                      <a:pPr latinLnBrk="1"/>
                      <a:r>
                        <a:rPr lang="en-US" altLang="ko-KR" dirty="0" smtClean="0"/>
                        <a:t>0.2424</a:t>
                      </a:r>
                      <a:endParaRPr lang="ko-KR" altLang="en-US" dirty="0"/>
                    </a:p>
                  </a:txBody>
                  <a:tcPr/>
                </a:tc>
              </a:tr>
              <a:tr h="370840">
                <a:tc>
                  <a:txBody>
                    <a:bodyPr/>
                    <a:lstStyle/>
                    <a:p>
                      <a:pPr latinLnBrk="1"/>
                      <a:r>
                        <a:rPr lang="en-US" altLang="ko-KR" dirty="0" smtClean="0"/>
                        <a:t>RBN</a:t>
                      </a:r>
                      <a:endParaRPr lang="ko-KR" altLang="en-US" dirty="0"/>
                    </a:p>
                  </a:txBody>
                  <a:tcPr/>
                </a:tc>
                <a:tc>
                  <a:txBody>
                    <a:bodyPr/>
                    <a:lstStyle/>
                    <a:p>
                      <a:pPr latinLnBrk="1"/>
                      <a:r>
                        <a:rPr lang="en-US" altLang="ko-KR" dirty="0" smtClean="0"/>
                        <a:t>0.3096</a:t>
                      </a:r>
                      <a:endParaRPr lang="ko-KR" altLang="en-US" dirty="0"/>
                    </a:p>
                  </a:txBody>
                  <a:tcPr/>
                </a:tc>
                <a:tc>
                  <a:txBody>
                    <a:bodyPr/>
                    <a:lstStyle/>
                    <a:p>
                      <a:pPr latinLnBrk="1"/>
                      <a:r>
                        <a:rPr lang="en-US" altLang="ko-KR" dirty="0" smtClean="0"/>
                        <a:t>0.4096</a:t>
                      </a:r>
                      <a:endParaRPr lang="ko-KR" altLang="en-US" dirty="0"/>
                    </a:p>
                  </a:txBody>
                  <a:tcPr/>
                </a:tc>
                <a:tc>
                  <a:txBody>
                    <a:bodyPr/>
                    <a:lstStyle/>
                    <a:p>
                      <a:pPr latinLnBrk="1"/>
                      <a:r>
                        <a:rPr lang="en-US" altLang="ko-KR" dirty="0" smtClean="0"/>
                        <a:t>0.4879</a:t>
                      </a:r>
                      <a:endParaRPr lang="ko-KR" altLang="en-US" dirty="0"/>
                    </a:p>
                  </a:txBody>
                  <a:tcPr/>
                </a:tc>
              </a:tr>
            </a:tbl>
          </a:graphicData>
        </a:graphic>
      </p:graphicFrame>
      <p:sp>
        <p:nvSpPr>
          <p:cNvPr id="4" name="Date Placeholder 3"/>
          <p:cNvSpPr>
            <a:spLocks noGrp="1"/>
          </p:cNvSpPr>
          <p:nvPr>
            <p:ph type="dt" sz="half" idx="10"/>
          </p:nvPr>
        </p:nvSpPr>
        <p:spPr/>
        <p:txBody>
          <a:bodyPr/>
          <a:lstStyle/>
          <a:p>
            <a:fld id="{4EEE191A-B7A8-45D2-91BE-5B1C3B7F5310}" type="datetime1">
              <a:rPr lang="ko-KR" altLang="en-US" smtClean="0"/>
              <a:t>2014-12-15</a:t>
            </a:fld>
            <a:endParaRPr lang="ko-KR" altLang="en-US"/>
          </a:p>
        </p:txBody>
      </p:sp>
      <p:sp>
        <p:nvSpPr>
          <p:cNvPr id="5" name="Slide Number Placeholder 4"/>
          <p:cNvSpPr>
            <a:spLocks noGrp="1"/>
          </p:cNvSpPr>
          <p:nvPr>
            <p:ph type="sldNum" sz="quarter" idx="12"/>
          </p:nvPr>
        </p:nvSpPr>
        <p:spPr/>
        <p:txBody>
          <a:bodyPr/>
          <a:lstStyle/>
          <a:p>
            <a:fld id="{D63C5E94-666F-4E1D-83FC-F0743E998C4B}" type="slidenum">
              <a:rPr lang="ko-KR" altLang="en-US" smtClean="0"/>
              <a:t>27</a:t>
            </a:fld>
            <a:endParaRPr lang="ko-KR" altLang="en-US"/>
          </a:p>
        </p:txBody>
      </p:sp>
    </p:spTree>
    <p:extLst>
      <p:ext uri="{BB962C8B-B14F-4D97-AF65-F5344CB8AC3E}">
        <p14:creationId xmlns:p14="http://schemas.microsoft.com/office/powerpoint/2010/main" val="3178035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Image Classification Methods</a:t>
            </a:r>
            <a:endParaRPr lang="ko-KR" altLang="en-US" dirty="0"/>
          </a:p>
        </p:txBody>
      </p:sp>
      <p:sp>
        <p:nvSpPr>
          <p:cNvPr id="3" name="Content Placeholder 2"/>
          <p:cNvSpPr>
            <a:spLocks noGrp="1"/>
          </p:cNvSpPr>
          <p:nvPr>
            <p:ph idx="1"/>
          </p:nvPr>
        </p:nvSpPr>
        <p:spPr/>
        <p:txBody>
          <a:bodyPr>
            <a:normAutofit lnSpcReduction="10000"/>
          </a:bodyPr>
          <a:lstStyle/>
          <a:p>
            <a:r>
              <a:rPr lang="en-US" altLang="ko-KR" dirty="0" smtClean="0"/>
              <a:t>Learning-based Classifier (Parametric Methods)</a:t>
            </a:r>
          </a:p>
          <a:p>
            <a:pPr marL="457200" lvl="1" indent="0">
              <a:buNone/>
            </a:pPr>
            <a:r>
              <a:rPr lang="en-US" altLang="ko-KR" dirty="0" smtClean="0">
                <a:solidFill>
                  <a:schemeClr val="accent1"/>
                </a:solidFill>
              </a:rPr>
              <a:t>It requires an intensive learning/training phase of classifier parameters. (Bag-of-Words (BOWs), Spatial Pyramid Matching (SPM) etc.)</a:t>
            </a:r>
          </a:p>
          <a:p>
            <a:pPr lvl="1">
              <a:buFont typeface="맑은 고딕" panose="020B0503020000020004" pitchFamily="50" charset="-127"/>
              <a:buChar char="–"/>
            </a:pPr>
            <a:r>
              <a:rPr lang="en-US" altLang="ko-KR" dirty="0" smtClean="0"/>
              <a:t>SVM-based Classifier </a:t>
            </a:r>
          </a:p>
          <a:p>
            <a:pPr lvl="1">
              <a:buFont typeface="맑은 고딕" panose="020B0503020000020004" pitchFamily="50" charset="-127"/>
              <a:buChar char="–"/>
            </a:pPr>
            <a:r>
              <a:rPr lang="en-US" altLang="ko-KR" dirty="0" smtClean="0"/>
              <a:t>Boosting</a:t>
            </a:r>
            <a:endParaRPr lang="en-US" altLang="ko-KR" dirty="0"/>
          </a:p>
          <a:p>
            <a:pPr lvl="1">
              <a:buFont typeface="맑은 고딕" panose="020B0503020000020004" pitchFamily="50" charset="-127"/>
              <a:buChar char="–"/>
            </a:pPr>
            <a:r>
              <a:rPr lang="en-US" altLang="ko-KR" dirty="0" smtClean="0"/>
              <a:t>Decision trees</a:t>
            </a:r>
          </a:p>
          <a:p>
            <a:pPr lvl="1">
              <a:buFont typeface="맑은 고딕" panose="020B0503020000020004" pitchFamily="50" charset="-127"/>
              <a:buChar char="–"/>
            </a:pPr>
            <a:r>
              <a:rPr lang="en-US" altLang="ko-KR" dirty="0" smtClean="0"/>
              <a:t>etc.</a:t>
            </a:r>
          </a:p>
          <a:p>
            <a:r>
              <a:rPr lang="en-US" altLang="ko-KR" dirty="0" smtClean="0"/>
              <a:t>Non-parametric Classifier</a:t>
            </a:r>
          </a:p>
          <a:p>
            <a:pPr marL="457200" lvl="1" indent="0">
              <a:buNone/>
            </a:pPr>
            <a:r>
              <a:rPr lang="en-US" altLang="ko-KR" dirty="0" smtClean="0">
                <a:solidFill>
                  <a:schemeClr val="accent1"/>
                </a:solidFill>
              </a:rPr>
              <a:t>It requires no learning/training of parameters</a:t>
            </a:r>
            <a:r>
              <a:rPr lang="en-US" altLang="ko-KR" dirty="0">
                <a:solidFill>
                  <a:schemeClr val="accent1"/>
                </a:solidFill>
              </a:rPr>
              <a:t>.</a:t>
            </a:r>
            <a:endParaRPr lang="en-US" altLang="ko-KR" dirty="0" smtClean="0">
              <a:solidFill>
                <a:schemeClr val="accent1"/>
              </a:solidFill>
            </a:endParaRPr>
          </a:p>
          <a:p>
            <a:pPr lvl="1">
              <a:buFont typeface="맑은 고딕" panose="020B0503020000020004" pitchFamily="50" charset="-127"/>
              <a:buChar char="–"/>
            </a:pPr>
            <a:r>
              <a:rPr lang="en-US" altLang="ko-KR" dirty="0" smtClean="0"/>
              <a:t>Naïve Bayes Nearest Neighbor Classifier (NBNN)</a:t>
            </a:r>
          </a:p>
          <a:p>
            <a:pPr lvl="1">
              <a:buFont typeface="맑은 고딕" panose="020B0503020000020004" pitchFamily="50" charset="-127"/>
              <a:buChar char="–"/>
            </a:pPr>
            <a:r>
              <a:rPr lang="en-US" altLang="ko-KR" dirty="0" smtClean="0"/>
              <a:t>NBNN-based Classifiers</a:t>
            </a:r>
          </a:p>
        </p:txBody>
      </p:sp>
      <p:sp>
        <p:nvSpPr>
          <p:cNvPr id="4" name="Date Placeholder 3"/>
          <p:cNvSpPr>
            <a:spLocks noGrp="1"/>
          </p:cNvSpPr>
          <p:nvPr>
            <p:ph type="dt" sz="half" idx="10"/>
          </p:nvPr>
        </p:nvSpPr>
        <p:spPr/>
        <p:txBody>
          <a:bodyPr/>
          <a:lstStyle/>
          <a:p>
            <a:fld id="{3B2EFD0C-9DAA-49B1-A7AE-DEF321E83892}" type="datetime1">
              <a:rPr lang="ko-KR" altLang="en-US" smtClean="0"/>
              <a:t>2014-12-15</a:t>
            </a:fld>
            <a:endParaRPr lang="ko-KR" altLang="en-US"/>
          </a:p>
        </p:txBody>
      </p:sp>
      <p:sp>
        <p:nvSpPr>
          <p:cNvPr id="5" name="Slide Number Placeholder 4"/>
          <p:cNvSpPr>
            <a:spLocks noGrp="1"/>
          </p:cNvSpPr>
          <p:nvPr>
            <p:ph type="sldNum" sz="quarter" idx="12"/>
          </p:nvPr>
        </p:nvSpPr>
        <p:spPr/>
        <p:txBody>
          <a:bodyPr/>
          <a:lstStyle/>
          <a:p>
            <a:fld id="{D63C5E94-666F-4E1D-83FC-F0743E998C4B}" type="slidenum">
              <a:rPr lang="ko-KR" altLang="en-US" smtClean="0"/>
              <a:t>3</a:t>
            </a:fld>
            <a:endParaRPr lang="ko-KR" altLang="en-US"/>
          </a:p>
        </p:txBody>
      </p:sp>
    </p:spTree>
    <p:extLst>
      <p:ext uri="{BB962C8B-B14F-4D97-AF65-F5344CB8AC3E}">
        <p14:creationId xmlns:p14="http://schemas.microsoft.com/office/powerpoint/2010/main" val="9868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8" end="8"/>
                                            </p:txEl>
                                          </p:spTgt>
                                        </p:tgtEl>
                                        <p:attrNameLst>
                                          <p:attrName>style.color</p:attrName>
                                        </p:attrNameLst>
                                      </p:cBhvr>
                                      <p:to>
                                        <a:schemeClr val="accent2"/>
                                      </p:to>
                                    </p:animClr>
                                    <p:animClr clrSpc="rgb" dir="cw">
                                      <p:cBhvr>
                                        <p:cTn id="7" dur="500" fill="hold"/>
                                        <p:tgtEl>
                                          <p:spTgt spid="3">
                                            <p:txEl>
                                              <p:pRg st="8" end="8"/>
                                            </p:txEl>
                                          </p:spTgt>
                                        </p:tgtEl>
                                        <p:attrNameLst>
                                          <p:attrName>fillcolor</p:attrName>
                                        </p:attrNameLst>
                                      </p:cBhvr>
                                      <p:to>
                                        <a:schemeClr val="accent2"/>
                                      </p:to>
                                    </p:animClr>
                                    <p:set>
                                      <p:cBhvr>
                                        <p:cTn id="8" dur="500" fill="hold"/>
                                        <p:tgtEl>
                                          <p:spTgt spid="3">
                                            <p:txEl>
                                              <p:pRg st="8" end="8"/>
                                            </p:txEl>
                                          </p:spTgt>
                                        </p:tgtEl>
                                        <p:attrNameLst>
                                          <p:attrName>fill.type</p:attrName>
                                        </p:attrNameLst>
                                      </p:cBhvr>
                                      <p:to>
                                        <p:strVal val="solid"/>
                                      </p:to>
                                    </p:set>
                                    <p:set>
                                      <p:cBhvr>
                                        <p:cTn id="9" dur="500" fill="hold"/>
                                        <p:tgtEl>
                                          <p:spTgt spid="3">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Naïve Bayes Nearest Neighbor (NBNN) Classifier</a:t>
            </a:r>
            <a:endParaRPr lang="ko-KR" altLang="en-US" dirty="0"/>
          </a:p>
        </p:txBody>
      </p:sp>
      <p:pic>
        <p:nvPicPr>
          <p:cNvPr id="4" name="Picture 3"/>
          <p:cNvPicPr>
            <a:picLocks noChangeAspect="1"/>
          </p:cNvPicPr>
          <p:nvPr/>
        </p:nvPicPr>
        <p:blipFill>
          <a:blip r:embed="rId3"/>
          <a:stretch>
            <a:fillRect/>
          </a:stretch>
        </p:blipFill>
        <p:spPr>
          <a:xfrm>
            <a:off x="838200" y="1825625"/>
            <a:ext cx="2381250" cy="1752600"/>
          </a:xfrm>
          <a:prstGeom prst="rect">
            <a:avLst/>
          </a:prstGeom>
        </p:spPr>
      </p:pic>
      <p:sp>
        <p:nvSpPr>
          <p:cNvPr id="5" name="Rectangle 4"/>
          <p:cNvSpPr/>
          <p:nvPr/>
        </p:nvSpPr>
        <p:spPr>
          <a:xfrm>
            <a:off x="987136" y="1932709"/>
            <a:ext cx="259772" cy="25977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1326574" y="3196936"/>
            <a:ext cx="259772" cy="25977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2365664" y="2698174"/>
            <a:ext cx="259772" cy="25977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2043552" y="2147455"/>
            <a:ext cx="259772" cy="25977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4281055" y="2147455"/>
            <a:ext cx="2296390" cy="104948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Oval 9"/>
          <p:cNvSpPr/>
          <p:nvPr/>
        </p:nvSpPr>
        <p:spPr>
          <a:xfrm>
            <a:off x="4271606" y="4298049"/>
            <a:ext cx="2296390" cy="104948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1" name="TextBox 10"/>
              <p:cNvSpPr txBox="1"/>
              <p:nvPr/>
            </p:nvSpPr>
            <p:spPr>
              <a:xfrm>
                <a:off x="5195372" y="3456708"/>
                <a:ext cx="467755"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4000" i="1" smtClean="0">
                          <a:solidFill>
                            <a:srgbClr val="00B050"/>
                          </a:solidFill>
                          <a:latin typeface="Cambria Math" panose="02040503050406030204" pitchFamily="18" charset="0"/>
                          <a:ea typeface="Cambria Math" panose="02040503050406030204" pitchFamily="18" charset="0"/>
                        </a:rPr>
                        <m:t>⋮</m:t>
                      </m:r>
                    </m:oMath>
                  </m:oMathPara>
                </a14:m>
                <a:endParaRPr lang="ko-KR" altLang="en-US" sz="4000" dirty="0">
                  <a:solidFill>
                    <a:srgbClr val="00B05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195372" y="3456708"/>
                <a:ext cx="467755" cy="615553"/>
              </a:xfrm>
              <a:prstGeom prst="rect">
                <a:avLst/>
              </a:prstGeom>
              <a:blipFill rotWithShape="0">
                <a:blip r:embed="rId4"/>
                <a:stretch>
                  <a:fillRect/>
                </a:stretch>
              </a:blipFill>
            </p:spPr>
            <p:txBody>
              <a:bodyPr/>
              <a:lstStyle/>
              <a:p>
                <a:r>
                  <a:rPr lang="ko-KR" altLang="en-US">
                    <a:noFill/>
                  </a:rPr>
                  <a:t> </a:t>
                </a:r>
              </a:p>
            </p:txBody>
          </p:sp>
        </mc:Fallback>
      </mc:AlternateContent>
      <p:sp>
        <p:nvSpPr>
          <p:cNvPr id="12" name="TextBox 11"/>
          <p:cNvSpPr txBox="1"/>
          <p:nvPr/>
        </p:nvSpPr>
        <p:spPr>
          <a:xfrm>
            <a:off x="4384963" y="1825625"/>
            <a:ext cx="2625437" cy="369332"/>
          </a:xfrm>
          <a:prstGeom prst="rect">
            <a:avLst/>
          </a:prstGeom>
          <a:noFill/>
        </p:spPr>
        <p:txBody>
          <a:bodyPr wrap="square" rtlCol="0">
            <a:spAutoFit/>
          </a:bodyPr>
          <a:lstStyle/>
          <a:p>
            <a:r>
              <a:rPr lang="en-US" altLang="ko-KR" dirty="0" smtClean="0"/>
              <a:t>Training Set of Images</a:t>
            </a:r>
            <a:endParaRPr lang="ko-KR" altLang="en-US" dirty="0"/>
          </a:p>
        </p:txBody>
      </p:sp>
      <p:sp>
        <p:nvSpPr>
          <p:cNvPr id="13" name="Oval 12"/>
          <p:cNvSpPr/>
          <p:nvPr/>
        </p:nvSpPr>
        <p:spPr>
          <a:xfrm rot="16200000" flipH="1">
            <a:off x="5117443" y="2243358"/>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14" name="Oval 13"/>
          <p:cNvSpPr/>
          <p:nvPr/>
        </p:nvSpPr>
        <p:spPr>
          <a:xfrm rot="16200000" flipH="1">
            <a:off x="5242095" y="2558724"/>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15" name="Oval 14"/>
          <p:cNvSpPr/>
          <p:nvPr/>
        </p:nvSpPr>
        <p:spPr>
          <a:xfrm rot="16200000" flipH="1">
            <a:off x="4784913" y="2702374"/>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6" name="Oval 15"/>
          <p:cNvSpPr/>
          <p:nvPr/>
        </p:nvSpPr>
        <p:spPr>
          <a:xfrm rot="16200000" flipH="1">
            <a:off x="4930370" y="2844385"/>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7" name="Oval 16"/>
          <p:cNvSpPr/>
          <p:nvPr/>
        </p:nvSpPr>
        <p:spPr>
          <a:xfrm rot="16200000" flipH="1">
            <a:off x="5348967" y="2350200"/>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8" name="Oval 17"/>
          <p:cNvSpPr/>
          <p:nvPr/>
        </p:nvSpPr>
        <p:spPr>
          <a:xfrm rot="16200000" flipH="1">
            <a:off x="4930371" y="2407401"/>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9" name="Oval 18"/>
          <p:cNvSpPr/>
          <p:nvPr/>
        </p:nvSpPr>
        <p:spPr>
          <a:xfrm rot="16200000" flipH="1">
            <a:off x="5506543" y="2761171"/>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20" name="Oval 19"/>
          <p:cNvSpPr/>
          <p:nvPr/>
        </p:nvSpPr>
        <p:spPr>
          <a:xfrm rot="16200000" flipH="1">
            <a:off x="4433412" y="2477375"/>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21" name="Oval 20"/>
          <p:cNvSpPr/>
          <p:nvPr/>
        </p:nvSpPr>
        <p:spPr>
          <a:xfrm rot="16200000" flipH="1">
            <a:off x="4498565" y="2623167"/>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2" name="Oval 21"/>
          <p:cNvSpPr/>
          <p:nvPr/>
        </p:nvSpPr>
        <p:spPr>
          <a:xfrm rot="16200000" flipH="1">
            <a:off x="4433412" y="2763567"/>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3" name="Oval 22"/>
          <p:cNvSpPr/>
          <p:nvPr/>
        </p:nvSpPr>
        <p:spPr>
          <a:xfrm rot="16200000" flipH="1">
            <a:off x="5441253" y="2501398"/>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24" name="Oval 23"/>
          <p:cNvSpPr/>
          <p:nvPr/>
        </p:nvSpPr>
        <p:spPr>
          <a:xfrm rot="16200000" flipH="1">
            <a:off x="5776647" y="2477375"/>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25" name="Oval 24"/>
          <p:cNvSpPr/>
          <p:nvPr/>
        </p:nvSpPr>
        <p:spPr>
          <a:xfrm rot="16200000" flipH="1">
            <a:off x="4750005" y="2975288"/>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26" name="Oval 25"/>
          <p:cNvSpPr/>
          <p:nvPr/>
        </p:nvSpPr>
        <p:spPr>
          <a:xfrm rot="16200000" flipH="1">
            <a:off x="5137147" y="2958734"/>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27" name="Oval 26"/>
          <p:cNvSpPr/>
          <p:nvPr/>
        </p:nvSpPr>
        <p:spPr>
          <a:xfrm rot="16200000" flipH="1">
            <a:off x="5910615" y="2584744"/>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28" name="Oval 27"/>
          <p:cNvSpPr/>
          <p:nvPr/>
        </p:nvSpPr>
        <p:spPr>
          <a:xfrm rot="16200000" flipH="1">
            <a:off x="5879244" y="2296258"/>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9" name="Oval 28"/>
          <p:cNvSpPr/>
          <p:nvPr/>
        </p:nvSpPr>
        <p:spPr>
          <a:xfrm rot="16200000" flipH="1">
            <a:off x="5927932" y="2882618"/>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30" name="Oval 29"/>
          <p:cNvSpPr/>
          <p:nvPr/>
        </p:nvSpPr>
        <p:spPr>
          <a:xfrm rot="16200000" flipH="1">
            <a:off x="6094188" y="2435807"/>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31" name="Oval 30"/>
          <p:cNvSpPr/>
          <p:nvPr/>
        </p:nvSpPr>
        <p:spPr>
          <a:xfrm rot="16200000" flipH="1">
            <a:off x="6111505" y="2733681"/>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32" name="Oval 31"/>
          <p:cNvSpPr/>
          <p:nvPr/>
        </p:nvSpPr>
        <p:spPr>
          <a:xfrm rot="16200000" flipH="1">
            <a:off x="5661600" y="4889104"/>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
        <p:nvSpPr>
          <p:cNvPr id="33" name="Oval 32"/>
          <p:cNvSpPr/>
          <p:nvPr/>
        </p:nvSpPr>
        <p:spPr>
          <a:xfrm rot="16200000" flipH="1">
            <a:off x="5028428" y="4479178"/>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34" name="Oval 33"/>
          <p:cNvSpPr/>
          <p:nvPr/>
        </p:nvSpPr>
        <p:spPr>
          <a:xfrm rot="16200000" flipH="1">
            <a:off x="4937313" y="4891392"/>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35" name="Oval 34"/>
          <p:cNvSpPr/>
          <p:nvPr/>
        </p:nvSpPr>
        <p:spPr>
          <a:xfrm rot="16200000" flipH="1">
            <a:off x="5642547" y="5117506"/>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36" name="Oval 35"/>
          <p:cNvSpPr/>
          <p:nvPr/>
        </p:nvSpPr>
        <p:spPr>
          <a:xfrm rot="16200000" flipH="1">
            <a:off x="5506544" y="4712244"/>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7" name="Oval 36"/>
          <p:cNvSpPr/>
          <p:nvPr/>
        </p:nvSpPr>
        <p:spPr>
          <a:xfrm rot="16200000" flipH="1">
            <a:off x="5323971" y="4923411"/>
            <a:ext cx="93602" cy="98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8" name="Oval 37"/>
          <p:cNvSpPr/>
          <p:nvPr/>
        </p:nvSpPr>
        <p:spPr>
          <a:xfrm rot="16200000" flipH="1">
            <a:off x="5166472" y="4532413"/>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39" name="Oval 38"/>
          <p:cNvSpPr/>
          <p:nvPr/>
        </p:nvSpPr>
        <p:spPr>
          <a:xfrm rot="16200000" flipH="1">
            <a:off x="5781187" y="4430147"/>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40" name="Oval 39"/>
          <p:cNvSpPr/>
          <p:nvPr/>
        </p:nvSpPr>
        <p:spPr>
          <a:xfrm rot="16200000" flipH="1">
            <a:off x="5679783" y="4587428"/>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1" name="Oval 40"/>
          <p:cNvSpPr/>
          <p:nvPr/>
        </p:nvSpPr>
        <p:spPr>
          <a:xfrm rot="16200000" flipH="1">
            <a:off x="5490282" y="4445617"/>
            <a:ext cx="93602" cy="980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2" name="Oval 41"/>
          <p:cNvSpPr/>
          <p:nvPr/>
        </p:nvSpPr>
        <p:spPr>
          <a:xfrm rot="16200000" flipH="1">
            <a:off x="4762924" y="4539219"/>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43" name="Oval 42"/>
          <p:cNvSpPr/>
          <p:nvPr/>
        </p:nvSpPr>
        <p:spPr>
          <a:xfrm rot="16200000" flipH="1">
            <a:off x="5169919" y="4800091"/>
            <a:ext cx="93602" cy="980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p:sp>
        <p:nvSpPr>
          <p:cNvPr id="44" name="Oval 43"/>
          <p:cNvSpPr/>
          <p:nvPr/>
        </p:nvSpPr>
        <p:spPr>
          <a:xfrm rot="16200000" flipH="1">
            <a:off x="4902405" y="5164306"/>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45" name="Oval 44"/>
          <p:cNvSpPr/>
          <p:nvPr/>
        </p:nvSpPr>
        <p:spPr>
          <a:xfrm rot="16200000" flipH="1">
            <a:off x="5289547" y="5147752"/>
            <a:ext cx="93602" cy="980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46" name="Oval 45"/>
          <p:cNvSpPr/>
          <p:nvPr/>
        </p:nvSpPr>
        <p:spPr>
          <a:xfrm rot="16200000" flipH="1">
            <a:off x="6063015" y="4773762"/>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47" name="Oval 46"/>
          <p:cNvSpPr/>
          <p:nvPr/>
        </p:nvSpPr>
        <p:spPr>
          <a:xfrm rot="16200000" flipH="1">
            <a:off x="6031644" y="4485276"/>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8" name="Oval 47"/>
          <p:cNvSpPr/>
          <p:nvPr/>
        </p:nvSpPr>
        <p:spPr>
          <a:xfrm rot="16200000" flipH="1">
            <a:off x="6080332" y="5071636"/>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49" name="Oval 48"/>
          <p:cNvSpPr/>
          <p:nvPr/>
        </p:nvSpPr>
        <p:spPr>
          <a:xfrm rot="16200000" flipH="1">
            <a:off x="6246588" y="4624825"/>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50" name="Oval 49"/>
          <p:cNvSpPr/>
          <p:nvPr/>
        </p:nvSpPr>
        <p:spPr>
          <a:xfrm rot="16200000" flipH="1">
            <a:off x="6263905" y="4922699"/>
            <a:ext cx="93602" cy="980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51" name="TextBox 50"/>
          <p:cNvSpPr txBox="1"/>
          <p:nvPr/>
        </p:nvSpPr>
        <p:spPr>
          <a:xfrm>
            <a:off x="3398745" y="2446030"/>
            <a:ext cx="999120" cy="369332"/>
          </a:xfrm>
          <a:prstGeom prst="rect">
            <a:avLst/>
          </a:prstGeom>
          <a:noFill/>
        </p:spPr>
        <p:txBody>
          <a:bodyPr wrap="square" rtlCol="0">
            <a:spAutoFit/>
          </a:bodyPr>
          <a:lstStyle/>
          <a:p>
            <a:r>
              <a:rPr lang="en-US" altLang="ko-KR" dirty="0" smtClean="0">
                <a:solidFill>
                  <a:srgbClr val="00B050"/>
                </a:solidFill>
              </a:rPr>
              <a:t>Class C1</a:t>
            </a:r>
            <a:endParaRPr lang="ko-KR" altLang="en-US" dirty="0">
              <a:solidFill>
                <a:srgbClr val="00B050"/>
              </a:solidFill>
            </a:endParaRPr>
          </a:p>
        </p:txBody>
      </p:sp>
      <p:sp>
        <p:nvSpPr>
          <p:cNvPr id="52" name="TextBox 51"/>
          <p:cNvSpPr txBox="1"/>
          <p:nvPr/>
        </p:nvSpPr>
        <p:spPr>
          <a:xfrm>
            <a:off x="3374775" y="4584507"/>
            <a:ext cx="999120" cy="646331"/>
          </a:xfrm>
          <a:prstGeom prst="rect">
            <a:avLst/>
          </a:prstGeom>
          <a:noFill/>
        </p:spPr>
        <p:txBody>
          <a:bodyPr wrap="square" rtlCol="0">
            <a:spAutoFit/>
          </a:bodyPr>
          <a:lstStyle/>
          <a:p>
            <a:r>
              <a:rPr lang="en-US" altLang="ko-KR" dirty="0" smtClean="0">
                <a:solidFill>
                  <a:srgbClr val="00B050"/>
                </a:solidFill>
              </a:rPr>
              <a:t>Class Cm</a:t>
            </a:r>
            <a:endParaRPr lang="ko-KR" altLang="en-US" dirty="0">
              <a:solidFill>
                <a:srgbClr val="00B050"/>
              </a:solidFill>
            </a:endParaRPr>
          </a:p>
        </p:txBody>
      </p:sp>
      <p:cxnSp>
        <p:nvCxnSpPr>
          <p:cNvPr id="53" name="Straight Connector 52"/>
          <p:cNvCxnSpPr>
            <a:stCxn id="8" idx="3"/>
            <a:endCxn id="18" idx="2"/>
          </p:cNvCxnSpPr>
          <p:nvPr/>
        </p:nvCxnSpPr>
        <p:spPr>
          <a:xfrm>
            <a:off x="2303324" y="2277341"/>
            <a:ext cx="2673849" cy="132288"/>
          </a:xfrm>
          <a:prstGeom prst="line">
            <a:avLst/>
          </a:prstGeom>
          <a:ln w="28575">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54" name="Straight Connector 53"/>
          <p:cNvCxnSpPr>
            <a:stCxn id="5" idx="3"/>
            <a:endCxn id="15" idx="1"/>
          </p:cNvCxnSpPr>
          <p:nvPr/>
        </p:nvCxnSpPr>
        <p:spPr>
          <a:xfrm>
            <a:off x="1246908" y="2062595"/>
            <a:ext cx="3550138" cy="655715"/>
          </a:xfrm>
          <a:prstGeom prst="line">
            <a:avLst/>
          </a:prstGeom>
          <a:ln w="28575">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a:stCxn id="7" idx="3"/>
            <a:endCxn id="29" idx="0"/>
          </p:cNvCxnSpPr>
          <p:nvPr/>
        </p:nvCxnSpPr>
        <p:spPr>
          <a:xfrm>
            <a:off x="2625436" y="2828060"/>
            <a:ext cx="3300269" cy="103587"/>
          </a:xfrm>
          <a:prstGeom prst="line">
            <a:avLst/>
          </a:prstGeom>
          <a:ln w="28575">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56" name="Straight Connector 55"/>
          <p:cNvCxnSpPr>
            <a:stCxn id="6" idx="3"/>
            <a:endCxn id="19" idx="0"/>
          </p:cNvCxnSpPr>
          <p:nvPr/>
        </p:nvCxnSpPr>
        <p:spPr>
          <a:xfrm flipV="1">
            <a:off x="1586346" y="2810200"/>
            <a:ext cx="3917970" cy="516622"/>
          </a:xfrm>
          <a:prstGeom prst="line">
            <a:avLst/>
          </a:prstGeom>
          <a:ln w="28575">
            <a:solidFill>
              <a:srgbClr val="FFFF00"/>
            </a:solidFill>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147248" y="3659334"/>
                <a:ext cx="3586552" cy="553998"/>
              </a:xfrm>
              <a:prstGeom prst="rect">
                <a:avLst/>
              </a:prstGeom>
              <a:noFill/>
            </p:spPr>
            <p:txBody>
              <a:bodyPr wrap="square" lIns="0" tIns="0" rIns="0" bIns="0" rtlCol="0">
                <a:spAutoFit/>
              </a:bodyPr>
              <a:lstStyle/>
              <a:p>
                <a:r>
                  <a:rPr lang="en-US" altLang="ko-KR" dirty="0" smtClean="0"/>
                  <a:t>Computer descriptors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𝑑</m:t>
                        </m:r>
                      </m:e>
                      <m:sub>
                        <m:r>
                          <a:rPr lang="en-US" altLang="ko-KR" b="0" i="1" smtClean="0">
                            <a:latin typeface="Cambria Math" panose="02040503050406030204" pitchFamily="18" charset="0"/>
                            <a:ea typeface="Cambria Math" panose="02040503050406030204" pitchFamily="18" charset="0"/>
                          </a:rPr>
                          <m:t>𝑛</m:t>
                        </m:r>
                      </m:sub>
                    </m:sSub>
                  </m:oMath>
                </a14:m>
                <a:r>
                  <a:rPr lang="en-US" altLang="ko-KR" dirty="0" smtClean="0"/>
                  <a:t> of the query image </a:t>
                </a:r>
                <a14:m>
                  <m:oMath xmlns:m="http://schemas.openxmlformats.org/officeDocument/2006/math">
                    <m:r>
                      <a:rPr lang="en-US" altLang="ko-KR" b="0" i="1" smtClean="0">
                        <a:latin typeface="Cambria Math" panose="02040503050406030204" pitchFamily="18" charset="0"/>
                      </a:rPr>
                      <m:t>𝑄</m:t>
                    </m:r>
                  </m:oMath>
                </a14:m>
                <a:endParaRPr lang="ko-KR" alt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147248" y="3659334"/>
                <a:ext cx="3586552" cy="553998"/>
              </a:xfrm>
              <a:prstGeom prst="rect">
                <a:avLst/>
              </a:prstGeom>
              <a:blipFill rotWithShape="0">
                <a:blip r:embed="rId5"/>
                <a:stretch>
                  <a:fillRect l="-3905" t="-14286" r="-4924" b="-2527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784140" y="3451856"/>
                <a:ext cx="3538408" cy="646331"/>
              </a:xfrm>
              <a:prstGeom prst="rect">
                <a:avLst/>
              </a:prstGeom>
              <a:noFill/>
            </p:spPr>
            <p:txBody>
              <a:bodyPr wrap="square" rtlCol="0">
                <a:spAutoFit/>
              </a:bodyPr>
              <a:lstStyle/>
              <a:p>
                <a14:m>
                  <m:oMath xmlns:m="http://schemas.openxmlformats.org/officeDocument/2006/math">
                    <m:r>
                      <a:rPr lang="en-US" altLang="ko-KR" i="1" smtClean="0">
                        <a:latin typeface="Cambria Math" panose="02040503050406030204" pitchFamily="18" charset="0"/>
                        <a:ea typeface="Cambria Math" panose="02040503050406030204" pitchFamily="18" charset="0"/>
                      </a:rPr>
                      <m:t>∀</m:t>
                    </m:r>
                    <m:sSub>
                      <m:sSubPr>
                        <m:ctrlPr>
                          <a:rPr lang="en-US" altLang="ko-KR"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𝑑</m:t>
                        </m:r>
                      </m:e>
                      <m:sub>
                        <m:r>
                          <a:rPr lang="en-US" altLang="ko-KR" b="0" i="1" smtClean="0">
                            <a:latin typeface="Cambria Math" panose="02040503050406030204" pitchFamily="18" charset="0"/>
                            <a:ea typeface="Cambria Math" panose="02040503050406030204" pitchFamily="18" charset="0"/>
                          </a:rPr>
                          <m:t>𝑖</m:t>
                        </m:r>
                      </m:sub>
                    </m:sSub>
                    <m:r>
                      <a:rPr lang="en-US" altLang="ko-KR" b="0" i="1"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𝐶</m:t>
                    </m:r>
                  </m:oMath>
                </a14:m>
                <a:r>
                  <a:rPr lang="ko-KR" altLang="en-US" dirty="0" smtClean="0"/>
                  <a:t> </a:t>
                </a:r>
                <a:r>
                  <a:rPr lang="en-US" altLang="ko-KR" dirty="0" smtClean="0"/>
                  <a:t>compute the NN of </a:t>
                </a:r>
                <a14:m>
                  <m:oMath xmlns:m="http://schemas.openxmlformats.org/officeDocument/2006/math">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𝑑</m:t>
                        </m:r>
                      </m:e>
                      <m:sub>
                        <m:r>
                          <a:rPr lang="en-US" altLang="ko-KR" i="1">
                            <a:latin typeface="Cambria Math" panose="02040503050406030204" pitchFamily="18" charset="0"/>
                            <a:ea typeface="Cambria Math" panose="02040503050406030204" pitchFamily="18" charset="0"/>
                          </a:rPr>
                          <m:t>𝑖</m:t>
                        </m:r>
                      </m:sub>
                    </m:sSub>
                  </m:oMath>
                </a14:m>
                <a:r>
                  <a:rPr lang="en-US" altLang="ko-KR" dirty="0" smtClean="0"/>
                  <a:t> in </a:t>
                </a:r>
                <a14:m>
                  <m:oMath xmlns:m="http://schemas.openxmlformats.org/officeDocument/2006/math">
                    <m:r>
                      <a:rPr lang="en-US" altLang="ko-KR" i="1">
                        <a:latin typeface="Cambria Math" panose="02040503050406030204" pitchFamily="18" charset="0"/>
                        <a:ea typeface="Cambria Math" panose="02040503050406030204" pitchFamily="18" charset="0"/>
                      </a:rPr>
                      <m:t>𝐶</m:t>
                    </m:r>
                  </m:oMath>
                </a14:m>
                <a:r>
                  <a:rPr lang="en-US" altLang="ko-KR" dirty="0" smtClean="0"/>
                  <a:t>: </a:t>
                </a:r>
                <a14:m>
                  <m:oMath xmlns:m="http://schemas.openxmlformats.org/officeDocument/2006/math">
                    <m:sSub>
                      <m:sSubPr>
                        <m:ctrlPr>
                          <a:rPr lang="en-US" altLang="ko-KR"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𝑁𝑁</m:t>
                        </m:r>
                      </m:e>
                      <m:sub>
                        <m:r>
                          <a:rPr lang="en-US" altLang="ko-KR" b="0" i="1" smtClean="0">
                            <a:latin typeface="Cambria Math" panose="02040503050406030204" pitchFamily="18" charset="0"/>
                            <a:ea typeface="Cambria Math" panose="02040503050406030204" pitchFamily="18" charset="0"/>
                          </a:rPr>
                          <m:t>𝐶</m:t>
                        </m:r>
                      </m:sub>
                    </m:sSub>
                    <m:d>
                      <m:dPr>
                        <m:ctrlPr>
                          <a:rPr lang="en-US" altLang="ko-KR" i="1" smtClean="0">
                            <a:latin typeface="Cambria Math" panose="02040503050406030204" pitchFamily="18" charset="0"/>
                            <a:ea typeface="Cambria Math" panose="02040503050406030204" pitchFamily="18" charset="0"/>
                          </a:rPr>
                        </m:ctrlPr>
                      </m:dPr>
                      <m:e>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𝑑</m:t>
                            </m:r>
                          </m:e>
                          <m:sub>
                            <m:r>
                              <a:rPr lang="en-US" altLang="ko-KR" i="1">
                                <a:latin typeface="Cambria Math" panose="02040503050406030204" pitchFamily="18" charset="0"/>
                                <a:ea typeface="Cambria Math" panose="02040503050406030204" pitchFamily="18" charset="0"/>
                              </a:rPr>
                              <m:t>𝑖</m:t>
                            </m:r>
                          </m:sub>
                        </m:sSub>
                      </m:e>
                    </m:d>
                  </m:oMath>
                </a14:m>
                <a:r>
                  <a:rPr lang="ko-KR" altLang="en-US" dirty="0"/>
                  <a:t> </a:t>
                </a:r>
              </a:p>
            </p:txBody>
          </p:sp>
        </mc:Choice>
        <mc:Fallback xmlns="">
          <p:sp>
            <p:nvSpPr>
              <p:cNvPr id="3" name="TextBox 2"/>
              <p:cNvSpPr txBox="1">
                <a:spLocks noRot="1" noChangeAspect="1" noMove="1" noResize="1" noEditPoints="1" noAdjustHandles="1" noChangeArrowheads="1" noChangeShapeType="1" noTextEdit="1"/>
              </p:cNvSpPr>
              <p:nvPr/>
            </p:nvSpPr>
            <p:spPr>
              <a:xfrm>
                <a:off x="3784140" y="3451856"/>
                <a:ext cx="3538408" cy="646331"/>
              </a:xfrm>
              <a:prstGeom prst="rect">
                <a:avLst/>
              </a:prstGeom>
              <a:blipFill rotWithShape="0">
                <a:blip r:embed="rId6"/>
                <a:stretch>
                  <a:fillRect t="-4717" r="-517"/>
                </a:stretch>
              </a:blipFill>
            </p:spPr>
            <p:txBody>
              <a:bodyPr/>
              <a:lstStyle/>
              <a:p>
                <a:r>
                  <a:rPr lang="ko-KR" altLang="en-US">
                    <a:noFill/>
                  </a:rPr>
                  <a:t> </a:t>
                </a:r>
              </a:p>
            </p:txBody>
          </p:sp>
        </mc:Fallback>
      </mc:AlternateContent>
      <p:sp>
        <p:nvSpPr>
          <p:cNvPr id="59" name="Right Arrow 58"/>
          <p:cNvSpPr/>
          <p:nvPr/>
        </p:nvSpPr>
        <p:spPr>
          <a:xfrm>
            <a:off x="7440924" y="3648808"/>
            <a:ext cx="446314" cy="2524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60" name="TextBox 59"/>
              <p:cNvSpPr txBox="1"/>
              <p:nvPr/>
            </p:nvSpPr>
            <p:spPr>
              <a:xfrm>
                <a:off x="7934042" y="3461602"/>
                <a:ext cx="4257958" cy="636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ko-KR" i="1" smtClean="0">
                              <a:latin typeface="Cambria Math" panose="02040503050406030204" pitchFamily="18" charset="0"/>
                            </a:rPr>
                          </m:ctrlPr>
                        </m:accPr>
                        <m:e>
                          <m:r>
                            <a:rPr lang="en-US" altLang="ko-KR" b="0" i="1" smtClean="0">
                              <a:latin typeface="Cambria Math" panose="02040503050406030204" pitchFamily="18" charset="0"/>
                            </a:rPr>
                            <m:t>𝐶</m:t>
                          </m:r>
                        </m:e>
                      </m:acc>
                      <m:r>
                        <a:rPr lang="en-US" altLang="ko-KR"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𝑎𝑟𝑔</m:t>
                      </m:r>
                      <m:func>
                        <m:funcPr>
                          <m:ctrlPr>
                            <a:rPr lang="en-US" altLang="ko-KR" b="0" i="1" smtClean="0">
                              <a:latin typeface="Cambria Math" panose="02040503050406030204" pitchFamily="18" charset="0"/>
                              <a:ea typeface="Cambria Math" panose="02040503050406030204" pitchFamily="18" charset="0"/>
                            </a:rPr>
                          </m:ctrlPr>
                        </m:funcPr>
                        <m:fName>
                          <m:limLow>
                            <m:limLowPr>
                              <m:ctrlPr>
                                <a:rPr lang="en-US" altLang="ko-KR" b="0" i="1" smtClean="0">
                                  <a:latin typeface="Cambria Math" panose="02040503050406030204" pitchFamily="18" charset="0"/>
                                  <a:ea typeface="Cambria Math" panose="02040503050406030204" pitchFamily="18" charset="0"/>
                                </a:rPr>
                              </m:ctrlPr>
                            </m:limLowPr>
                            <m:e>
                              <m:r>
                                <m:rPr>
                                  <m:sty m:val="p"/>
                                </m:rPr>
                                <a:rPr lang="en-US" altLang="ko-KR" b="0" i="0" smtClean="0">
                                  <a:latin typeface="Cambria Math" panose="02040503050406030204" pitchFamily="18" charset="0"/>
                                  <a:ea typeface="Cambria Math" panose="02040503050406030204" pitchFamily="18" charset="0"/>
                                </a:rPr>
                                <m:t>min</m:t>
                              </m:r>
                            </m:e>
                            <m:lim>
                              <m:r>
                                <a:rPr lang="en-US" altLang="ko-KR" b="0" i="1" smtClean="0">
                                  <a:latin typeface="Cambria Math" panose="02040503050406030204" pitchFamily="18" charset="0"/>
                                  <a:ea typeface="Cambria Math" panose="02040503050406030204" pitchFamily="18" charset="0"/>
                                </a:rPr>
                                <m:t>𝐶</m:t>
                              </m:r>
                            </m:lim>
                          </m:limLow>
                        </m:fName>
                        <m:e>
                          <m:nary>
                            <m:naryPr>
                              <m:chr m:val="∑"/>
                              <m:limLoc m:val="subSup"/>
                              <m:ctrlPr>
                                <a:rPr lang="en-US" altLang="ko-KR" b="0" i="1" smtClean="0">
                                  <a:latin typeface="Cambria Math" panose="02040503050406030204" pitchFamily="18" charset="0"/>
                                  <a:ea typeface="Cambria Math" panose="02040503050406030204" pitchFamily="18" charset="0"/>
                                </a:rPr>
                              </m:ctrlPr>
                            </m:naryPr>
                            <m:sub>
                              <m:r>
                                <m:rPr>
                                  <m:brk m:alnAt="25"/>
                                </m:rPr>
                                <a:rPr lang="en-US" altLang="ko-KR" b="0" i="1" smtClean="0">
                                  <a:latin typeface="Cambria Math" panose="02040503050406030204" pitchFamily="18" charset="0"/>
                                  <a:ea typeface="Cambria Math" panose="02040503050406030204" pitchFamily="18" charset="0"/>
                                </a:rPr>
                                <m:t>𝑖</m:t>
                              </m:r>
                              <m:r>
                                <a:rPr lang="en-US" altLang="ko-KR" b="0" i="1" smtClean="0">
                                  <a:latin typeface="Cambria Math" panose="02040503050406030204" pitchFamily="18" charset="0"/>
                                  <a:ea typeface="Cambria Math" panose="02040503050406030204" pitchFamily="18" charset="0"/>
                                </a:rPr>
                                <m:t>=1</m:t>
                              </m:r>
                            </m:sub>
                            <m:sup>
                              <m:r>
                                <a:rPr lang="en-US" altLang="ko-KR" b="0" i="1" smtClean="0">
                                  <a:latin typeface="Cambria Math" panose="02040503050406030204" pitchFamily="18" charset="0"/>
                                  <a:ea typeface="Cambria Math" panose="02040503050406030204" pitchFamily="18" charset="0"/>
                                </a:rPr>
                                <m:t>𝑛</m:t>
                              </m:r>
                            </m:sup>
                            <m:e>
                              <m:sSup>
                                <m:sSupPr>
                                  <m:ctrlPr>
                                    <a:rPr lang="en-US" altLang="ko-KR" b="0" i="1" smtClean="0">
                                      <a:latin typeface="Cambria Math" panose="02040503050406030204" pitchFamily="18" charset="0"/>
                                      <a:ea typeface="Cambria Math" panose="02040503050406030204" pitchFamily="18" charset="0"/>
                                    </a:rPr>
                                  </m:ctrlPr>
                                </m:sSupPr>
                                <m:e>
                                  <m:d>
                                    <m:dPr>
                                      <m:begChr m:val="‖"/>
                                      <m:endChr m:val="‖"/>
                                      <m:ctrlPr>
                                        <a:rPr lang="en-US" altLang="ko-KR" i="1">
                                          <a:latin typeface="Cambria Math" panose="02040503050406030204" pitchFamily="18" charset="0"/>
                                          <a:ea typeface="Cambria Math" panose="02040503050406030204" pitchFamily="18" charset="0"/>
                                        </a:rPr>
                                      </m:ctrlPr>
                                    </m:dPr>
                                    <m:e>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𝑑</m:t>
                                          </m:r>
                                        </m:e>
                                        <m:sub>
                                          <m:r>
                                            <a:rPr lang="en-US" altLang="ko-KR" i="1">
                                              <a:latin typeface="Cambria Math" panose="02040503050406030204" pitchFamily="18" charset="0"/>
                                              <a:ea typeface="Cambria Math" panose="02040503050406030204" pitchFamily="18" charset="0"/>
                                            </a:rPr>
                                            <m:t>𝑖</m:t>
                                          </m:r>
                                        </m:sub>
                                      </m:sSub>
                                      <m:r>
                                        <a:rPr lang="en-US" altLang="ko-KR" i="1">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𝑁𝑁</m:t>
                                          </m:r>
                                        </m:e>
                                        <m:sub>
                                          <m:r>
                                            <a:rPr lang="en-US" altLang="ko-KR" i="1">
                                              <a:latin typeface="Cambria Math" panose="02040503050406030204" pitchFamily="18" charset="0"/>
                                              <a:ea typeface="Cambria Math" panose="02040503050406030204" pitchFamily="18" charset="0"/>
                                            </a:rPr>
                                            <m:t>𝐶</m:t>
                                          </m:r>
                                        </m:sub>
                                      </m:sSub>
                                      <m:d>
                                        <m:dPr>
                                          <m:ctrlPr>
                                            <a:rPr lang="en-US" altLang="ko-KR" i="1">
                                              <a:latin typeface="Cambria Math" panose="02040503050406030204" pitchFamily="18" charset="0"/>
                                              <a:ea typeface="Cambria Math" panose="02040503050406030204" pitchFamily="18" charset="0"/>
                                            </a:rPr>
                                          </m:ctrlPr>
                                        </m:dPr>
                                        <m:e>
                                          <m:sSub>
                                            <m:sSubPr>
                                              <m:ctrlPr>
                                                <a:rPr lang="en-US" altLang="ko-KR" i="1">
                                                  <a:latin typeface="Cambria Math" panose="02040503050406030204" pitchFamily="18" charset="0"/>
                                                  <a:ea typeface="Cambria Math" panose="02040503050406030204" pitchFamily="18" charset="0"/>
                                                </a:rPr>
                                              </m:ctrlPr>
                                            </m:sSubPr>
                                            <m:e>
                                              <m:r>
                                                <a:rPr lang="en-US" altLang="ko-KR" i="1">
                                                  <a:latin typeface="Cambria Math" panose="02040503050406030204" pitchFamily="18" charset="0"/>
                                                  <a:ea typeface="Cambria Math" panose="02040503050406030204" pitchFamily="18" charset="0"/>
                                                </a:rPr>
                                                <m:t>𝑑</m:t>
                                              </m:r>
                                            </m:e>
                                            <m:sub>
                                              <m:r>
                                                <a:rPr lang="en-US" altLang="ko-KR" i="1">
                                                  <a:latin typeface="Cambria Math" panose="02040503050406030204" pitchFamily="18" charset="0"/>
                                                  <a:ea typeface="Cambria Math" panose="02040503050406030204" pitchFamily="18" charset="0"/>
                                                </a:rPr>
                                                <m:t>𝑖</m:t>
                                              </m:r>
                                            </m:sub>
                                          </m:sSub>
                                        </m:e>
                                      </m:d>
                                    </m:e>
                                  </m:d>
                                </m:e>
                                <m:sup>
                                  <m:r>
                                    <a:rPr lang="en-US" altLang="ko-KR" b="0" i="1" smtClean="0">
                                      <a:latin typeface="Cambria Math" panose="02040503050406030204" pitchFamily="18" charset="0"/>
                                      <a:ea typeface="Cambria Math" panose="02040503050406030204" pitchFamily="18" charset="0"/>
                                    </a:rPr>
                                    <m:t>2</m:t>
                                  </m:r>
                                </m:sup>
                              </m:sSup>
                            </m:e>
                          </m:nary>
                        </m:e>
                      </m:func>
                    </m:oMath>
                  </m:oMathPara>
                </a14:m>
                <a:endParaRPr lang="ko-KR" alt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7934042" y="3461602"/>
                <a:ext cx="4257958" cy="636585"/>
              </a:xfrm>
              <a:prstGeom prst="rect">
                <a:avLst/>
              </a:prstGeom>
              <a:blipFill rotWithShape="0">
                <a:blip r:embed="rId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12249" y="5572585"/>
                <a:ext cx="6362063" cy="839397"/>
              </a:xfrm>
              <a:prstGeom prst="rect">
                <a:avLst/>
              </a:prstGeom>
            </p:spPr>
            <p:txBody>
              <a:bodyPr wrap="none">
                <a:spAutoFit/>
              </a:bodyPr>
              <a:lstStyle/>
              <a:p>
                <a14:m>
                  <m:oMath xmlns:m="http://schemas.openxmlformats.org/officeDocument/2006/math">
                    <m:sSub>
                      <m:sSubPr>
                        <m:ctrlPr>
                          <a:rPr lang="en-US" altLang="ko-KR" sz="1600" i="1">
                            <a:latin typeface="Cambria Math" panose="02040503050406030204" pitchFamily="18" charset="0"/>
                            <a:ea typeface="Cambria Math" panose="02040503050406030204" pitchFamily="18" charset="0"/>
                          </a:rPr>
                        </m:ctrlPr>
                      </m:sSubPr>
                      <m:e>
                        <m:r>
                          <a:rPr lang="en-US" altLang="ko-KR" sz="1600" i="1">
                            <a:latin typeface="Cambria Math" panose="02040503050406030204" pitchFamily="18" charset="0"/>
                            <a:ea typeface="Cambria Math" panose="02040503050406030204" pitchFamily="18" charset="0"/>
                          </a:rPr>
                          <m:t>𝑑</m:t>
                        </m:r>
                      </m:e>
                      <m:sub>
                        <m:r>
                          <a:rPr lang="en-US" altLang="ko-KR" sz="1600" i="1">
                            <a:latin typeface="Cambria Math" panose="02040503050406030204" pitchFamily="18" charset="0"/>
                            <a:ea typeface="Cambria Math" panose="02040503050406030204" pitchFamily="18" charset="0"/>
                          </a:rPr>
                          <m:t>𝑖</m:t>
                        </m:r>
                      </m:sub>
                    </m:sSub>
                  </m:oMath>
                </a14:m>
                <a:r>
                  <a:rPr lang="en-US" altLang="ko-KR" sz="1600" i="1" dirty="0" smtClean="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1600" dirty="0" smtClean="0">
                    <a:latin typeface="Arial Unicode MS" panose="020B0604020202020204" pitchFamily="50" charset="-127"/>
                    <a:ea typeface="Arial Unicode MS" panose="020B0604020202020204" pitchFamily="50" charset="-127"/>
                    <a:cs typeface="Arial Unicode MS" panose="020B0604020202020204" pitchFamily="50" charset="-127"/>
                  </a:rPr>
                  <a:t>:</a:t>
                </a:r>
                <a:r>
                  <a:rPr lang="en-US" altLang="ko-KR" sz="1600" i="1" dirty="0" smtClean="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1600" dirty="0" smtClean="0">
                    <a:latin typeface="Arial Unicode MS" panose="020B0604020202020204" pitchFamily="50" charset="-127"/>
                    <a:ea typeface="Arial Unicode MS" panose="020B0604020202020204" pitchFamily="50" charset="-127"/>
                    <a:cs typeface="Arial Unicode MS" panose="020B0604020202020204" pitchFamily="50" charset="-127"/>
                  </a:rPr>
                  <a:t>the </a:t>
                </a:r>
                <a:r>
                  <a:rPr lang="en-US" altLang="ko-KR" sz="1600" dirty="0" err="1" smtClean="0">
                    <a:latin typeface="Arial Unicode MS" panose="020B0604020202020204" pitchFamily="50" charset="-127"/>
                    <a:ea typeface="Arial Unicode MS" panose="020B0604020202020204" pitchFamily="50" charset="-127"/>
                    <a:cs typeface="Arial Unicode MS" panose="020B0604020202020204" pitchFamily="50" charset="-127"/>
                  </a:rPr>
                  <a:t>i</a:t>
                </a:r>
                <a:r>
                  <a:rPr lang="en-US" altLang="ko-KR" sz="1600" i="1" dirty="0" err="1" smtClean="0">
                    <a:latin typeface="Arial Unicode MS" panose="020B0604020202020204" pitchFamily="50" charset="-127"/>
                    <a:ea typeface="Arial Unicode MS" panose="020B0604020202020204" pitchFamily="50" charset="-127"/>
                    <a:cs typeface="Arial Unicode MS" panose="020B0604020202020204" pitchFamily="50" charset="-127"/>
                  </a:rPr>
                  <a:t>th</a:t>
                </a:r>
                <a:r>
                  <a:rPr lang="en-US" altLang="ko-KR" sz="1600"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1600" dirty="0" smtClean="0">
                    <a:latin typeface="Arial Unicode MS" panose="020B0604020202020204" pitchFamily="50" charset="-127"/>
                    <a:ea typeface="Arial Unicode MS" panose="020B0604020202020204" pitchFamily="50" charset="-127"/>
                    <a:cs typeface="Arial Unicode MS" panose="020B0604020202020204" pitchFamily="50" charset="-127"/>
                  </a:rPr>
                  <a:t>descriptor of the query image. </a:t>
                </a:r>
                <a:endParaRPr lang="en-US" altLang="ko-KR" sz="1600" i="1" dirty="0" smtClean="0">
                  <a:latin typeface="Arial Unicode MS" panose="020B0604020202020204" pitchFamily="50" charset="-127"/>
                  <a:ea typeface="Arial Unicode MS" panose="020B0604020202020204" pitchFamily="50" charset="-127"/>
                  <a:cs typeface="Arial Unicode MS" panose="020B0604020202020204" pitchFamily="50" charset="-127"/>
                </a:endParaRPr>
              </a:p>
              <a:p>
                <a14:m>
                  <m:oMath xmlns:m="http://schemas.openxmlformats.org/officeDocument/2006/math">
                    <m:sSub>
                      <m:sSubPr>
                        <m:ctrlPr>
                          <a:rPr lang="en-US" altLang="ko-KR" sz="1600" i="1">
                            <a:latin typeface="Cambria Math" panose="02040503050406030204" pitchFamily="18" charset="0"/>
                            <a:ea typeface="Cambria Math" panose="02040503050406030204" pitchFamily="18" charset="0"/>
                          </a:rPr>
                        </m:ctrlPr>
                      </m:sSubPr>
                      <m:e>
                        <m:r>
                          <a:rPr lang="en-US" altLang="ko-KR" sz="1600" i="1">
                            <a:latin typeface="Cambria Math" panose="02040503050406030204" pitchFamily="18" charset="0"/>
                            <a:ea typeface="Cambria Math" panose="02040503050406030204" pitchFamily="18" charset="0"/>
                          </a:rPr>
                          <m:t>𝑁𝑁</m:t>
                        </m:r>
                      </m:e>
                      <m:sub>
                        <m:r>
                          <a:rPr lang="en-US" altLang="ko-KR" sz="1600" i="1">
                            <a:latin typeface="Cambria Math" panose="02040503050406030204" pitchFamily="18" charset="0"/>
                            <a:ea typeface="Cambria Math" panose="02040503050406030204" pitchFamily="18" charset="0"/>
                          </a:rPr>
                          <m:t>𝐶</m:t>
                        </m:r>
                      </m:sub>
                    </m:sSub>
                    <m:d>
                      <m:dPr>
                        <m:ctrlPr>
                          <a:rPr lang="en-US" altLang="ko-KR" sz="1600" i="1">
                            <a:latin typeface="Cambria Math" panose="02040503050406030204" pitchFamily="18" charset="0"/>
                            <a:ea typeface="Cambria Math" panose="02040503050406030204" pitchFamily="18" charset="0"/>
                          </a:rPr>
                        </m:ctrlPr>
                      </m:dPr>
                      <m:e>
                        <m:sSub>
                          <m:sSubPr>
                            <m:ctrlPr>
                              <a:rPr lang="en-US" altLang="ko-KR" sz="1600" i="1">
                                <a:latin typeface="Cambria Math" panose="02040503050406030204" pitchFamily="18" charset="0"/>
                                <a:ea typeface="Cambria Math" panose="02040503050406030204" pitchFamily="18" charset="0"/>
                              </a:rPr>
                            </m:ctrlPr>
                          </m:sSubPr>
                          <m:e>
                            <m:r>
                              <a:rPr lang="en-US" altLang="ko-KR" sz="1600" i="1">
                                <a:latin typeface="Cambria Math" panose="02040503050406030204" pitchFamily="18" charset="0"/>
                                <a:ea typeface="Cambria Math" panose="02040503050406030204" pitchFamily="18" charset="0"/>
                              </a:rPr>
                              <m:t>𝑑</m:t>
                            </m:r>
                          </m:e>
                          <m:sub>
                            <m:r>
                              <a:rPr lang="en-US" altLang="ko-KR" sz="1600" i="1">
                                <a:latin typeface="Cambria Math" panose="02040503050406030204" pitchFamily="18" charset="0"/>
                                <a:ea typeface="Cambria Math" panose="02040503050406030204" pitchFamily="18" charset="0"/>
                              </a:rPr>
                              <m:t>𝑖</m:t>
                            </m:r>
                          </m:sub>
                        </m:sSub>
                      </m:e>
                    </m:d>
                  </m:oMath>
                </a14:m>
                <a:r>
                  <a:rPr lang="en-US" altLang="ko-KR" sz="1600" dirty="0" smtClean="0">
                    <a:latin typeface="Arial Unicode MS" panose="020B0604020202020204" pitchFamily="50" charset="-127"/>
                    <a:ea typeface="Arial Unicode MS" panose="020B0604020202020204" pitchFamily="50" charset="-127"/>
                    <a:cs typeface="Arial Unicode MS" panose="020B0604020202020204" pitchFamily="50" charset="-127"/>
                  </a:rPr>
                  <a:t> : the nearest neighbor descriptor of </a:t>
                </a:r>
                <a14:m>
                  <m:oMath xmlns:m="http://schemas.openxmlformats.org/officeDocument/2006/math">
                    <m:sSub>
                      <m:sSubPr>
                        <m:ctrlPr>
                          <a:rPr lang="en-US" altLang="ko-KR" sz="1600" i="1">
                            <a:latin typeface="Cambria Math" panose="02040503050406030204" pitchFamily="18" charset="0"/>
                            <a:ea typeface="Cambria Math" panose="02040503050406030204" pitchFamily="18" charset="0"/>
                          </a:rPr>
                        </m:ctrlPr>
                      </m:sSubPr>
                      <m:e>
                        <m:r>
                          <a:rPr lang="en-US" altLang="ko-KR" sz="1600" i="1">
                            <a:latin typeface="Cambria Math" panose="02040503050406030204" pitchFamily="18" charset="0"/>
                            <a:ea typeface="Cambria Math" panose="02040503050406030204" pitchFamily="18" charset="0"/>
                          </a:rPr>
                          <m:t>𝑑</m:t>
                        </m:r>
                      </m:e>
                      <m:sub>
                        <m:r>
                          <a:rPr lang="en-US" altLang="ko-KR" sz="1600" i="1">
                            <a:latin typeface="Cambria Math" panose="02040503050406030204" pitchFamily="18" charset="0"/>
                            <a:ea typeface="Cambria Math" panose="02040503050406030204" pitchFamily="18" charset="0"/>
                          </a:rPr>
                          <m:t>𝑖</m:t>
                        </m:r>
                      </m:sub>
                    </m:sSub>
                  </m:oMath>
                </a14:m>
                <a:r>
                  <a:rPr lang="en-US" altLang="ko-KR" sz="1600" dirty="0" smtClean="0">
                    <a:latin typeface="Arial Unicode MS" panose="020B0604020202020204" pitchFamily="50" charset="-127"/>
                    <a:ea typeface="Arial Unicode MS" panose="020B0604020202020204" pitchFamily="50" charset="-127"/>
                    <a:cs typeface="Arial Unicode MS" panose="020B0604020202020204" pitchFamily="50" charset="-127"/>
                  </a:rPr>
                  <a:t>.</a:t>
                </a:r>
              </a:p>
              <a:p>
                <a14:m>
                  <m:oMath xmlns:m="http://schemas.openxmlformats.org/officeDocument/2006/math">
                    <m:acc>
                      <m:accPr>
                        <m:chr m:val="̂"/>
                        <m:ctrlPr>
                          <a:rPr lang="en-US" altLang="ko-KR" sz="1600" i="1">
                            <a:latin typeface="Cambria Math" panose="02040503050406030204" pitchFamily="18" charset="0"/>
                          </a:rPr>
                        </m:ctrlPr>
                      </m:accPr>
                      <m:e>
                        <m:r>
                          <a:rPr lang="en-US" altLang="ko-KR" sz="1600" i="1">
                            <a:latin typeface="Cambria Math" panose="02040503050406030204" pitchFamily="18" charset="0"/>
                          </a:rPr>
                          <m:t>𝐶</m:t>
                        </m:r>
                      </m:e>
                    </m:acc>
                  </m:oMath>
                </a14:m>
                <a:r>
                  <a:rPr lang="ko-KR" altLang="en-US" sz="1600" dirty="0" smtClean="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1600" dirty="0" smtClean="0">
                    <a:latin typeface="Arial Unicode MS" panose="020B0604020202020204" pitchFamily="50" charset="-127"/>
                    <a:ea typeface="Arial Unicode MS" panose="020B0604020202020204" pitchFamily="50" charset="-127"/>
                    <a:cs typeface="Arial Unicode MS" panose="020B0604020202020204" pitchFamily="50" charset="-127"/>
                  </a:rPr>
                  <a:t>: the classifier which is the classification score for the query image.</a:t>
                </a:r>
                <a:endParaRPr lang="ko-KR" altLang="en-US" sz="1600" dirty="0">
                  <a:latin typeface="Arial Unicode MS" panose="020B0604020202020204" pitchFamily="50" charset="-127"/>
                  <a:ea typeface="Arial Unicode MS" panose="020B0604020202020204" pitchFamily="50" charset="-127"/>
                  <a:cs typeface="Arial Unicode MS" panose="020B0604020202020204" pitchFamily="50" charset="-127"/>
                </a:endParaRPr>
              </a:p>
            </p:txBody>
          </p:sp>
        </mc:Choice>
        <mc:Fallback xmlns="">
          <p:sp>
            <p:nvSpPr>
              <p:cNvPr id="62" name="Rectangle 61"/>
              <p:cNvSpPr>
                <a:spLocks noRot="1" noChangeAspect="1" noMove="1" noResize="1" noEditPoints="1" noAdjustHandles="1" noChangeArrowheads="1" noChangeShapeType="1" noTextEdit="1"/>
              </p:cNvSpPr>
              <p:nvPr/>
            </p:nvSpPr>
            <p:spPr>
              <a:xfrm>
                <a:off x="112249" y="5572585"/>
                <a:ext cx="6362063" cy="839397"/>
              </a:xfrm>
              <a:prstGeom prst="rect">
                <a:avLst/>
              </a:prstGeom>
              <a:blipFill rotWithShape="0">
                <a:blip r:embed="rId8"/>
                <a:stretch>
                  <a:fillRect t="-2174" r="-192" b="-7971"/>
                </a:stretch>
              </a:blipFill>
            </p:spPr>
            <p:txBody>
              <a:bodyPr/>
              <a:lstStyle/>
              <a:p>
                <a:r>
                  <a:rPr lang="ko-KR" altLang="en-US">
                    <a:noFill/>
                  </a:rPr>
                  <a:t> </a:t>
                </a:r>
              </a:p>
            </p:txBody>
          </p:sp>
        </mc:Fallback>
      </mc:AlternateContent>
      <p:sp>
        <p:nvSpPr>
          <p:cNvPr id="63" name="TextBox 62"/>
          <p:cNvSpPr txBox="1"/>
          <p:nvPr/>
        </p:nvSpPr>
        <p:spPr>
          <a:xfrm>
            <a:off x="5774419" y="1159942"/>
            <a:ext cx="6362543" cy="646331"/>
          </a:xfrm>
          <a:prstGeom prst="rect">
            <a:avLst/>
          </a:prstGeom>
          <a:noFill/>
        </p:spPr>
        <p:txBody>
          <a:bodyPr wrap="square" rtlCol="0">
            <a:spAutoFit/>
          </a:bodyPr>
          <a:lstStyle/>
          <a:p>
            <a:r>
              <a:rPr lang="en-US" altLang="ko-KR" dirty="0" err="1"/>
              <a:t>Boiman</a:t>
            </a:r>
            <a:r>
              <a:rPr lang="en-US" altLang="ko-KR" dirty="0"/>
              <a:t>, O., </a:t>
            </a:r>
            <a:r>
              <a:rPr lang="en-US" altLang="ko-KR" dirty="0" err="1"/>
              <a:t>Shechtman</a:t>
            </a:r>
            <a:r>
              <a:rPr lang="en-US" altLang="ko-KR" dirty="0"/>
              <a:t>, E., </a:t>
            </a:r>
            <a:r>
              <a:rPr lang="en-US" altLang="ko-KR" dirty="0" err="1"/>
              <a:t>Irani</a:t>
            </a:r>
            <a:r>
              <a:rPr lang="en-US" altLang="ko-KR" dirty="0"/>
              <a:t>, M</a:t>
            </a:r>
            <a:r>
              <a:rPr lang="en-US" altLang="ko-KR" dirty="0" smtClean="0"/>
              <a:t>. In </a:t>
            </a:r>
            <a:r>
              <a:rPr lang="en-US" altLang="ko-KR" dirty="0"/>
              <a:t>defense of nearest-neighbor based </a:t>
            </a:r>
            <a:r>
              <a:rPr lang="en-US" altLang="ko-KR" dirty="0" smtClean="0"/>
              <a:t>image classiﬁcation</a:t>
            </a:r>
            <a:r>
              <a:rPr lang="en-US" altLang="ko-KR" dirty="0"/>
              <a:t>. In: CVPR </a:t>
            </a:r>
            <a:r>
              <a:rPr lang="en-US" altLang="ko-KR" dirty="0" smtClean="0"/>
              <a:t>2008</a:t>
            </a:r>
            <a:endParaRPr lang="ko-KR" altLang="en-US" dirty="0"/>
          </a:p>
        </p:txBody>
      </p:sp>
      <p:sp>
        <p:nvSpPr>
          <p:cNvPr id="3" name="Date Placeholder 2"/>
          <p:cNvSpPr>
            <a:spLocks noGrp="1"/>
          </p:cNvSpPr>
          <p:nvPr>
            <p:ph type="dt" sz="half" idx="10"/>
          </p:nvPr>
        </p:nvSpPr>
        <p:spPr/>
        <p:txBody>
          <a:bodyPr/>
          <a:lstStyle/>
          <a:p>
            <a:fld id="{F6357EED-507C-4CA8-AD95-FFDFC157F787}" type="datetime1">
              <a:rPr lang="ko-KR" altLang="en-US" smtClean="0"/>
              <a:t>2014-12-15</a:t>
            </a:fld>
            <a:endParaRPr lang="ko-KR" altLang="en-US"/>
          </a:p>
        </p:txBody>
      </p:sp>
      <p:sp>
        <p:nvSpPr>
          <p:cNvPr id="61" name="Slide Number Placeholder 60"/>
          <p:cNvSpPr>
            <a:spLocks noGrp="1"/>
          </p:cNvSpPr>
          <p:nvPr>
            <p:ph type="sldNum" sz="quarter" idx="12"/>
          </p:nvPr>
        </p:nvSpPr>
        <p:spPr/>
        <p:txBody>
          <a:bodyPr/>
          <a:lstStyle/>
          <a:p>
            <a:fld id="{D63C5E94-666F-4E1D-83FC-F0743E998C4B}" type="slidenum">
              <a:rPr lang="ko-KR" altLang="en-US" smtClean="0"/>
              <a:t>4</a:t>
            </a:fld>
            <a:endParaRPr lang="ko-KR" altLang="en-US"/>
          </a:p>
        </p:txBody>
      </p:sp>
      <mc:AlternateContent xmlns:mc="http://schemas.openxmlformats.org/markup-compatibility/2006" xmlns:a14="http://schemas.microsoft.com/office/drawing/2010/main">
        <mc:Choice Requires="a14">
          <p:sp>
            <p:nvSpPr>
              <p:cNvPr id="64" name="TextBox 63"/>
              <p:cNvSpPr txBox="1"/>
              <p:nvPr/>
            </p:nvSpPr>
            <p:spPr>
              <a:xfrm>
                <a:off x="424391" y="4303784"/>
                <a:ext cx="2881593" cy="7834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ko-KR" i="1" smtClean="0">
                              <a:latin typeface="Cambria Math" panose="02040503050406030204" pitchFamily="18" charset="0"/>
                            </a:rPr>
                          </m:ctrlPr>
                        </m:accPr>
                        <m:e>
                          <m:r>
                            <a:rPr lang="en-US" altLang="ko-KR" i="1">
                              <a:latin typeface="Cambria Math" panose="02040503050406030204" pitchFamily="18" charset="0"/>
                            </a:rPr>
                            <m:t>𝐶</m:t>
                          </m:r>
                        </m:e>
                      </m:acc>
                      <m:r>
                        <a:rPr lang="en-US" altLang="ko-KR" i="1">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𝑎𝑟𝑔</m:t>
                      </m:r>
                      <m:func>
                        <m:funcPr>
                          <m:ctrlPr>
                            <a:rPr lang="en-US" altLang="ko-KR" b="0" i="1" smtClean="0">
                              <a:latin typeface="Cambria Math" panose="02040503050406030204" pitchFamily="18" charset="0"/>
                              <a:ea typeface="Cambria Math" panose="02040503050406030204" pitchFamily="18" charset="0"/>
                            </a:rPr>
                          </m:ctrlPr>
                        </m:funcPr>
                        <m:fName>
                          <m:limLow>
                            <m:limLowPr>
                              <m:ctrlPr>
                                <a:rPr lang="en-US" altLang="ko-KR" b="0" i="1" smtClean="0">
                                  <a:latin typeface="Cambria Math" panose="02040503050406030204" pitchFamily="18" charset="0"/>
                                  <a:ea typeface="Cambria Math" panose="02040503050406030204" pitchFamily="18" charset="0"/>
                                </a:rPr>
                              </m:ctrlPr>
                            </m:limLowPr>
                            <m:e>
                              <m:r>
                                <m:rPr>
                                  <m:sty m:val="p"/>
                                </m:rPr>
                                <a:rPr lang="en-US" altLang="ko-KR" b="0" i="0" smtClean="0">
                                  <a:latin typeface="Cambria Math" panose="02040503050406030204" pitchFamily="18" charset="0"/>
                                  <a:ea typeface="Cambria Math" panose="02040503050406030204" pitchFamily="18" charset="0"/>
                                </a:rPr>
                                <m:t>max</m:t>
                              </m:r>
                            </m:e>
                            <m:lim>
                              <m:r>
                                <a:rPr lang="en-US" altLang="ko-KR" b="0" i="1" smtClean="0">
                                  <a:latin typeface="Cambria Math" panose="02040503050406030204" pitchFamily="18" charset="0"/>
                                  <a:ea typeface="Cambria Math" panose="02040503050406030204" pitchFamily="18" charset="0"/>
                                </a:rPr>
                                <m:t>𝐶</m:t>
                              </m:r>
                            </m:lim>
                          </m:limLow>
                        </m:fName>
                        <m:e>
                          <m:r>
                            <a:rPr lang="en-US" altLang="ko-KR" b="0" i="1" smtClean="0">
                              <a:latin typeface="Cambria Math" panose="02040503050406030204" pitchFamily="18" charset="0"/>
                              <a:ea typeface="Cambria Math" panose="02040503050406030204" pitchFamily="18" charset="0"/>
                            </a:rPr>
                            <m:t>𝑃</m:t>
                          </m:r>
                          <m:d>
                            <m:dPr>
                              <m:ctrlPr>
                                <a:rPr lang="en-US" altLang="ko-KR" b="0" i="1" smtClean="0">
                                  <a:latin typeface="Cambria Math" panose="02040503050406030204" pitchFamily="18" charset="0"/>
                                  <a:ea typeface="Cambria Math" panose="02040503050406030204" pitchFamily="18" charset="0"/>
                                </a:rPr>
                              </m:ctrlPr>
                            </m:dPr>
                            <m:e>
                              <m:r>
                                <a:rPr lang="en-US" altLang="ko-KR" b="0" i="1" smtClean="0">
                                  <a:latin typeface="Cambria Math" panose="02040503050406030204" pitchFamily="18" charset="0"/>
                                  <a:ea typeface="Cambria Math" panose="02040503050406030204" pitchFamily="18" charset="0"/>
                                </a:rPr>
                                <m:t>𝐶</m:t>
                              </m:r>
                            </m:e>
                            <m:e>
                              <m:r>
                                <a:rPr lang="en-US" altLang="ko-KR" b="0" i="1" smtClean="0">
                                  <a:latin typeface="Cambria Math" panose="02040503050406030204" pitchFamily="18" charset="0"/>
                                  <a:ea typeface="Cambria Math" panose="02040503050406030204" pitchFamily="18" charset="0"/>
                                </a:rPr>
                                <m:t>𝑄</m:t>
                              </m:r>
                            </m:e>
                          </m:d>
                        </m:e>
                      </m:func>
                      <m:r>
                        <a:rPr lang="en-US" altLang="ko-KR" i="1" smtClean="0">
                          <a:latin typeface="Cambria Math" panose="02040503050406030204" pitchFamily="18" charset="0"/>
                          <a:ea typeface="Cambria Math" panose="02040503050406030204" pitchFamily="18" charset="0"/>
                        </a:rPr>
                        <m:t>  </m:t>
                      </m:r>
                    </m:oMath>
                  </m:oMathPara>
                </a14:m>
                <a:endParaRPr lang="en-US" altLang="ko-KR"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𝐶</m:t>
                          </m:r>
                        </m:e>
                      </m:acc>
                      <m:r>
                        <a:rPr lang="en-US" altLang="ko-KR" i="1">
                          <a:latin typeface="Cambria Math" panose="02040503050406030204" pitchFamily="18" charset="0"/>
                          <a:ea typeface="Cambria Math" panose="02040503050406030204" pitchFamily="18" charset="0"/>
                        </a:rPr>
                        <m:t>=</m:t>
                      </m:r>
                      <m:r>
                        <a:rPr lang="en-US" altLang="ko-KR" i="1">
                          <a:latin typeface="Cambria Math"/>
                        </a:rPr>
                        <m:t>𝑎𝑟𝑔</m:t>
                      </m:r>
                      <m:sSub>
                        <m:sSubPr>
                          <m:ctrlPr>
                            <a:rPr lang="ko-KR" altLang="ko-KR" i="1">
                              <a:latin typeface="Cambria Math" panose="02040503050406030204" pitchFamily="18" charset="0"/>
                            </a:rPr>
                          </m:ctrlPr>
                        </m:sSubPr>
                        <m:e>
                          <m:r>
                            <a:rPr lang="en-US" altLang="ko-KR" i="1">
                              <a:latin typeface="Cambria Math"/>
                            </a:rPr>
                            <m:t>𝑚𝑎𝑥</m:t>
                          </m:r>
                        </m:e>
                        <m:sub>
                          <m:r>
                            <a:rPr lang="en-US" altLang="ko-KR" i="1">
                              <a:latin typeface="Cambria Math"/>
                            </a:rPr>
                            <m:t>𝐶</m:t>
                          </m:r>
                        </m:sub>
                      </m:sSub>
                      <m:r>
                        <a:rPr lang="en-US" altLang="ko-KR" i="1">
                          <a:latin typeface="Cambria Math"/>
                        </a:rPr>
                        <m:t>𝑙𝑜𝑔</m:t>
                      </m:r>
                      <m:d>
                        <m:dPr>
                          <m:ctrlPr>
                            <a:rPr lang="ko-KR" altLang="ko-KR" i="1">
                              <a:latin typeface="Cambria Math" panose="02040503050406030204" pitchFamily="18" charset="0"/>
                            </a:rPr>
                          </m:ctrlPr>
                        </m:dPr>
                        <m:e>
                          <m:r>
                            <a:rPr lang="en-US" altLang="ko-KR" b="0" i="1" smtClean="0">
                              <a:latin typeface="Cambria Math" panose="02040503050406030204" pitchFamily="18" charset="0"/>
                            </a:rPr>
                            <m:t>𝑃</m:t>
                          </m:r>
                          <m:d>
                            <m:dPr>
                              <m:ctrlPr>
                                <a:rPr lang="ko-KR" altLang="ko-KR" i="1">
                                  <a:latin typeface="Cambria Math" panose="02040503050406030204" pitchFamily="18" charset="0"/>
                                </a:rPr>
                              </m:ctrlPr>
                            </m:dPr>
                            <m:e>
                              <m:r>
                                <a:rPr lang="en-US" altLang="ko-KR" i="1">
                                  <a:latin typeface="Cambria Math"/>
                                </a:rPr>
                                <m:t>𝑄</m:t>
                              </m:r>
                            </m:e>
                            <m:e>
                              <m:r>
                                <a:rPr lang="en-US" altLang="ko-KR" i="1">
                                  <a:latin typeface="Cambria Math"/>
                                </a:rPr>
                                <m:t>𝐶</m:t>
                              </m:r>
                            </m:e>
                          </m:d>
                        </m:e>
                      </m:d>
                    </m:oMath>
                  </m:oMathPara>
                </a14:m>
                <a:endParaRPr lang="ko-KR" altLang="en-US" dirty="0"/>
              </a:p>
            </p:txBody>
          </p:sp>
        </mc:Choice>
        <mc:Fallback xmlns="">
          <p:sp>
            <p:nvSpPr>
              <p:cNvPr id="64" name="TextBox 63"/>
              <p:cNvSpPr txBox="1">
                <a:spLocks noRot="1" noChangeAspect="1" noMove="1" noResize="1" noEditPoints="1" noAdjustHandles="1" noChangeArrowheads="1" noChangeShapeType="1" noTextEdit="1"/>
              </p:cNvSpPr>
              <p:nvPr/>
            </p:nvSpPr>
            <p:spPr>
              <a:xfrm>
                <a:off x="424391" y="4303784"/>
                <a:ext cx="2881593" cy="783484"/>
              </a:xfrm>
              <a:prstGeom prst="rect">
                <a:avLst/>
              </a:prstGeom>
              <a:blipFill rotWithShape="0">
                <a:blip r:embed="rId9"/>
                <a:stretch>
                  <a:fillRect t="-3101" b="-3876"/>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7184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125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125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125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125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125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125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125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125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125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125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125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125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125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125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125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125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125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125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125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125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125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125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125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125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125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125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125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125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125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125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125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125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grpId="0" nodeType="withEffect">
                                  <p:stCondLst>
                                    <p:cond delay="125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125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grpId="0" nodeType="withEffect">
                                  <p:stCondLst>
                                    <p:cond delay="125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125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125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grpId="0" nodeType="withEffect">
                                  <p:stCondLst>
                                    <p:cond delay="125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grpId="0" nodeType="withEffect">
                                  <p:stCondLst>
                                    <p:cond delay="1000"/>
                                  </p:stCondLst>
                                  <p:childTnLst>
                                    <p:set>
                                      <p:cBhvr>
                                        <p:cTn id="88" dur="1" fill="hold">
                                          <p:stCondLst>
                                            <p:cond delay="0"/>
                                          </p:stCondLst>
                                        </p:cTn>
                                        <p:tgtEl>
                                          <p:spTgt spid="51"/>
                                        </p:tgtEl>
                                        <p:attrNameLst>
                                          <p:attrName>style.visibility</p:attrName>
                                        </p:attrNameLst>
                                      </p:cBhvr>
                                      <p:to>
                                        <p:strVal val="visible"/>
                                      </p:to>
                                    </p:set>
                                  </p:childTnLst>
                                </p:cTn>
                              </p:par>
                              <p:par>
                                <p:cTn id="89" presetID="1" presetClass="entr" presetSubtype="0" fill="hold" grpId="0" nodeType="withEffect">
                                  <p:stCondLst>
                                    <p:cond delay="1000"/>
                                  </p:stCondLst>
                                  <p:childTnLst>
                                    <p:set>
                                      <p:cBhvr>
                                        <p:cTn id="90" dur="1" fill="hold">
                                          <p:stCondLst>
                                            <p:cond delay="0"/>
                                          </p:stCondLst>
                                        </p:cTn>
                                        <p:tgtEl>
                                          <p:spTgt spid="52"/>
                                        </p:tgtEl>
                                        <p:attrNameLst>
                                          <p:attrName>style.visibility</p:attrName>
                                        </p:attrNameLst>
                                      </p:cBhvr>
                                      <p:to>
                                        <p:strVal val="visible"/>
                                      </p:to>
                                    </p:set>
                                  </p:childTnLst>
                                </p:cTn>
                              </p:par>
                              <p:par>
                                <p:cTn id="91" presetID="1" presetClass="entr" presetSubtype="0" fill="hold" grpId="0" nodeType="withEffect">
                                  <p:stCondLst>
                                    <p:cond delay="1000"/>
                                  </p:stCondLst>
                                  <p:childTnLst>
                                    <p:set>
                                      <p:cBhvr>
                                        <p:cTn id="92" dur="1" fill="hold">
                                          <p:stCondLst>
                                            <p:cond delay="0"/>
                                          </p:stCondLst>
                                        </p:cTn>
                                        <p:tgtEl>
                                          <p:spTgt spid="1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par>
                                <p:cTn id="97" presetID="1" presetClass="entr" presetSubtype="0" fill="hold" grpId="0" nodeType="withEffect">
                                  <p:stCondLst>
                                    <p:cond delay="500"/>
                                  </p:stCondLst>
                                  <p:childTnLst>
                                    <p:set>
                                      <p:cBhvr>
                                        <p:cTn id="98" dur="1" fill="hold">
                                          <p:stCondLst>
                                            <p:cond delay="0"/>
                                          </p:stCondLst>
                                        </p:cTn>
                                        <p:tgtEl>
                                          <p:spTgt spid="5"/>
                                        </p:tgtEl>
                                        <p:attrNameLst>
                                          <p:attrName>style.visibility</p:attrName>
                                        </p:attrNameLst>
                                      </p:cBhvr>
                                      <p:to>
                                        <p:strVal val="visible"/>
                                      </p:to>
                                    </p:set>
                                  </p:childTnLst>
                                </p:cTn>
                              </p:par>
                              <p:par>
                                <p:cTn id="99" presetID="1" presetClass="entr" presetSubtype="0" fill="hold" grpId="0" nodeType="withEffect">
                                  <p:stCondLst>
                                    <p:cond delay="500"/>
                                  </p:stCondLst>
                                  <p:childTnLst>
                                    <p:set>
                                      <p:cBhvr>
                                        <p:cTn id="100" dur="1" fill="hold">
                                          <p:stCondLst>
                                            <p:cond delay="0"/>
                                          </p:stCondLst>
                                        </p:cTn>
                                        <p:tgtEl>
                                          <p:spTgt spid="6"/>
                                        </p:tgtEl>
                                        <p:attrNameLst>
                                          <p:attrName>style.visibility</p:attrName>
                                        </p:attrNameLst>
                                      </p:cBhvr>
                                      <p:to>
                                        <p:strVal val="visible"/>
                                      </p:to>
                                    </p:set>
                                  </p:childTnLst>
                                </p:cTn>
                              </p:par>
                              <p:par>
                                <p:cTn id="101" presetID="1" presetClass="entr" presetSubtype="0" fill="hold" grpId="0" nodeType="withEffect">
                                  <p:stCondLst>
                                    <p:cond delay="500"/>
                                  </p:stCondLst>
                                  <p:childTnLst>
                                    <p:set>
                                      <p:cBhvr>
                                        <p:cTn id="102" dur="1" fill="hold">
                                          <p:stCondLst>
                                            <p:cond delay="0"/>
                                          </p:stCondLst>
                                        </p:cTn>
                                        <p:tgtEl>
                                          <p:spTgt spid="8"/>
                                        </p:tgtEl>
                                        <p:attrNameLst>
                                          <p:attrName>style.visibility</p:attrName>
                                        </p:attrNameLst>
                                      </p:cBhvr>
                                      <p:to>
                                        <p:strVal val="visible"/>
                                      </p:to>
                                    </p:set>
                                  </p:childTnLst>
                                </p:cTn>
                              </p:par>
                              <p:par>
                                <p:cTn id="103" presetID="1" presetClass="entr" presetSubtype="0" fill="hold" grpId="0" nodeType="withEffect">
                                  <p:stCondLst>
                                    <p:cond delay="500"/>
                                  </p:stCondLst>
                                  <p:childTnLst>
                                    <p:set>
                                      <p:cBhvr>
                                        <p:cTn id="104" dur="1" fill="hold">
                                          <p:stCondLst>
                                            <p:cond delay="0"/>
                                          </p:stCondLst>
                                        </p:cTn>
                                        <p:tgtEl>
                                          <p:spTgt spid="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8"/>
                                        </p:tgtEl>
                                        <p:attrNameLst>
                                          <p:attrName>style.visibility</p:attrName>
                                        </p:attrNameLst>
                                      </p:cBhvr>
                                      <p:to>
                                        <p:strVal val="visible"/>
                                      </p:to>
                                    </p:set>
                                  </p:childTnLst>
                                </p:cTn>
                              </p:par>
                              <p:par>
                                <p:cTn id="109" presetID="22" presetClass="entr" presetSubtype="8" fill="hold" nodeType="withEffect">
                                  <p:stCondLst>
                                    <p:cond delay="1000"/>
                                  </p:stCondLst>
                                  <p:childTnLst>
                                    <p:set>
                                      <p:cBhvr>
                                        <p:cTn id="110" dur="1" fill="hold">
                                          <p:stCondLst>
                                            <p:cond delay="0"/>
                                          </p:stCondLst>
                                        </p:cTn>
                                        <p:tgtEl>
                                          <p:spTgt spid="53"/>
                                        </p:tgtEl>
                                        <p:attrNameLst>
                                          <p:attrName>style.visibility</p:attrName>
                                        </p:attrNameLst>
                                      </p:cBhvr>
                                      <p:to>
                                        <p:strVal val="visible"/>
                                      </p:to>
                                    </p:set>
                                    <p:animEffect transition="in" filter="wipe(left)">
                                      <p:cBhvr>
                                        <p:cTn id="111" dur="500"/>
                                        <p:tgtEl>
                                          <p:spTgt spid="53"/>
                                        </p:tgtEl>
                                      </p:cBhvr>
                                    </p:animEffect>
                                  </p:childTnLst>
                                </p:cTn>
                              </p:par>
                              <p:par>
                                <p:cTn id="112" presetID="22" presetClass="entr" presetSubtype="8" fill="hold" nodeType="withEffect">
                                  <p:stCondLst>
                                    <p:cond delay="1000"/>
                                  </p:stCondLst>
                                  <p:childTnLst>
                                    <p:set>
                                      <p:cBhvr>
                                        <p:cTn id="113" dur="1" fill="hold">
                                          <p:stCondLst>
                                            <p:cond delay="0"/>
                                          </p:stCondLst>
                                        </p:cTn>
                                        <p:tgtEl>
                                          <p:spTgt spid="54"/>
                                        </p:tgtEl>
                                        <p:attrNameLst>
                                          <p:attrName>style.visibility</p:attrName>
                                        </p:attrNameLst>
                                      </p:cBhvr>
                                      <p:to>
                                        <p:strVal val="visible"/>
                                      </p:to>
                                    </p:set>
                                    <p:animEffect transition="in" filter="wipe(left)">
                                      <p:cBhvr>
                                        <p:cTn id="114" dur="500"/>
                                        <p:tgtEl>
                                          <p:spTgt spid="54"/>
                                        </p:tgtEl>
                                      </p:cBhvr>
                                    </p:animEffect>
                                  </p:childTnLst>
                                </p:cTn>
                              </p:par>
                              <p:par>
                                <p:cTn id="115" presetID="22" presetClass="entr" presetSubtype="8" fill="hold" nodeType="withEffect">
                                  <p:stCondLst>
                                    <p:cond delay="1000"/>
                                  </p:stCondLst>
                                  <p:childTnLst>
                                    <p:set>
                                      <p:cBhvr>
                                        <p:cTn id="116" dur="1" fill="hold">
                                          <p:stCondLst>
                                            <p:cond delay="0"/>
                                          </p:stCondLst>
                                        </p:cTn>
                                        <p:tgtEl>
                                          <p:spTgt spid="55"/>
                                        </p:tgtEl>
                                        <p:attrNameLst>
                                          <p:attrName>style.visibility</p:attrName>
                                        </p:attrNameLst>
                                      </p:cBhvr>
                                      <p:to>
                                        <p:strVal val="visible"/>
                                      </p:to>
                                    </p:set>
                                    <p:animEffect transition="in" filter="wipe(left)">
                                      <p:cBhvr>
                                        <p:cTn id="117" dur="500"/>
                                        <p:tgtEl>
                                          <p:spTgt spid="55"/>
                                        </p:tgtEl>
                                      </p:cBhvr>
                                    </p:animEffect>
                                  </p:childTnLst>
                                </p:cTn>
                              </p:par>
                              <p:par>
                                <p:cTn id="118" presetID="22" presetClass="entr" presetSubtype="8" fill="hold" nodeType="withEffect">
                                  <p:stCondLst>
                                    <p:cond delay="1000"/>
                                  </p:stCondLst>
                                  <p:childTnLst>
                                    <p:set>
                                      <p:cBhvr>
                                        <p:cTn id="119" dur="1" fill="hold">
                                          <p:stCondLst>
                                            <p:cond delay="0"/>
                                          </p:stCondLst>
                                        </p:cTn>
                                        <p:tgtEl>
                                          <p:spTgt spid="56"/>
                                        </p:tgtEl>
                                        <p:attrNameLst>
                                          <p:attrName>style.visibility</p:attrName>
                                        </p:attrNameLst>
                                      </p:cBhvr>
                                      <p:to>
                                        <p:strVal val="visible"/>
                                      </p:to>
                                    </p:set>
                                    <p:animEffect transition="in" filter="wipe(left)">
                                      <p:cBhvr>
                                        <p:cTn id="120" dur="5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wipe(left)">
                                      <p:cBhvr>
                                        <p:cTn id="125" dur="500"/>
                                        <p:tgtEl>
                                          <p:spTgt spid="59"/>
                                        </p:tgtEl>
                                      </p:cBhvr>
                                    </p:animEffect>
                                  </p:childTnLst>
                                </p:cTn>
                              </p:par>
                              <p:par>
                                <p:cTn id="126" presetID="1" presetClass="entr" presetSubtype="0" fill="hold" grpId="0" nodeType="withEffect">
                                  <p:stCondLst>
                                    <p:cond delay="500"/>
                                  </p:stCondLst>
                                  <p:childTnLst>
                                    <p:set>
                                      <p:cBhvr>
                                        <p:cTn id="12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p:bldP spid="52" grpId="0"/>
      <p:bldP spid="57" grpId="0"/>
      <p:bldP spid="58" grpId="0"/>
      <p:bldP spid="59" grpId="0" animBg="1"/>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Contributions of NBNN </a:t>
            </a:r>
            <a:endParaRPr lang="ko-KR" altLang="en-US" dirty="0"/>
          </a:p>
        </p:txBody>
      </p:sp>
      <p:sp>
        <p:nvSpPr>
          <p:cNvPr id="3" name="Content Placeholder 2"/>
          <p:cNvSpPr>
            <a:spLocks noGrp="1"/>
          </p:cNvSpPr>
          <p:nvPr>
            <p:ph idx="1"/>
          </p:nvPr>
        </p:nvSpPr>
        <p:spPr/>
        <p:txBody>
          <a:bodyPr/>
          <a:lstStyle/>
          <a:p>
            <a:r>
              <a:rPr lang="en-US" altLang="ko-KR" dirty="0" smtClean="0"/>
              <a:t>No Learning/Training Phase</a:t>
            </a:r>
          </a:p>
          <a:p>
            <a:endParaRPr lang="en-US" altLang="ko-KR" dirty="0" smtClean="0"/>
          </a:p>
          <a:p>
            <a:r>
              <a:rPr lang="en-US" altLang="ko-KR" dirty="0" smtClean="0"/>
              <a:t>Simple and Efficient</a:t>
            </a:r>
          </a:p>
          <a:p>
            <a:endParaRPr lang="en-US" altLang="ko-KR" dirty="0" smtClean="0"/>
          </a:p>
          <a:p>
            <a:r>
              <a:rPr lang="en-US" altLang="ko-KR" dirty="0" smtClean="0"/>
              <a:t>Image-to-Class Distance</a:t>
            </a:r>
            <a:endParaRPr lang="ko-KR" altLang="en-US" dirty="0"/>
          </a:p>
        </p:txBody>
      </p:sp>
      <p:sp>
        <p:nvSpPr>
          <p:cNvPr id="4" name="Date Placeholder 3"/>
          <p:cNvSpPr>
            <a:spLocks noGrp="1"/>
          </p:cNvSpPr>
          <p:nvPr>
            <p:ph type="dt" sz="half" idx="10"/>
          </p:nvPr>
        </p:nvSpPr>
        <p:spPr/>
        <p:txBody>
          <a:bodyPr/>
          <a:lstStyle/>
          <a:p>
            <a:fld id="{EC31C207-C46D-4AAD-B7BE-9989D14302EC}" type="datetime1">
              <a:rPr lang="ko-KR" altLang="en-US" smtClean="0"/>
              <a:t>2014-12-15</a:t>
            </a:fld>
            <a:endParaRPr lang="ko-KR" altLang="en-US"/>
          </a:p>
        </p:txBody>
      </p:sp>
      <p:sp>
        <p:nvSpPr>
          <p:cNvPr id="5" name="Slide Number Placeholder 4"/>
          <p:cNvSpPr>
            <a:spLocks noGrp="1"/>
          </p:cNvSpPr>
          <p:nvPr>
            <p:ph type="sldNum" sz="quarter" idx="12"/>
          </p:nvPr>
        </p:nvSpPr>
        <p:spPr/>
        <p:txBody>
          <a:bodyPr/>
          <a:lstStyle/>
          <a:p>
            <a:fld id="{D63C5E94-666F-4E1D-83FC-F0743E998C4B}" type="slidenum">
              <a:rPr lang="ko-KR" altLang="en-US" smtClean="0"/>
              <a:t>5</a:t>
            </a:fld>
            <a:endParaRPr lang="ko-KR" altLang="en-US"/>
          </a:p>
        </p:txBody>
      </p:sp>
    </p:spTree>
    <p:extLst>
      <p:ext uri="{BB962C8B-B14F-4D97-AF65-F5344CB8AC3E}">
        <p14:creationId xmlns:p14="http://schemas.microsoft.com/office/powerpoint/2010/main" val="392155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Contributions of NBNN </a:t>
            </a:r>
            <a:endParaRPr lang="ko-KR" altLang="en-US" dirty="0"/>
          </a:p>
        </p:txBody>
      </p:sp>
      <p:sp>
        <p:nvSpPr>
          <p:cNvPr id="3" name="Content Placeholder 2"/>
          <p:cNvSpPr>
            <a:spLocks noGrp="1"/>
          </p:cNvSpPr>
          <p:nvPr>
            <p:ph idx="1"/>
          </p:nvPr>
        </p:nvSpPr>
        <p:spPr/>
        <p:txBody>
          <a:bodyPr/>
          <a:lstStyle/>
          <a:p>
            <a:r>
              <a:rPr lang="en-US" altLang="ko-KR" dirty="0" smtClean="0">
                <a:solidFill>
                  <a:schemeClr val="accent2"/>
                </a:solidFill>
              </a:rPr>
              <a:t>No Learning/Training Phase</a:t>
            </a:r>
          </a:p>
          <a:p>
            <a:endParaRPr lang="en-US" altLang="ko-KR" dirty="0" smtClean="0"/>
          </a:p>
          <a:p>
            <a:r>
              <a:rPr lang="en-US" altLang="ko-KR" dirty="0" smtClean="0"/>
              <a:t>Simple and Efficient</a:t>
            </a:r>
          </a:p>
          <a:p>
            <a:endParaRPr lang="en-US" altLang="ko-KR" dirty="0" smtClean="0"/>
          </a:p>
          <a:p>
            <a:r>
              <a:rPr lang="en-US" altLang="ko-KR" dirty="0" smtClean="0"/>
              <a:t>Image-to-Class Distance</a:t>
            </a:r>
            <a:endParaRPr lang="ko-KR" altLang="en-US" dirty="0"/>
          </a:p>
        </p:txBody>
      </p:sp>
      <p:pic>
        <p:nvPicPr>
          <p:cNvPr id="4" name="Picture 3"/>
          <p:cNvPicPr>
            <a:picLocks noChangeAspect="1"/>
          </p:cNvPicPr>
          <p:nvPr/>
        </p:nvPicPr>
        <p:blipFill>
          <a:blip r:embed="rId3"/>
          <a:stretch>
            <a:fillRect/>
          </a:stretch>
        </p:blipFill>
        <p:spPr>
          <a:xfrm>
            <a:off x="6150864" y="3144584"/>
            <a:ext cx="4990668" cy="2382268"/>
          </a:xfrm>
          <a:prstGeom prst="rect">
            <a:avLst/>
          </a:prstGeom>
        </p:spPr>
      </p:pic>
      <p:sp>
        <p:nvSpPr>
          <p:cNvPr id="5" name="TextBox 4"/>
          <p:cNvSpPr txBox="1"/>
          <p:nvPr/>
        </p:nvSpPr>
        <p:spPr>
          <a:xfrm>
            <a:off x="5955409" y="1807378"/>
            <a:ext cx="5713179" cy="1200329"/>
          </a:xfrm>
          <a:prstGeom prst="rect">
            <a:avLst/>
          </a:prstGeom>
          <a:noFill/>
        </p:spPr>
        <p:txBody>
          <a:bodyPr wrap="square" rtlCol="0">
            <a:spAutoFit/>
          </a:bodyPr>
          <a:lstStyle/>
          <a:p>
            <a:r>
              <a:rPr lang="en-US" altLang="ko-KR" sz="2400" dirty="0" smtClean="0">
                <a:solidFill>
                  <a:schemeClr val="accent2"/>
                </a:solidFill>
              </a:rPr>
              <a:t>Quantization Error happens during the learning/training phase. (vector quantization, sparse coding etc.)</a:t>
            </a:r>
            <a:endParaRPr lang="ko-KR" altLang="en-US" sz="2400" dirty="0">
              <a:solidFill>
                <a:schemeClr val="accent2"/>
              </a:solidFill>
            </a:endParaRPr>
          </a:p>
        </p:txBody>
      </p:sp>
      <p:sp>
        <p:nvSpPr>
          <p:cNvPr id="6" name="Date Placeholder 5"/>
          <p:cNvSpPr>
            <a:spLocks noGrp="1"/>
          </p:cNvSpPr>
          <p:nvPr>
            <p:ph type="dt" sz="half" idx="10"/>
          </p:nvPr>
        </p:nvSpPr>
        <p:spPr/>
        <p:txBody>
          <a:bodyPr/>
          <a:lstStyle/>
          <a:p>
            <a:fld id="{401AFA09-38AD-4335-8AA5-82E3095DFC92}" type="datetime1">
              <a:rPr lang="ko-KR" altLang="en-US" smtClean="0"/>
              <a:t>2014-12-15</a:t>
            </a:fld>
            <a:endParaRPr lang="ko-KR" altLang="en-US"/>
          </a:p>
        </p:txBody>
      </p:sp>
      <p:sp>
        <p:nvSpPr>
          <p:cNvPr id="7" name="Slide Number Placeholder 6"/>
          <p:cNvSpPr>
            <a:spLocks noGrp="1"/>
          </p:cNvSpPr>
          <p:nvPr>
            <p:ph type="sldNum" sz="quarter" idx="12"/>
          </p:nvPr>
        </p:nvSpPr>
        <p:spPr/>
        <p:txBody>
          <a:bodyPr/>
          <a:lstStyle/>
          <a:p>
            <a:fld id="{D63C5E94-666F-4E1D-83FC-F0743E998C4B}" type="slidenum">
              <a:rPr lang="ko-KR" altLang="en-US" smtClean="0"/>
              <a:t>6</a:t>
            </a:fld>
            <a:endParaRPr lang="ko-KR" altLang="en-US"/>
          </a:p>
        </p:txBody>
      </p:sp>
    </p:spTree>
    <p:extLst>
      <p:ext uri="{BB962C8B-B14F-4D97-AF65-F5344CB8AC3E}">
        <p14:creationId xmlns:p14="http://schemas.microsoft.com/office/powerpoint/2010/main" val="3816439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Contributions of NBNN </a:t>
            </a:r>
            <a:endParaRPr lang="ko-KR" altLang="en-US" dirty="0"/>
          </a:p>
        </p:txBody>
      </p:sp>
      <p:sp>
        <p:nvSpPr>
          <p:cNvPr id="3" name="Content Placeholder 2"/>
          <p:cNvSpPr>
            <a:spLocks noGrp="1"/>
          </p:cNvSpPr>
          <p:nvPr>
            <p:ph idx="1"/>
          </p:nvPr>
        </p:nvSpPr>
        <p:spPr/>
        <p:txBody>
          <a:bodyPr/>
          <a:lstStyle/>
          <a:p>
            <a:r>
              <a:rPr lang="en-US" altLang="ko-KR" dirty="0" smtClean="0"/>
              <a:t>No Learning/Training Phase</a:t>
            </a:r>
          </a:p>
          <a:p>
            <a:endParaRPr lang="en-US" altLang="ko-KR" dirty="0" smtClean="0"/>
          </a:p>
          <a:p>
            <a:r>
              <a:rPr lang="en-US" altLang="ko-KR" dirty="0" smtClean="0">
                <a:solidFill>
                  <a:schemeClr val="accent2"/>
                </a:solidFill>
              </a:rPr>
              <a:t>Simple and Efficient</a:t>
            </a:r>
          </a:p>
          <a:p>
            <a:endParaRPr lang="en-US" altLang="ko-KR" dirty="0" smtClean="0"/>
          </a:p>
          <a:p>
            <a:r>
              <a:rPr lang="en-US" altLang="ko-KR" dirty="0" smtClean="0">
                <a:solidFill>
                  <a:schemeClr val="accent2"/>
                </a:solidFill>
              </a:rPr>
              <a:t>Image-to-Class Distance</a:t>
            </a:r>
            <a:endParaRPr lang="ko-KR" altLang="en-US" dirty="0">
              <a:solidFill>
                <a:schemeClr val="accent2"/>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400" y="3111659"/>
            <a:ext cx="70104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fld id="{CD45773E-623D-4D9F-9B07-EC0C7366F423}" type="datetime1">
              <a:rPr lang="ko-KR" altLang="en-US" smtClean="0"/>
              <a:t>2014-12-15</a:t>
            </a:fld>
            <a:endParaRPr lang="ko-KR" altLang="en-US"/>
          </a:p>
        </p:txBody>
      </p:sp>
      <p:sp>
        <p:nvSpPr>
          <p:cNvPr id="6" name="Slide Number Placeholder 5"/>
          <p:cNvSpPr>
            <a:spLocks noGrp="1"/>
          </p:cNvSpPr>
          <p:nvPr>
            <p:ph type="sldNum" sz="quarter" idx="12"/>
          </p:nvPr>
        </p:nvSpPr>
        <p:spPr/>
        <p:txBody>
          <a:bodyPr/>
          <a:lstStyle/>
          <a:p>
            <a:fld id="{D63C5E94-666F-4E1D-83FC-F0743E998C4B}" type="slidenum">
              <a:rPr lang="ko-KR" altLang="en-US" smtClean="0"/>
              <a:t>7</a:t>
            </a:fld>
            <a:endParaRPr lang="ko-KR" altLang="en-US"/>
          </a:p>
        </p:txBody>
      </p:sp>
    </p:spTree>
    <p:extLst>
      <p:ext uri="{BB962C8B-B14F-4D97-AF65-F5344CB8AC3E}">
        <p14:creationId xmlns:p14="http://schemas.microsoft.com/office/powerpoint/2010/main" val="637312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What limits NBNN’s performance?</a:t>
            </a:r>
            <a:endParaRPr lang="ko-KR" altLang="en-US" dirty="0"/>
          </a:p>
        </p:txBody>
      </p:sp>
      <p:sp>
        <p:nvSpPr>
          <p:cNvPr id="3" name="Content Placeholder 2"/>
          <p:cNvSpPr>
            <a:spLocks noGrp="1"/>
          </p:cNvSpPr>
          <p:nvPr>
            <p:ph idx="1"/>
          </p:nvPr>
        </p:nvSpPr>
        <p:spPr/>
        <p:txBody>
          <a:bodyPr/>
          <a:lstStyle/>
          <a:p>
            <a:r>
              <a:rPr lang="en-US" altLang="ko-KR" dirty="0" smtClean="0"/>
              <a:t>Unbalanced Dataset</a:t>
            </a:r>
          </a:p>
          <a:p>
            <a:pPr lvl="1"/>
            <a:r>
              <a:rPr lang="en-US" altLang="ko-KR" sz="1600" dirty="0" smtClean="0"/>
              <a:t>R. </a:t>
            </a:r>
            <a:r>
              <a:rPr lang="en-US" altLang="ko-KR" sz="1600" dirty="0" err="1" smtClean="0"/>
              <a:t>Behmo</a:t>
            </a:r>
            <a:r>
              <a:rPr lang="en-US" altLang="ko-KR" sz="1600" dirty="0" smtClean="0"/>
              <a:t>, P. </a:t>
            </a:r>
            <a:r>
              <a:rPr lang="en-US" altLang="ko-KR" sz="1600" dirty="0" err="1" smtClean="0"/>
              <a:t>Marcombes</a:t>
            </a:r>
            <a:r>
              <a:rPr lang="en-US" altLang="ko-KR" sz="1600" dirty="0" smtClean="0"/>
              <a:t>, A. </a:t>
            </a:r>
            <a:r>
              <a:rPr lang="en-US" altLang="ko-KR" sz="1600" dirty="0" err="1" smtClean="0"/>
              <a:t>Dalalyan</a:t>
            </a:r>
            <a:r>
              <a:rPr lang="en-US" altLang="ko-KR" sz="1600" dirty="0" smtClean="0"/>
              <a:t>, and V. </a:t>
            </a:r>
            <a:r>
              <a:rPr lang="en-US" altLang="ko-KR" sz="1600" dirty="0" err="1" smtClean="0"/>
              <a:t>Prinet</a:t>
            </a:r>
            <a:r>
              <a:rPr lang="en-US" altLang="ko-KR" sz="1600" dirty="0" smtClean="0"/>
              <a:t>. Towards optimal naive </a:t>
            </a:r>
            <a:r>
              <a:rPr lang="en-US" altLang="ko-KR" sz="1600" dirty="0" err="1" smtClean="0"/>
              <a:t>bayes</a:t>
            </a:r>
            <a:r>
              <a:rPr lang="en-US" altLang="ko-KR" sz="1600" dirty="0" smtClean="0"/>
              <a:t> nearest neighbor. In ECCV. 2010.</a:t>
            </a:r>
          </a:p>
          <a:p>
            <a:pPr lvl="1"/>
            <a:r>
              <a:rPr lang="en-US" altLang="ko-KR" sz="1600" dirty="0" smtClean="0"/>
              <a:t>T. </a:t>
            </a:r>
            <a:r>
              <a:rPr lang="en-US" altLang="ko-KR" sz="1600" dirty="0" err="1" smtClean="0"/>
              <a:t>Tuytelaars</a:t>
            </a:r>
            <a:r>
              <a:rPr lang="en-US" altLang="ko-KR" sz="1600" dirty="0" smtClean="0"/>
              <a:t>, M. Fritz, K. </a:t>
            </a:r>
            <a:r>
              <a:rPr lang="en-US" altLang="ko-KR" sz="1600" dirty="0" err="1" smtClean="0"/>
              <a:t>Saenko</a:t>
            </a:r>
            <a:r>
              <a:rPr lang="en-US" altLang="ko-KR" sz="1600" dirty="0" smtClean="0"/>
              <a:t>, and T. Darrell. The </a:t>
            </a:r>
            <a:r>
              <a:rPr lang="en-US" altLang="ko-KR" sz="1600" dirty="0" err="1" smtClean="0"/>
              <a:t>nbnn</a:t>
            </a:r>
            <a:r>
              <a:rPr lang="en-US" altLang="ko-KR" sz="1600" dirty="0" smtClean="0"/>
              <a:t> kernel. In ICCV, 2011.</a:t>
            </a:r>
          </a:p>
          <a:p>
            <a:pPr lvl="1"/>
            <a:r>
              <a:rPr lang="en-US" altLang="ko-KR" sz="1600" dirty="0" smtClean="0"/>
              <a:t>K. </a:t>
            </a:r>
            <a:r>
              <a:rPr lang="en-US" altLang="ko-KR" sz="1600" dirty="0" err="1" smtClean="0"/>
              <a:t>Rematas</a:t>
            </a:r>
            <a:r>
              <a:rPr lang="en-US" altLang="ko-KR" sz="1600" dirty="0" smtClean="0"/>
              <a:t>, M. Fritz, and T. </a:t>
            </a:r>
            <a:r>
              <a:rPr lang="en-US" altLang="ko-KR" sz="1600" dirty="0" err="1" smtClean="0"/>
              <a:t>Tuytelaars</a:t>
            </a:r>
            <a:r>
              <a:rPr lang="en-US" altLang="ko-KR" sz="1600" dirty="0" smtClean="0"/>
              <a:t>. The pooled </a:t>
            </a:r>
            <a:r>
              <a:rPr lang="en-US" altLang="ko-KR" sz="1600" dirty="0" err="1" smtClean="0"/>
              <a:t>nbnn</a:t>
            </a:r>
            <a:r>
              <a:rPr lang="en-US" altLang="ko-KR" sz="1600" dirty="0" smtClean="0"/>
              <a:t> kernel: Beyond image-to-class and image-to-Image. In ACCV, 2012.</a:t>
            </a:r>
          </a:p>
          <a:p>
            <a:r>
              <a:rPr lang="en-US" altLang="ko-KR" dirty="0" smtClean="0"/>
              <a:t>Time Complexity</a:t>
            </a:r>
          </a:p>
          <a:p>
            <a:pPr lvl="1"/>
            <a:r>
              <a:rPr lang="en-US" altLang="ko-KR" sz="1600" dirty="0"/>
              <a:t>S. McCann and D. G. Lowe. Local naïve </a:t>
            </a:r>
            <a:r>
              <a:rPr lang="en-US" altLang="ko-KR" sz="1600" dirty="0" err="1"/>
              <a:t>bayes</a:t>
            </a:r>
            <a:r>
              <a:rPr lang="en-US" altLang="ko-KR" sz="1600" dirty="0"/>
              <a:t> nearest neighbor for image classification. In CVPR, 2012.</a:t>
            </a:r>
          </a:p>
          <a:p>
            <a:r>
              <a:rPr lang="en-US" altLang="ko-KR" dirty="0" smtClean="0"/>
              <a:t>Assumption of Conditional Independence among Local Features</a:t>
            </a:r>
            <a:endParaRPr lang="ko-KR" altLang="en-US" dirty="0"/>
          </a:p>
        </p:txBody>
      </p:sp>
      <p:sp>
        <p:nvSpPr>
          <p:cNvPr id="4" name="Date Placeholder 3"/>
          <p:cNvSpPr>
            <a:spLocks noGrp="1"/>
          </p:cNvSpPr>
          <p:nvPr>
            <p:ph type="dt" sz="half" idx="10"/>
          </p:nvPr>
        </p:nvSpPr>
        <p:spPr/>
        <p:txBody>
          <a:bodyPr/>
          <a:lstStyle/>
          <a:p>
            <a:fld id="{A23BACBA-3BC5-4D90-B5E6-B1C1E2055A7B}" type="datetime1">
              <a:rPr lang="ko-KR" altLang="en-US" smtClean="0"/>
              <a:t>2014-12-15</a:t>
            </a:fld>
            <a:endParaRPr lang="ko-KR" altLang="en-US"/>
          </a:p>
        </p:txBody>
      </p:sp>
      <p:sp>
        <p:nvSpPr>
          <p:cNvPr id="5" name="Slide Number Placeholder 4"/>
          <p:cNvSpPr>
            <a:spLocks noGrp="1"/>
          </p:cNvSpPr>
          <p:nvPr>
            <p:ph type="sldNum" sz="quarter" idx="12"/>
          </p:nvPr>
        </p:nvSpPr>
        <p:spPr/>
        <p:txBody>
          <a:bodyPr/>
          <a:lstStyle/>
          <a:p>
            <a:fld id="{D63C5E94-666F-4E1D-83FC-F0743E998C4B}" type="slidenum">
              <a:rPr lang="ko-KR" altLang="en-US" smtClean="0"/>
              <a:t>8</a:t>
            </a:fld>
            <a:endParaRPr lang="ko-KR" altLang="en-US"/>
          </a:p>
        </p:txBody>
      </p:sp>
    </p:spTree>
    <p:extLst>
      <p:ext uri="{BB962C8B-B14F-4D97-AF65-F5344CB8AC3E}">
        <p14:creationId xmlns:p14="http://schemas.microsoft.com/office/powerpoint/2010/main" val="308152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6" end="6"/>
                                            </p:txEl>
                                          </p:spTgt>
                                        </p:tgtEl>
                                        <p:attrNameLst>
                                          <p:attrName>style.color</p:attrName>
                                        </p:attrNameLst>
                                      </p:cBhvr>
                                      <p:to>
                                        <a:schemeClr val="accent2"/>
                                      </p:to>
                                    </p:animClr>
                                    <p:animClr clrSpc="rgb" dir="cw">
                                      <p:cBhvr>
                                        <p:cTn id="7" dur="500" fill="hold"/>
                                        <p:tgtEl>
                                          <p:spTgt spid="3">
                                            <p:txEl>
                                              <p:pRg st="6" end="6"/>
                                            </p:txEl>
                                          </p:spTgt>
                                        </p:tgtEl>
                                        <p:attrNameLst>
                                          <p:attrName>fillcolor</p:attrName>
                                        </p:attrNameLst>
                                      </p:cBhvr>
                                      <p:to>
                                        <a:schemeClr val="accent2"/>
                                      </p:to>
                                    </p:animClr>
                                    <p:set>
                                      <p:cBhvr>
                                        <p:cTn id="8" dur="500" fill="hold"/>
                                        <p:tgtEl>
                                          <p:spTgt spid="3">
                                            <p:txEl>
                                              <p:pRg st="6" end="6"/>
                                            </p:txEl>
                                          </p:spTgt>
                                        </p:tgtEl>
                                        <p:attrNameLst>
                                          <p:attrName>fill.type</p:attrName>
                                        </p:attrNameLst>
                                      </p:cBhvr>
                                      <p:to>
                                        <p:strVal val="solid"/>
                                      </p:to>
                                    </p:set>
                                    <p:set>
                                      <p:cBhvr>
                                        <p:cTn id="9" dur="500" fill="hold"/>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Thinking of Compositionality of Objects</a:t>
            </a:r>
            <a:endParaRPr lang="ko-KR" altLang="en-US" dirty="0"/>
          </a:p>
        </p:txBody>
      </p:sp>
      <p:sp>
        <p:nvSpPr>
          <p:cNvPr id="3" name="Content Placeholder 2"/>
          <p:cNvSpPr>
            <a:spLocks noGrp="1"/>
          </p:cNvSpPr>
          <p:nvPr>
            <p:ph idx="1"/>
          </p:nvPr>
        </p:nvSpPr>
        <p:spPr/>
        <p:txBody>
          <a:bodyPr/>
          <a:lstStyle/>
          <a:p>
            <a:endParaRPr lang="ko-KR" altLang="en-US" dirty="0"/>
          </a:p>
        </p:txBody>
      </p:sp>
      <p:sp>
        <p:nvSpPr>
          <p:cNvPr id="4" name="Content Placeholder 2"/>
          <p:cNvSpPr txBox="1">
            <a:spLocks/>
          </p:cNvSpPr>
          <p:nvPr/>
        </p:nvSpPr>
        <p:spPr>
          <a:xfrm>
            <a:off x="6342530" y="6500824"/>
            <a:ext cx="5849470" cy="357176"/>
          </a:xfrm>
          <a:prstGeom prst="rect">
            <a:avLst/>
          </a:prstGeom>
        </p:spPr>
        <p:txBody>
          <a:bodyPr vert="horz" lIns="91440" tIns="45720" rIns="91440" bIns="45720" rtlCol="0">
            <a:normAutofit fontScale="77500" lnSpcReduction="2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ko-KR" dirty="0" err="1" smtClean="0"/>
              <a:t>ImageNet</a:t>
            </a:r>
            <a:r>
              <a:rPr lang="en-US" altLang="ko-KR" dirty="0" smtClean="0"/>
              <a:t>/photographic equipment/camera</a:t>
            </a:r>
            <a:endParaRPr lang="ko-KR" altLang="en-US" dirty="0"/>
          </a:p>
        </p:txBody>
      </p:sp>
      <p:pic>
        <p:nvPicPr>
          <p:cNvPr id="5" name="Picture 2" descr="http://farm4.static.flickr.com/3224/2923211110_5f6bfbbce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952" y="1690688"/>
            <a:ext cx="5257800" cy="3859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43917" y="3082417"/>
            <a:ext cx="2188829" cy="218882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3536575" y="1690688"/>
            <a:ext cx="2188829" cy="218882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5670174" y="1869980"/>
            <a:ext cx="2188829" cy="218882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938" y="514817"/>
            <a:ext cx="2124371" cy="210531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5939" y="3910523"/>
            <a:ext cx="2124371" cy="211484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6394895" y="2954595"/>
                <a:ext cx="1298864"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4000" i="1" smtClean="0">
                          <a:latin typeface="Cambria Math" panose="02040503050406030204" pitchFamily="18" charset="0"/>
                          <a:ea typeface="Cambria Math" panose="02040503050406030204" pitchFamily="18" charset="0"/>
                        </a:rPr>
                        <m:t>⋮</m:t>
                      </m:r>
                    </m:oMath>
                  </m:oMathPara>
                </a14:m>
                <a:endParaRPr lang="ko-KR" altLang="en-US" sz="4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394895" y="2954595"/>
                <a:ext cx="1298864" cy="615553"/>
              </a:xfrm>
              <a:prstGeom prst="rect">
                <a:avLst/>
              </a:prstGeom>
              <a:blipFill rotWithShape="0">
                <a:blip r:embed="rId6"/>
                <a:stretch>
                  <a:fillRect/>
                </a:stretch>
              </a:blipFill>
            </p:spPr>
            <p:txBody>
              <a:bodyPr/>
              <a:lstStyle/>
              <a:p>
                <a:r>
                  <a:rPr lang="ko-KR" altLang="en-US">
                    <a:noFill/>
                  </a:rPr>
                  <a:t> </a:t>
                </a:r>
              </a:p>
            </p:txBody>
          </p:sp>
        </mc:Fallback>
      </mc:AlternateContent>
      <p:sp>
        <p:nvSpPr>
          <p:cNvPr id="12" name="Rectangle 11"/>
          <p:cNvSpPr/>
          <p:nvPr/>
        </p:nvSpPr>
        <p:spPr>
          <a:xfrm>
            <a:off x="6078690" y="514817"/>
            <a:ext cx="1052659" cy="1052659"/>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p:nvSpPr>
        <p:spPr>
          <a:xfrm>
            <a:off x="6078690" y="3994729"/>
            <a:ext cx="1052659" cy="1052659"/>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 name="Straight Connector 13"/>
          <p:cNvCxnSpPr>
            <a:endCxn id="16" idx="1"/>
          </p:cNvCxnSpPr>
          <p:nvPr/>
        </p:nvCxnSpPr>
        <p:spPr>
          <a:xfrm>
            <a:off x="7131349" y="1040754"/>
            <a:ext cx="1461933" cy="362945"/>
          </a:xfrm>
          <a:prstGeom prst="line">
            <a:avLst/>
          </a:prstGeom>
          <a:ln w="28575">
            <a:solidFill>
              <a:srgbClr val="92D050"/>
            </a:solidFill>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a:endCxn id="17" idx="1"/>
          </p:cNvCxnSpPr>
          <p:nvPr/>
        </p:nvCxnSpPr>
        <p:spPr>
          <a:xfrm>
            <a:off x="7131349" y="4606687"/>
            <a:ext cx="1437474" cy="600989"/>
          </a:xfrm>
          <a:prstGeom prst="line">
            <a:avLst/>
          </a:prstGeom>
          <a:ln w="28575">
            <a:solidFill>
              <a:srgbClr val="92D050"/>
            </a:solidFill>
          </a:ln>
        </p:spPr>
        <p:style>
          <a:lnRef idx="1">
            <a:schemeClr val="accent6"/>
          </a:lnRef>
          <a:fillRef idx="0">
            <a:schemeClr val="accent6"/>
          </a:fillRef>
          <a:effectRef idx="0">
            <a:schemeClr val="accent6"/>
          </a:effectRef>
          <a:fontRef idx="minor">
            <a:schemeClr val="tx1"/>
          </a:fontRef>
        </p:style>
      </p:cxn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3282" y="505673"/>
            <a:ext cx="1796052" cy="1796052"/>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8823" y="4297420"/>
            <a:ext cx="1820511" cy="182051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34534" y="539114"/>
            <a:ext cx="546678" cy="54667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34534" y="1132334"/>
            <a:ext cx="546678" cy="546678"/>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90634" y="3488471"/>
            <a:ext cx="546678" cy="546678"/>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08461" y="1733013"/>
            <a:ext cx="546678" cy="546678"/>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90634" y="2902556"/>
            <a:ext cx="546678" cy="546678"/>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90634" y="2319126"/>
            <a:ext cx="546678" cy="546678"/>
          </a:xfrm>
          <a:prstGeom prst="rect">
            <a:avLst/>
          </a:prstGeom>
        </p:spPr>
      </p:pic>
      <p:pic>
        <p:nvPicPr>
          <p:cNvPr id="24" name="Picture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90634" y="4058809"/>
            <a:ext cx="546678" cy="546678"/>
          </a:xfrm>
          <a:prstGeom prst="rect">
            <a:avLst/>
          </a:prstGeom>
        </p:spPr>
      </p:pic>
      <p:pic>
        <p:nvPicPr>
          <p:cNvPr id="25" name="Picture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90634" y="4655735"/>
            <a:ext cx="546678" cy="546678"/>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90634" y="5252661"/>
            <a:ext cx="546678" cy="546678"/>
          </a:xfrm>
          <a:prstGeom prst="rect">
            <a:avLst/>
          </a:prstGeom>
        </p:spPr>
      </p:pic>
      <p:sp>
        <p:nvSpPr>
          <p:cNvPr id="27" name="Left Brace 26"/>
          <p:cNvSpPr/>
          <p:nvPr/>
        </p:nvSpPr>
        <p:spPr>
          <a:xfrm>
            <a:off x="10578351" y="367722"/>
            <a:ext cx="329985" cy="3120749"/>
          </a:xfrm>
          <a:prstGeom prst="leftBrace">
            <a:avLst>
              <a:gd name="adj1" fmla="val 8333"/>
              <a:gd name="adj2" fmla="val 4438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8" name="Date Placeholder 27"/>
          <p:cNvSpPr>
            <a:spLocks noGrp="1"/>
          </p:cNvSpPr>
          <p:nvPr>
            <p:ph type="dt" sz="half" idx="10"/>
          </p:nvPr>
        </p:nvSpPr>
        <p:spPr/>
        <p:txBody>
          <a:bodyPr/>
          <a:lstStyle/>
          <a:p>
            <a:fld id="{38D24D38-CE7F-451A-BC24-3D5A7E721741}" type="datetime1">
              <a:rPr lang="ko-KR" altLang="en-US" smtClean="0"/>
              <a:t>2014-12-15</a:t>
            </a:fld>
            <a:endParaRPr lang="ko-KR" altLang="en-US"/>
          </a:p>
        </p:txBody>
      </p:sp>
      <p:sp>
        <p:nvSpPr>
          <p:cNvPr id="29" name="Slide Number Placeholder 28"/>
          <p:cNvSpPr>
            <a:spLocks noGrp="1"/>
          </p:cNvSpPr>
          <p:nvPr>
            <p:ph type="sldNum" sz="quarter" idx="12"/>
          </p:nvPr>
        </p:nvSpPr>
        <p:spPr/>
        <p:txBody>
          <a:bodyPr/>
          <a:lstStyle/>
          <a:p>
            <a:fld id="{D63C5E94-666F-4E1D-83FC-F0743E998C4B}" type="slidenum">
              <a:rPr lang="ko-KR" altLang="en-US" smtClean="0"/>
              <a:t>9</a:t>
            </a:fld>
            <a:endParaRPr lang="ko-KR" altLang="en-US"/>
          </a:p>
        </p:txBody>
      </p:sp>
    </p:spTree>
    <p:extLst>
      <p:ext uri="{BB962C8B-B14F-4D97-AF65-F5344CB8AC3E}">
        <p14:creationId xmlns:p14="http://schemas.microsoft.com/office/powerpoint/2010/main" val="18072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childTnLst>
                                </p:cTn>
                              </p:par>
                              <p:par>
                                <p:cTn id="11" presetID="35" presetClass="path" presetSubtype="0" accel="50000" decel="50000" fill="hold" grpId="1" nodeType="withEffect">
                                  <p:stCondLst>
                                    <p:cond delay="750"/>
                                  </p:stCondLst>
                                  <p:childTnLst>
                                    <p:animMotion origin="layout" path="M 0 0 L -0.25 0 E" pathEditMode="relative" ptsTypes="">
                                      <p:cBhvr>
                                        <p:cTn id="12" dur="2000" fill="hold"/>
                                        <p:tgtEl>
                                          <p:spTgt spid="6"/>
                                        </p:tgtEl>
                                        <p:attrNameLst>
                                          <p:attrName>ppt_x</p:attrName>
                                          <p:attrName>ppt_y</p:attrName>
                                        </p:attrNameLst>
                                      </p:cBhvr>
                                    </p:animMotion>
                                  </p:childTnLst>
                                </p:cTn>
                              </p:par>
                              <p:par>
                                <p:cTn id="13" presetID="35" presetClass="path" presetSubtype="0" accel="50000" decel="50000" fill="hold" grpId="1" nodeType="withEffect">
                                  <p:stCondLst>
                                    <p:cond delay="750"/>
                                  </p:stCondLst>
                                  <p:childTnLst>
                                    <p:animMotion origin="layout" path="M 0 0 L -0.25 0 E" pathEditMode="relative" ptsTypes="">
                                      <p:cBhvr>
                                        <p:cTn id="14" dur="2000" fill="hold"/>
                                        <p:tgtEl>
                                          <p:spTgt spid="8"/>
                                        </p:tgtEl>
                                        <p:attrNameLst>
                                          <p:attrName>ppt_x</p:attrName>
                                          <p:attrName>ppt_y</p:attrName>
                                        </p:attrNameLst>
                                      </p:cBhvr>
                                    </p:animMotion>
                                  </p:childTnLst>
                                </p:cTn>
                              </p:par>
                              <p:par>
                                <p:cTn id="15" presetID="35" presetClass="path" presetSubtype="0" accel="50000" decel="50000" fill="hold" grpId="1" nodeType="withEffect">
                                  <p:stCondLst>
                                    <p:cond delay="750"/>
                                  </p:stCondLst>
                                  <p:childTnLst>
                                    <p:animMotion origin="layout" path="M 0 0 L -0.25 0 E" pathEditMode="relative" ptsTypes="">
                                      <p:cBhvr>
                                        <p:cTn id="16" dur="2000" fill="hold"/>
                                        <p:tgtEl>
                                          <p:spTgt spid="7"/>
                                        </p:tgtEl>
                                        <p:attrNameLst>
                                          <p:attrName>ppt_x</p:attrName>
                                          <p:attrName>ppt_y</p:attrName>
                                        </p:attrNameLst>
                                      </p:cBhvr>
                                    </p:animMotion>
                                  </p:childTnLst>
                                </p:cTn>
                              </p:par>
                              <p:par>
                                <p:cTn id="17" presetID="35" presetClass="path" presetSubtype="0" accel="50000" decel="50000" fill="hold" nodeType="withEffect">
                                  <p:stCondLst>
                                    <p:cond delay="750"/>
                                  </p:stCondLst>
                                  <p:childTnLst>
                                    <p:animMotion origin="layout" path="M 0 0 L -0.25 0 E" pathEditMode="relative" ptsTypes="">
                                      <p:cBhvr>
                                        <p:cTn id="18" dur="2000" fill="hold"/>
                                        <p:tgtEl>
                                          <p:spTgt spid="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1" presetClass="entr" presetSubtype="0"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childTnLst>
                                </p:cTn>
                              </p:par>
                              <p:par>
                                <p:cTn id="38" presetID="22" presetClass="entr" presetSubtype="8" fill="hold" nodeType="withEffect">
                                  <p:stCondLst>
                                    <p:cond delay="100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1" presetClass="entr" presetSubtype="0" fill="hold" nodeType="withEffect">
                                  <p:stCondLst>
                                    <p:cond delay="150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50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75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175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100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150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125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200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225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250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1" grpId="0"/>
      <p:bldP spid="12" grpId="0" animBg="1"/>
      <p:bldP spid="13"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8725</TotalTime>
  <Words>2997</Words>
  <Application>Microsoft Office PowerPoint</Application>
  <PresentationFormat>Widescreen</PresentationFormat>
  <Paragraphs>357</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 Unicode MS</vt:lpstr>
      <vt:lpstr>宋体</vt:lpstr>
      <vt:lpstr>맑은 고딕</vt:lpstr>
      <vt:lpstr>Arial</vt:lpstr>
      <vt:lpstr>Cambria Math</vt:lpstr>
      <vt:lpstr>Office Theme</vt:lpstr>
      <vt:lpstr>Bayesian Network for Image Classification</vt:lpstr>
      <vt:lpstr>Image Classification</vt:lpstr>
      <vt:lpstr>Image Classification Methods</vt:lpstr>
      <vt:lpstr>Naïve Bayes Nearest Neighbor (NBNN) Classifier</vt:lpstr>
      <vt:lpstr>Contributions of NBNN </vt:lpstr>
      <vt:lpstr>Contributions of NBNN </vt:lpstr>
      <vt:lpstr>Contributions of NBNN </vt:lpstr>
      <vt:lpstr>What limits NBNN’s performance?</vt:lpstr>
      <vt:lpstr>Thinking of Compositionality of Objects</vt:lpstr>
      <vt:lpstr>Local Features and Dependences among Local Features</vt:lpstr>
      <vt:lpstr>Motivation</vt:lpstr>
      <vt:lpstr>Model Bayesian Network in Local Features</vt:lpstr>
      <vt:lpstr>Bayesian Network for Image Classification</vt:lpstr>
      <vt:lpstr>Problem</vt:lpstr>
      <vt:lpstr>Optimization</vt:lpstr>
      <vt:lpstr>Optimization</vt:lpstr>
      <vt:lpstr>Result</vt:lpstr>
      <vt:lpstr>Result</vt:lpstr>
      <vt:lpstr>Result</vt:lpstr>
      <vt:lpstr>Result</vt:lpstr>
      <vt:lpstr>Result</vt:lpstr>
      <vt:lpstr>Result</vt:lpstr>
      <vt:lpstr>Result</vt:lpstr>
      <vt:lpstr>Conclusion</vt:lpstr>
      <vt:lpstr>Future Work</vt:lpstr>
      <vt:lpstr>PowerPoint Presentation</vt:lpstr>
      <vt:lpstr>Results in Caltech 256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Network for Image Classification</dc:title>
  <dc:creator>SUN</dc:creator>
  <cp:lastModifiedBy>SUN</cp:lastModifiedBy>
  <cp:revision>144</cp:revision>
  <dcterms:created xsi:type="dcterms:W3CDTF">2014-11-10T02:42:46Z</dcterms:created>
  <dcterms:modified xsi:type="dcterms:W3CDTF">2014-12-15T06:42:14Z</dcterms:modified>
</cp:coreProperties>
</file>